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77" r:id="rId2"/>
  </p:sldMasterIdLst>
  <p:notesMasterIdLst>
    <p:notesMasterId r:id="rId107"/>
  </p:notesMasterIdLst>
  <p:handoutMasterIdLst>
    <p:handoutMasterId r:id="rId108"/>
  </p:handoutMasterIdLst>
  <p:sldIdLst>
    <p:sldId id="1243" r:id="rId3"/>
    <p:sldId id="1244" r:id="rId4"/>
    <p:sldId id="1295" r:id="rId5"/>
    <p:sldId id="1296" r:id="rId6"/>
    <p:sldId id="1297" r:id="rId7"/>
    <p:sldId id="1298" r:id="rId8"/>
    <p:sldId id="1299" r:id="rId9"/>
    <p:sldId id="1300" r:id="rId10"/>
    <p:sldId id="1301" r:id="rId11"/>
    <p:sldId id="1302" r:id="rId12"/>
    <p:sldId id="1303" r:id="rId13"/>
    <p:sldId id="1360" r:id="rId14"/>
    <p:sldId id="1304" r:id="rId15"/>
    <p:sldId id="1305" r:id="rId16"/>
    <p:sldId id="1306" r:id="rId17"/>
    <p:sldId id="1307" r:id="rId18"/>
    <p:sldId id="1308" r:id="rId19"/>
    <p:sldId id="1309" r:id="rId20"/>
    <p:sldId id="1310" r:id="rId21"/>
    <p:sldId id="1311" r:id="rId22"/>
    <p:sldId id="1312" r:id="rId23"/>
    <p:sldId id="1314" r:id="rId24"/>
    <p:sldId id="1313" r:id="rId25"/>
    <p:sldId id="1315" r:id="rId26"/>
    <p:sldId id="1316" r:id="rId27"/>
    <p:sldId id="1317" r:id="rId28"/>
    <p:sldId id="1318" r:id="rId29"/>
    <p:sldId id="1319" r:id="rId30"/>
    <p:sldId id="1320" r:id="rId31"/>
    <p:sldId id="1321" r:id="rId32"/>
    <p:sldId id="1322" r:id="rId33"/>
    <p:sldId id="1323" r:id="rId34"/>
    <p:sldId id="1325" r:id="rId35"/>
    <p:sldId id="1324" r:id="rId36"/>
    <p:sldId id="1407" r:id="rId37"/>
    <p:sldId id="1326" r:id="rId38"/>
    <p:sldId id="1327" r:id="rId39"/>
    <p:sldId id="1328" r:id="rId40"/>
    <p:sldId id="1330" r:id="rId41"/>
    <p:sldId id="1329" r:id="rId42"/>
    <p:sldId id="1331" r:id="rId43"/>
    <p:sldId id="1332" r:id="rId44"/>
    <p:sldId id="1334" r:id="rId45"/>
    <p:sldId id="1335" r:id="rId46"/>
    <p:sldId id="1336" r:id="rId47"/>
    <p:sldId id="1361" r:id="rId48"/>
    <p:sldId id="1362" r:id="rId49"/>
    <p:sldId id="1364" r:id="rId50"/>
    <p:sldId id="1363" r:id="rId51"/>
    <p:sldId id="1365" r:id="rId52"/>
    <p:sldId id="1338" r:id="rId53"/>
    <p:sldId id="1350" r:id="rId54"/>
    <p:sldId id="1351" r:id="rId55"/>
    <p:sldId id="1337" r:id="rId56"/>
    <p:sldId id="1343" r:id="rId57"/>
    <p:sldId id="1345" r:id="rId58"/>
    <p:sldId id="1352" r:id="rId59"/>
    <p:sldId id="1353" r:id="rId60"/>
    <p:sldId id="1340" r:id="rId61"/>
    <p:sldId id="1341" r:id="rId62"/>
    <p:sldId id="1339" r:id="rId63"/>
    <p:sldId id="1342" r:id="rId64"/>
    <p:sldId id="1346" r:id="rId65"/>
    <p:sldId id="1347" r:id="rId66"/>
    <p:sldId id="1344" r:id="rId67"/>
    <p:sldId id="1366" r:id="rId68"/>
    <p:sldId id="1367" r:id="rId69"/>
    <p:sldId id="1368" r:id="rId70"/>
    <p:sldId id="1369" r:id="rId71"/>
    <p:sldId id="1370" r:id="rId72"/>
    <p:sldId id="1348" r:id="rId73"/>
    <p:sldId id="1349" r:id="rId74"/>
    <p:sldId id="1354" r:id="rId75"/>
    <p:sldId id="1355" r:id="rId76"/>
    <p:sldId id="1356" r:id="rId77"/>
    <p:sldId id="1357" r:id="rId78"/>
    <p:sldId id="1358" r:id="rId79"/>
    <p:sldId id="1359" r:id="rId80"/>
    <p:sldId id="1371" r:id="rId81"/>
    <p:sldId id="1372" r:id="rId82"/>
    <p:sldId id="1373" r:id="rId83"/>
    <p:sldId id="1406" r:id="rId84"/>
    <p:sldId id="1374" r:id="rId85"/>
    <p:sldId id="1390" r:id="rId86"/>
    <p:sldId id="1375" r:id="rId87"/>
    <p:sldId id="1391" r:id="rId88"/>
    <p:sldId id="1392" r:id="rId89"/>
    <p:sldId id="1393" r:id="rId90"/>
    <p:sldId id="1394" r:id="rId91"/>
    <p:sldId id="1401" r:id="rId92"/>
    <p:sldId id="1395" r:id="rId93"/>
    <p:sldId id="1396" r:id="rId94"/>
    <p:sldId id="1397" r:id="rId95"/>
    <p:sldId id="1398" r:id="rId96"/>
    <p:sldId id="1399" r:id="rId97"/>
    <p:sldId id="1400" r:id="rId98"/>
    <p:sldId id="1386" r:id="rId99"/>
    <p:sldId id="1404" r:id="rId100"/>
    <p:sldId id="1402" r:id="rId101"/>
    <p:sldId id="1389" r:id="rId102"/>
    <p:sldId id="1405" r:id="rId103"/>
    <p:sldId id="1387" r:id="rId104"/>
    <p:sldId id="1388" r:id="rId105"/>
    <p:sldId id="1403" r:id="rId106"/>
  </p:sldIdLst>
  <p:sldSz cx="9144000" cy="6858000" type="screen4x3"/>
  <p:notesSz cx="9939338" cy="68072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4">
          <p15:clr>
            <a:srgbClr val="A4A3A4"/>
          </p15:clr>
        </p15:guide>
        <p15:guide id="2" pos="313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CC00FF"/>
    <a:srgbClr val="0000FF"/>
    <a:srgbClr val="FF6600"/>
    <a:srgbClr val="FF99FF"/>
    <a:srgbClr val="FFCCFF"/>
    <a:srgbClr val="FFCC00"/>
    <a:srgbClr val="FFFF00"/>
    <a:srgbClr val="008000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21507" autoAdjust="0"/>
    <p:restoredTop sz="97390" autoAdjust="0"/>
  </p:normalViewPr>
  <p:slideViewPr>
    <p:cSldViewPr>
      <p:cViewPr varScale="1">
        <p:scale>
          <a:sx n="113" d="100"/>
          <a:sy n="113" d="100"/>
        </p:scale>
        <p:origin x="9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-984" y="-90"/>
      </p:cViewPr>
      <p:guideLst>
        <p:guide orient="horz" pos="2144"/>
        <p:guide pos="3131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6.xml"/><Relationship Id="rId7" Type="http://schemas.openxmlformats.org/officeDocument/2006/relationships/slide" Target="slides/slide79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76.xml"/><Relationship Id="rId5" Type="http://schemas.openxmlformats.org/officeDocument/2006/relationships/slide" Target="slides/slide51.xml"/><Relationship Id="rId4" Type="http://schemas.openxmlformats.org/officeDocument/2006/relationships/slide" Target="slides/slide3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/>
            </a:lvl1pPr>
          </a:lstStyle>
          <a:p>
            <a:endParaRPr lang="zh-CN" altLang="en-US"/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0863" y="0"/>
            <a:ext cx="4306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65888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/>
            </a:lvl1pPr>
          </a:lstStyle>
          <a:p>
            <a:endParaRPr lang="en-US" altLang="zh-CN"/>
          </a:p>
        </p:txBody>
      </p:sp>
      <p:sp>
        <p:nvSpPr>
          <p:cNvPr id="260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0863" y="6465888"/>
            <a:ext cx="4306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/>
            </a:lvl1pPr>
          </a:lstStyle>
          <a:p>
            <a:fld id="{4E81BD2F-DCD7-409A-A734-D44DF80A047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5084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2450" y="0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7075" y="511175"/>
            <a:ext cx="3403600" cy="2552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5563" y="3233738"/>
            <a:ext cx="7288212" cy="30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67475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2450" y="6467475"/>
            <a:ext cx="4306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 b="0">
                <a:ea typeface="黑体" pitchFamily="2" charset="-122"/>
              </a:defRPr>
            </a:lvl1pPr>
          </a:lstStyle>
          <a:p>
            <a:fld id="{CD12B953-2721-46BB-87F9-DAF0785D86E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98855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26" name="Group 26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-4320"/>
            <a:chExt cx="5760" cy="4320"/>
          </a:xfrm>
        </p:grpSpPr>
        <p:sp>
          <p:nvSpPr>
            <p:cNvPr id="179203" name="Rectangle 3"/>
            <p:cNvSpPr>
              <a:spLocks noChangeArrowheads="1"/>
            </p:cNvSpPr>
            <p:nvPr/>
          </p:nvSpPr>
          <p:spPr bwMode="hidden">
            <a:xfrm>
              <a:off x="0" y="-432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9204" name="Rectangle 4"/>
            <p:cNvSpPr>
              <a:spLocks noChangeArrowheads="1"/>
            </p:cNvSpPr>
            <p:nvPr/>
          </p:nvSpPr>
          <p:spPr bwMode="hidden">
            <a:xfrm>
              <a:off x="1081" y="-325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grpSp>
          <p:nvGrpSpPr>
            <p:cNvPr id="179225" name="Group 25"/>
            <p:cNvGrpSpPr>
              <a:grpSpLocks/>
            </p:cNvGrpSpPr>
            <p:nvPr userDrawn="1"/>
          </p:nvGrpSpPr>
          <p:grpSpPr bwMode="auto">
            <a:xfrm>
              <a:off x="0" y="-3255"/>
              <a:ext cx="1806" cy="1596"/>
              <a:chOff x="0" y="-3255"/>
              <a:chExt cx="1806" cy="1596"/>
            </a:xfrm>
          </p:grpSpPr>
          <p:sp>
            <p:nvSpPr>
              <p:cNvPr id="179206" name="Rectangle 6"/>
              <p:cNvSpPr>
                <a:spLocks noChangeArrowheads="1"/>
              </p:cNvSpPr>
              <p:nvPr/>
            </p:nvSpPr>
            <p:spPr bwMode="auto">
              <a:xfrm>
                <a:off x="361" y="-2063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07" name="Rectangle 7"/>
              <p:cNvSpPr>
                <a:spLocks noChangeArrowheads="1"/>
              </p:cNvSpPr>
              <p:nvPr/>
            </p:nvSpPr>
            <p:spPr bwMode="auto">
              <a:xfrm>
                <a:off x="1081" y="-325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09" name="Rectangle 9"/>
              <p:cNvSpPr>
                <a:spLocks noChangeArrowheads="1"/>
              </p:cNvSpPr>
              <p:nvPr/>
            </p:nvSpPr>
            <p:spPr bwMode="auto">
              <a:xfrm>
                <a:off x="719" y="-2063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0" name="Rectangle 10"/>
              <p:cNvSpPr>
                <a:spLocks noChangeArrowheads="1"/>
              </p:cNvSpPr>
              <p:nvPr/>
            </p:nvSpPr>
            <p:spPr bwMode="auto">
              <a:xfrm>
                <a:off x="1437" y="-325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1" name="Rectangle 11"/>
              <p:cNvSpPr>
                <a:spLocks noChangeArrowheads="1"/>
              </p:cNvSpPr>
              <p:nvPr/>
            </p:nvSpPr>
            <p:spPr bwMode="auto">
              <a:xfrm>
                <a:off x="719" y="-2856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2" name="Rectangle 12"/>
              <p:cNvSpPr>
                <a:spLocks noChangeArrowheads="1"/>
              </p:cNvSpPr>
              <p:nvPr/>
            </p:nvSpPr>
            <p:spPr bwMode="auto">
              <a:xfrm>
                <a:off x="0" y="-2856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3" name="Rectangle 13"/>
              <p:cNvSpPr>
                <a:spLocks noChangeArrowheads="1"/>
              </p:cNvSpPr>
              <p:nvPr/>
            </p:nvSpPr>
            <p:spPr bwMode="auto">
              <a:xfrm>
                <a:off x="1081" y="-2856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4" name="Rectangle 14"/>
              <p:cNvSpPr>
                <a:spLocks noChangeArrowheads="1"/>
              </p:cNvSpPr>
              <p:nvPr/>
            </p:nvSpPr>
            <p:spPr bwMode="auto">
              <a:xfrm>
                <a:off x="361" y="-2463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  <p:sp>
            <p:nvSpPr>
              <p:cNvPr id="179215" name="Rectangle 15"/>
              <p:cNvSpPr>
                <a:spLocks noChangeArrowheads="1"/>
              </p:cNvSpPr>
              <p:nvPr/>
            </p:nvSpPr>
            <p:spPr bwMode="auto">
              <a:xfrm>
                <a:off x="719" y="-2463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/>
              </a:p>
            </p:txBody>
          </p:sp>
        </p:grpSp>
      </p:grpSp>
      <p:sp>
        <p:nvSpPr>
          <p:cNvPr id="17921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7921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7921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05962D8-E7EC-4517-A035-5481FA97D4AC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7921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50825" y="1828800"/>
            <a:ext cx="8740775" cy="2209800"/>
          </a:xfrm>
        </p:spPr>
        <p:txBody>
          <a:bodyPr/>
          <a:lstStyle>
            <a:lvl1pPr algn="r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922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267200"/>
            <a:ext cx="8740775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400"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79222" name="Text Box 22"/>
          <p:cNvSpPr txBox="1">
            <a:spLocks noChangeArrowheads="1"/>
          </p:cNvSpPr>
          <p:nvPr userDrawn="1"/>
        </p:nvSpPr>
        <p:spPr bwMode="auto">
          <a:xfrm>
            <a:off x="1763713" y="561975"/>
            <a:ext cx="3744912" cy="10668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b="0">
                <a:solidFill>
                  <a:srgbClr val="0000FF"/>
                </a:solidFill>
                <a:latin typeface="Arial" charset="0"/>
                <a:ea typeface="华文行楷" pitchFamily="2" charset="-122"/>
              </a:rPr>
              <a:t>西安电子科技大学</a:t>
            </a:r>
          </a:p>
          <a:p>
            <a:pPr algn="l">
              <a:spcBef>
                <a:spcPct val="0"/>
              </a:spcBef>
            </a:pPr>
            <a:r>
              <a:rPr lang="zh-CN" altLang="en-US" sz="3200" b="0">
                <a:solidFill>
                  <a:srgbClr val="0000FF"/>
                </a:solidFill>
                <a:latin typeface="Arial" charset="0"/>
                <a:ea typeface="华文行楷" pitchFamily="2" charset="-122"/>
              </a:rPr>
              <a:t>计算机学院</a:t>
            </a:r>
          </a:p>
        </p:txBody>
      </p:sp>
      <p:sp>
        <p:nvSpPr>
          <p:cNvPr id="179223" name="Rectangle 23"/>
          <p:cNvSpPr>
            <a:spLocks noChangeArrowheads="1"/>
          </p:cNvSpPr>
          <p:nvPr/>
        </p:nvSpPr>
        <p:spPr bwMode="auto">
          <a:xfrm>
            <a:off x="228600" y="5734050"/>
            <a:ext cx="266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l">
              <a:spcBef>
                <a:spcPct val="0"/>
              </a:spcBef>
            </a:pPr>
            <a:fld id="{677C3727-E1F2-49DD-BE69-36B3917460B4}" type="datetime2">
              <a:rPr lang="zh-CN" altLang="en-US" sz="24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pPr algn="l">
                <a:spcBef>
                  <a:spcPct val="0"/>
                </a:spcBef>
              </a:pPr>
              <a:t>2018年6月28日</a:t>
            </a:fld>
            <a:endParaRPr lang="zh-CN" altLang="en-US" sz="240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 algn="l">
              <a:spcBef>
                <a:spcPct val="0"/>
              </a:spcBef>
            </a:pPr>
            <a:fld id="{28EEFB9B-86BD-4A63-B01D-EF792B81447B}" type="datetime11">
              <a:rPr lang="zh-CN" altLang="en-US" sz="24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pPr algn="l">
                <a:spcBef>
                  <a:spcPct val="0"/>
                </a:spcBef>
              </a:pPr>
              <a:t>10:33:38</a:t>
            </a:fld>
            <a:endParaRPr lang="en-US" altLang="zh-CN" sz="240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79228" name="Rectangle 28"/>
          <p:cNvSpPr>
            <a:spLocks noChangeArrowheads="1"/>
          </p:cNvSpPr>
          <p:nvPr userDrawn="1"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79227" name="Object 27"/>
          <p:cNvGraphicFramePr>
            <a:graphicFrameLocks noChangeAspect="1"/>
          </p:cNvGraphicFramePr>
          <p:nvPr/>
        </p:nvGraphicFramePr>
        <p:xfrm>
          <a:off x="107950" y="96838"/>
          <a:ext cx="169545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2" r:id="rId3" imgW="2962275" imgH="2924175" progId="">
                  <p:embed/>
                </p:oleObj>
              </mc:Choice>
              <mc:Fallback>
                <p:oleObj r:id="rId3" imgW="2962275" imgH="2924175" progId="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96838"/>
                        <a:ext cx="1695450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1C37BB3-2A79-4298-9464-E9A0738FBFFE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9413" y="44450"/>
            <a:ext cx="2090737" cy="6192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4450"/>
            <a:ext cx="6119813" cy="6192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9E9D2A-8A48-4450-8EAA-7D759245AE01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-4320"/>
            <a:chExt cx="5760" cy="4320"/>
          </a:xfrm>
        </p:grpSpPr>
        <p:sp>
          <p:nvSpPr>
            <p:cNvPr id="179203" name="Rectangle 3"/>
            <p:cNvSpPr>
              <a:spLocks noChangeArrowheads="1"/>
            </p:cNvSpPr>
            <p:nvPr/>
          </p:nvSpPr>
          <p:spPr bwMode="hidden">
            <a:xfrm>
              <a:off x="0" y="-432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79204" name="Rectangle 4"/>
            <p:cNvSpPr>
              <a:spLocks noChangeArrowheads="1"/>
            </p:cNvSpPr>
            <p:nvPr/>
          </p:nvSpPr>
          <p:spPr bwMode="hidden">
            <a:xfrm>
              <a:off x="1081" y="-325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grpSp>
          <p:nvGrpSpPr>
            <p:cNvPr id="3" name="Group 25"/>
            <p:cNvGrpSpPr>
              <a:grpSpLocks/>
            </p:cNvGrpSpPr>
            <p:nvPr userDrawn="1"/>
          </p:nvGrpSpPr>
          <p:grpSpPr bwMode="auto">
            <a:xfrm>
              <a:off x="0" y="-3255"/>
              <a:ext cx="1806" cy="1596"/>
              <a:chOff x="0" y="-3255"/>
              <a:chExt cx="1806" cy="1596"/>
            </a:xfrm>
          </p:grpSpPr>
          <p:sp>
            <p:nvSpPr>
              <p:cNvPr id="179206" name="Rectangle 6"/>
              <p:cNvSpPr>
                <a:spLocks noChangeArrowheads="1"/>
              </p:cNvSpPr>
              <p:nvPr/>
            </p:nvSpPr>
            <p:spPr bwMode="auto">
              <a:xfrm>
                <a:off x="361" y="-2063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207" name="Rectangle 7"/>
              <p:cNvSpPr>
                <a:spLocks noChangeArrowheads="1"/>
              </p:cNvSpPr>
              <p:nvPr/>
            </p:nvSpPr>
            <p:spPr bwMode="auto">
              <a:xfrm>
                <a:off x="1081" y="-325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209" name="Rectangle 9"/>
              <p:cNvSpPr>
                <a:spLocks noChangeArrowheads="1"/>
              </p:cNvSpPr>
              <p:nvPr/>
            </p:nvSpPr>
            <p:spPr bwMode="auto">
              <a:xfrm>
                <a:off x="719" y="-2063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210" name="Rectangle 10"/>
              <p:cNvSpPr>
                <a:spLocks noChangeArrowheads="1"/>
              </p:cNvSpPr>
              <p:nvPr/>
            </p:nvSpPr>
            <p:spPr bwMode="auto">
              <a:xfrm>
                <a:off x="1437" y="-325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211" name="Rectangle 11"/>
              <p:cNvSpPr>
                <a:spLocks noChangeArrowheads="1"/>
              </p:cNvSpPr>
              <p:nvPr/>
            </p:nvSpPr>
            <p:spPr bwMode="auto">
              <a:xfrm>
                <a:off x="719" y="-2856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212" name="Rectangle 12"/>
              <p:cNvSpPr>
                <a:spLocks noChangeArrowheads="1"/>
              </p:cNvSpPr>
              <p:nvPr/>
            </p:nvSpPr>
            <p:spPr bwMode="auto">
              <a:xfrm>
                <a:off x="0" y="-2856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213" name="Rectangle 13"/>
              <p:cNvSpPr>
                <a:spLocks noChangeArrowheads="1"/>
              </p:cNvSpPr>
              <p:nvPr/>
            </p:nvSpPr>
            <p:spPr bwMode="auto">
              <a:xfrm>
                <a:off x="1081" y="-2856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214" name="Rectangle 14"/>
              <p:cNvSpPr>
                <a:spLocks noChangeArrowheads="1"/>
              </p:cNvSpPr>
              <p:nvPr/>
            </p:nvSpPr>
            <p:spPr bwMode="auto">
              <a:xfrm>
                <a:off x="361" y="-2463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215" name="Rectangle 15"/>
              <p:cNvSpPr>
                <a:spLocks noChangeArrowheads="1"/>
              </p:cNvSpPr>
              <p:nvPr/>
            </p:nvSpPr>
            <p:spPr bwMode="auto">
              <a:xfrm>
                <a:off x="719" y="-2463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zh-CN" altLang="en-US" sz="2400" b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7921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7921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7921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05962D8-E7EC-4517-A035-5481FA97D4AC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7921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50825" y="1828800"/>
            <a:ext cx="8740775" cy="2209800"/>
          </a:xfrm>
        </p:spPr>
        <p:txBody>
          <a:bodyPr/>
          <a:lstStyle>
            <a:lvl1pPr algn="r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922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50825" y="4267200"/>
            <a:ext cx="8740775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400"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79222" name="Text Box 22"/>
          <p:cNvSpPr txBox="1">
            <a:spLocks noChangeArrowheads="1"/>
          </p:cNvSpPr>
          <p:nvPr userDrawn="1"/>
        </p:nvSpPr>
        <p:spPr bwMode="auto">
          <a:xfrm>
            <a:off x="1763713" y="561975"/>
            <a:ext cx="3744912" cy="10668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3200" b="0">
                <a:solidFill>
                  <a:srgbClr val="0000FF"/>
                </a:solidFill>
                <a:latin typeface="Arial" charset="0"/>
                <a:ea typeface="华文行楷" pitchFamily="2" charset="-122"/>
              </a:rPr>
              <a:t>西安电子科技大学</a:t>
            </a:r>
          </a:p>
          <a:p>
            <a:pPr algn="l">
              <a:spcBef>
                <a:spcPct val="0"/>
              </a:spcBef>
            </a:pPr>
            <a:r>
              <a:rPr lang="zh-CN" altLang="en-US" sz="3200" b="0">
                <a:solidFill>
                  <a:srgbClr val="0000FF"/>
                </a:solidFill>
                <a:latin typeface="Arial" charset="0"/>
                <a:ea typeface="华文行楷" pitchFamily="2" charset="-122"/>
              </a:rPr>
              <a:t>计算机学院</a:t>
            </a:r>
          </a:p>
        </p:txBody>
      </p:sp>
      <p:sp>
        <p:nvSpPr>
          <p:cNvPr id="179223" name="Rectangle 23"/>
          <p:cNvSpPr>
            <a:spLocks noChangeArrowheads="1"/>
          </p:cNvSpPr>
          <p:nvPr/>
        </p:nvSpPr>
        <p:spPr bwMode="auto">
          <a:xfrm>
            <a:off x="228600" y="5734050"/>
            <a:ext cx="266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l">
              <a:spcBef>
                <a:spcPct val="0"/>
              </a:spcBef>
            </a:pPr>
            <a:fld id="{677C3727-E1F2-49DD-BE69-36B3917460B4}" type="datetime2">
              <a:rPr lang="zh-CN" altLang="en-US" sz="24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pPr algn="l">
                <a:spcBef>
                  <a:spcPct val="0"/>
                </a:spcBef>
              </a:pPr>
              <a:t>2018年6月28日</a:t>
            </a:fld>
            <a:endParaRPr lang="zh-CN" altLang="en-US" sz="240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 algn="l">
              <a:spcBef>
                <a:spcPct val="0"/>
              </a:spcBef>
            </a:pPr>
            <a:fld id="{28EEFB9B-86BD-4A63-B01D-EF792B81447B}" type="datetime11">
              <a:rPr lang="zh-CN" altLang="en-US" sz="240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pPr algn="l">
                <a:spcBef>
                  <a:spcPct val="0"/>
                </a:spcBef>
              </a:pPr>
              <a:t>10:33:38</a:t>
            </a:fld>
            <a:endParaRPr lang="en-US" altLang="zh-CN" sz="2400">
              <a:solidFill>
                <a:srgbClr val="3333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79228" name="Rectangle 28"/>
          <p:cNvSpPr>
            <a:spLocks noChangeArrowheads="1"/>
          </p:cNvSpPr>
          <p:nvPr userDrawn="1"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 wrap="none" anchor="ctr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179227" name="Object 27"/>
          <p:cNvGraphicFramePr>
            <a:graphicFrameLocks noChangeAspect="1"/>
          </p:cNvGraphicFramePr>
          <p:nvPr/>
        </p:nvGraphicFramePr>
        <p:xfrm>
          <a:off x="107950" y="96838"/>
          <a:ext cx="169545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713" r:id="rId3" imgW="2962275" imgH="2924175" progId="">
                  <p:embed/>
                </p:oleObj>
              </mc:Choice>
              <mc:Fallback>
                <p:oleObj r:id="rId3" imgW="2962275" imgH="292417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96838"/>
                        <a:ext cx="1695450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7F534CE-ECD3-46EB-B0DB-917E8BD5C51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646027-030E-4A9E-BF1B-48102E896461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765175"/>
            <a:ext cx="4105275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4875" y="765175"/>
            <a:ext cx="4105275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5151A2-2823-4A5C-AA52-018B85401E6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10F7F91-209E-41DF-9220-F2581510515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023142-1288-482F-B530-730D735EA57D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952B1E-CBE2-4E9B-8C59-9BA90678B91F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825CF1-DFEA-423D-A5C7-22250FAA93F8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7F534CE-ECD3-46EB-B0DB-917E8BD5C516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5091B5-9155-4515-A11D-A3D10300082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1C37BB3-2A79-4298-9464-E9A0738FBFFE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9413" y="44450"/>
            <a:ext cx="2090737" cy="6192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4450"/>
            <a:ext cx="6119813" cy="6192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9E9D2A-8A48-4450-8EAA-7D759245AE01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646027-030E-4A9E-BF1B-48102E896461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765175"/>
            <a:ext cx="4105275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4875" y="765175"/>
            <a:ext cx="4105275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5151A2-2823-4A5C-AA52-018B85401E66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10F7F91-209E-41DF-9220-F2581510515B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023142-1288-482F-B530-730D735EA57D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952B1E-CBE2-4E9B-8C59-9BA90678B91F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825CF1-DFEA-423D-A5C7-22250FAA93F8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5091B5-9155-4515-A11D-A3D103000823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195" name="Group 19"/>
          <p:cNvGrpSpPr>
            <a:grpSpLocks/>
          </p:cNvGrpSpPr>
          <p:nvPr userDrawn="1"/>
        </p:nvGrpSpPr>
        <p:grpSpPr bwMode="auto">
          <a:xfrm>
            <a:off x="0" y="0"/>
            <a:ext cx="9144000" cy="566738"/>
            <a:chOff x="0" y="0"/>
            <a:chExt cx="5760" cy="357"/>
          </a:xfrm>
        </p:grpSpPr>
        <p:sp>
          <p:nvSpPr>
            <p:cNvPr id="178181" name="Rectangle 5"/>
            <p:cNvSpPr>
              <a:spLocks noChangeArrowheads="1"/>
            </p:cNvSpPr>
            <p:nvPr userDrawn="1"/>
          </p:nvSpPr>
          <p:spPr bwMode="auto">
            <a:xfrm>
              <a:off x="0" y="0"/>
              <a:ext cx="180" cy="344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2" name="Rectangle 6"/>
            <p:cNvSpPr>
              <a:spLocks noChangeArrowheads="1"/>
            </p:cNvSpPr>
            <p:nvPr userDrawn="1"/>
          </p:nvSpPr>
          <p:spPr bwMode="auto">
            <a:xfrm>
              <a:off x="238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3" name="Rectangle 7"/>
            <p:cNvSpPr>
              <a:spLocks noChangeArrowheads="1"/>
            </p:cNvSpPr>
            <p:nvPr userDrawn="1"/>
          </p:nvSpPr>
          <p:spPr bwMode="auto">
            <a:xfrm>
              <a:off x="236" y="85"/>
              <a:ext cx="87" cy="89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4" name="Rectangle 8"/>
            <p:cNvSpPr>
              <a:spLocks noChangeArrowheads="1"/>
            </p:cNvSpPr>
            <p:nvPr userDrawn="1"/>
          </p:nvSpPr>
          <p:spPr bwMode="auto">
            <a:xfrm>
              <a:off x="323" y="0"/>
              <a:ext cx="88" cy="87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5" name="Rectangle 9"/>
            <p:cNvSpPr>
              <a:spLocks noChangeArrowheads="1"/>
            </p:cNvSpPr>
            <p:nvPr userDrawn="1"/>
          </p:nvSpPr>
          <p:spPr bwMode="auto">
            <a:xfrm>
              <a:off x="323" y="85"/>
              <a:ext cx="88" cy="89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6" name="Rectangle 10"/>
            <p:cNvSpPr>
              <a:spLocks noChangeArrowheads="1"/>
            </p:cNvSpPr>
            <p:nvPr userDrawn="1"/>
          </p:nvSpPr>
          <p:spPr bwMode="auto">
            <a:xfrm>
              <a:off x="151" y="173"/>
              <a:ext cx="86" cy="87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78187" name="Rectangle 11"/>
            <p:cNvSpPr>
              <a:spLocks noChangeArrowheads="1"/>
            </p:cNvSpPr>
            <p:nvPr userDrawn="1"/>
          </p:nvSpPr>
          <p:spPr bwMode="auto">
            <a:xfrm>
              <a:off x="61" y="86"/>
              <a:ext cx="89" cy="87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  <p:sp>
          <p:nvSpPr>
            <p:cNvPr id="178188" name="Rectangle 12"/>
            <p:cNvSpPr>
              <a:spLocks noChangeArrowheads="1"/>
            </p:cNvSpPr>
            <p:nvPr userDrawn="1"/>
          </p:nvSpPr>
          <p:spPr bwMode="auto">
            <a:xfrm>
              <a:off x="236" y="171"/>
              <a:ext cx="87" cy="87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89" name="Rectangle 13"/>
            <p:cNvSpPr>
              <a:spLocks noChangeArrowheads="1"/>
            </p:cNvSpPr>
            <p:nvPr userDrawn="1"/>
          </p:nvSpPr>
          <p:spPr bwMode="auto">
            <a:xfrm>
              <a:off x="151" y="258"/>
              <a:ext cx="86" cy="86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78193" name="Rectangle 17"/>
            <p:cNvSpPr>
              <a:spLocks noChangeArrowheads="1"/>
            </p:cNvSpPr>
            <p:nvPr userDrawn="1"/>
          </p:nvSpPr>
          <p:spPr bwMode="auto">
            <a:xfrm>
              <a:off x="0" y="328"/>
              <a:ext cx="5760" cy="29"/>
            </a:xfrm>
            <a:prstGeom prst="rect">
              <a:avLst/>
            </a:prstGeom>
            <a:gradFill rotWithShape="0">
              <a:gsLst>
                <a:gs pos="0">
                  <a:schemeClr val="bg2">
                    <a:alpha val="39999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/>
            </a:p>
          </p:txBody>
        </p:sp>
      </p:grpSp>
      <p:sp>
        <p:nvSpPr>
          <p:cNvPr id="17817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>
                <a:latin typeface="+mj-lt"/>
              </a:defRPr>
            </a:lvl1pPr>
          </a:lstStyle>
          <a:p>
            <a:endParaRPr lang="en-US" altLang="zh-CN"/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>
                <a:latin typeface="Arial Black" pitchFamily="34" charset="0"/>
              </a:defRPr>
            </a:lvl1pPr>
          </a:lstStyle>
          <a:p>
            <a:fld id="{C722CC8F-0B72-4902-BDEC-F30165DFDE3B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7819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590550" y="44450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819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765175"/>
            <a:ext cx="8362950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7819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>
                <a:latin typeface="+mj-lt"/>
              </a:defRPr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801688" indent="-279400" algn="l" rtl="0" fontAlgn="base">
        <a:spcBef>
          <a:spcPct val="20000"/>
        </a:spcBef>
        <a:spcAft>
          <a:spcPct val="0"/>
        </a:spcAft>
        <a:buClr>
          <a:srgbClr val="006600"/>
        </a:buClr>
        <a:buSzPct val="75000"/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1339850" indent="-358775" algn="l" rtl="0" fontAlgn="base">
        <a:spcBef>
          <a:spcPct val="20000"/>
        </a:spcBef>
        <a:spcAft>
          <a:spcPct val="0"/>
        </a:spcAft>
        <a:buClr>
          <a:srgbClr val="FF6600"/>
        </a:buClr>
        <a:buSzPct val="65000"/>
        <a:buFont typeface="Wingdings" pitchFamily="2" charset="2"/>
        <a:buChar char="p"/>
        <a:defRPr sz="2800" b="1">
          <a:solidFill>
            <a:schemeClr val="tx1"/>
          </a:solidFill>
          <a:latin typeface="+mn-lt"/>
          <a:ea typeface="+mn-ea"/>
        </a:defRPr>
      </a:lvl3pPr>
      <a:lvl4pPr marL="1879600" indent="-360363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Wingdings" pitchFamily="2" charset="2"/>
        <a:buChar char="u"/>
        <a:defRPr sz="2400" b="1">
          <a:solidFill>
            <a:schemeClr val="tx1"/>
          </a:solidFill>
          <a:latin typeface="+mn-lt"/>
          <a:ea typeface="楷体_GB2312" pitchFamily="49" charset="-122"/>
        </a:defRPr>
      </a:lvl4pPr>
      <a:lvl5pPr marL="23304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5pPr>
      <a:lvl6pPr marL="27876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6pPr>
      <a:lvl7pPr marL="32448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7pPr>
      <a:lvl8pPr marL="37020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8pPr>
      <a:lvl9pPr marL="41592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 userDrawn="1"/>
        </p:nvGrpSpPr>
        <p:grpSpPr bwMode="auto">
          <a:xfrm>
            <a:off x="0" y="0"/>
            <a:ext cx="9144000" cy="566738"/>
            <a:chOff x="0" y="0"/>
            <a:chExt cx="5760" cy="357"/>
          </a:xfrm>
        </p:grpSpPr>
        <p:sp>
          <p:nvSpPr>
            <p:cNvPr id="178181" name="Rectangle 5"/>
            <p:cNvSpPr>
              <a:spLocks noChangeArrowheads="1"/>
            </p:cNvSpPr>
            <p:nvPr userDrawn="1"/>
          </p:nvSpPr>
          <p:spPr bwMode="auto">
            <a:xfrm>
              <a:off x="0" y="0"/>
              <a:ext cx="180" cy="344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78182" name="Rectangle 6"/>
            <p:cNvSpPr>
              <a:spLocks noChangeArrowheads="1"/>
            </p:cNvSpPr>
            <p:nvPr userDrawn="1"/>
          </p:nvSpPr>
          <p:spPr bwMode="auto">
            <a:xfrm>
              <a:off x="238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78183" name="Rectangle 7"/>
            <p:cNvSpPr>
              <a:spLocks noChangeArrowheads="1"/>
            </p:cNvSpPr>
            <p:nvPr userDrawn="1"/>
          </p:nvSpPr>
          <p:spPr bwMode="auto">
            <a:xfrm>
              <a:off x="236" y="85"/>
              <a:ext cx="87" cy="89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178184" name="Rectangle 8"/>
            <p:cNvSpPr>
              <a:spLocks noChangeArrowheads="1"/>
            </p:cNvSpPr>
            <p:nvPr userDrawn="1"/>
          </p:nvSpPr>
          <p:spPr bwMode="auto">
            <a:xfrm>
              <a:off x="323" y="0"/>
              <a:ext cx="88" cy="87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178185" name="Rectangle 9"/>
            <p:cNvSpPr>
              <a:spLocks noChangeArrowheads="1"/>
            </p:cNvSpPr>
            <p:nvPr userDrawn="1"/>
          </p:nvSpPr>
          <p:spPr bwMode="auto">
            <a:xfrm>
              <a:off x="323" y="85"/>
              <a:ext cx="88" cy="89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178186" name="Rectangle 10"/>
            <p:cNvSpPr>
              <a:spLocks noChangeArrowheads="1"/>
            </p:cNvSpPr>
            <p:nvPr userDrawn="1"/>
          </p:nvSpPr>
          <p:spPr bwMode="auto">
            <a:xfrm>
              <a:off x="151" y="173"/>
              <a:ext cx="86" cy="87"/>
            </a:xfrm>
            <a:prstGeom prst="rect">
              <a:avLst/>
            </a:prstGeom>
            <a:solidFill>
              <a:srgbClr val="33CC33">
                <a:alpha val="1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178187" name="Rectangle 11"/>
            <p:cNvSpPr>
              <a:spLocks noChangeArrowheads="1"/>
            </p:cNvSpPr>
            <p:nvPr userDrawn="1"/>
          </p:nvSpPr>
          <p:spPr bwMode="auto">
            <a:xfrm>
              <a:off x="61" y="86"/>
              <a:ext cx="89" cy="87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  <p:sp>
          <p:nvSpPr>
            <p:cNvPr id="178188" name="Rectangle 12"/>
            <p:cNvSpPr>
              <a:spLocks noChangeArrowheads="1"/>
            </p:cNvSpPr>
            <p:nvPr userDrawn="1"/>
          </p:nvSpPr>
          <p:spPr bwMode="auto">
            <a:xfrm>
              <a:off x="236" y="171"/>
              <a:ext cx="87" cy="87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178189" name="Rectangle 13"/>
            <p:cNvSpPr>
              <a:spLocks noChangeArrowheads="1"/>
            </p:cNvSpPr>
            <p:nvPr userDrawn="1"/>
          </p:nvSpPr>
          <p:spPr bwMode="auto">
            <a:xfrm>
              <a:off x="151" y="258"/>
              <a:ext cx="86" cy="86"/>
            </a:xfrm>
            <a:prstGeom prst="rect">
              <a:avLst/>
            </a:prstGeom>
            <a:solidFill>
              <a:srgbClr val="33CC33">
                <a:alpha val="3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1800" b="0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178193" name="Rectangle 17"/>
            <p:cNvSpPr>
              <a:spLocks noChangeArrowheads="1"/>
            </p:cNvSpPr>
            <p:nvPr userDrawn="1"/>
          </p:nvSpPr>
          <p:spPr bwMode="auto">
            <a:xfrm>
              <a:off x="0" y="328"/>
              <a:ext cx="5760" cy="29"/>
            </a:xfrm>
            <a:prstGeom prst="rect">
              <a:avLst/>
            </a:prstGeom>
            <a:gradFill rotWithShape="0">
              <a:gsLst>
                <a:gs pos="0">
                  <a:schemeClr val="bg2">
                    <a:alpha val="39999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zh-CN" altLang="en-US" sz="2400" b="0">
                <a:solidFill>
                  <a:srgbClr val="000000"/>
                </a:solidFill>
              </a:endParaRPr>
            </a:p>
          </p:txBody>
        </p:sp>
      </p:grpSp>
      <p:sp>
        <p:nvSpPr>
          <p:cNvPr id="17817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>
                <a:latin typeface="+mj-lt"/>
              </a:defRPr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b="0">
                <a:latin typeface="Arial Black" pitchFamily="34" charset="0"/>
              </a:defRPr>
            </a:lvl1pPr>
          </a:lstStyle>
          <a:p>
            <a:fld id="{C722CC8F-0B72-4902-BDEC-F30165DFDE3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7819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590550" y="44450"/>
            <a:ext cx="8229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819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765175"/>
            <a:ext cx="8362950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7819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 b="0">
                <a:latin typeface="+mj-lt"/>
              </a:defRPr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801688" indent="-279400" algn="l" rtl="0" fontAlgn="base">
        <a:spcBef>
          <a:spcPct val="20000"/>
        </a:spcBef>
        <a:spcAft>
          <a:spcPct val="0"/>
        </a:spcAft>
        <a:buClr>
          <a:srgbClr val="006600"/>
        </a:buClr>
        <a:buSzPct val="75000"/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1339850" indent="-358775" algn="l" rtl="0" fontAlgn="base">
        <a:spcBef>
          <a:spcPct val="20000"/>
        </a:spcBef>
        <a:spcAft>
          <a:spcPct val="0"/>
        </a:spcAft>
        <a:buClr>
          <a:srgbClr val="FF6600"/>
        </a:buClr>
        <a:buSzPct val="65000"/>
        <a:buFont typeface="Wingdings" pitchFamily="2" charset="2"/>
        <a:buChar char="p"/>
        <a:defRPr sz="2800" b="1">
          <a:solidFill>
            <a:schemeClr val="tx1"/>
          </a:solidFill>
          <a:latin typeface="+mn-lt"/>
          <a:ea typeface="+mn-ea"/>
        </a:defRPr>
      </a:lvl3pPr>
      <a:lvl4pPr marL="1879600" indent="-360363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Wingdings" pitchFamily="2" charset="2"/>
        <a:buChar char="u"/>
        <a:defRPr sz="2400" b="1">
          <a:solidFill>
            <a:schemeClr val="tx1"/>
          </a:solidFill>
          <a:latin typeface="+mn-lt"/>
          <a:ea typeface="楷体_GB2312" pitchFamily="49" charset="-122"/>
        </a:defRPr>
      </a:lvl4pPr>
      <a:lvl5pPr marL="23304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5pPr>
      <a:lvl6pPr marL="27876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6pPr>
      <a:lvl7pPr marL="32448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7pPr>
      <a:lvl8pPr marL="37020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8pPr>
      <a:lvl9pPr marL="4159250" indent="-271463" algn="l" rtl="0" fontAlgn="base">
        <a:spcBef>
          <a:spcPct val="20000"/>
        </a:spcBef>
        <a:spcAft>
          <a:spcPct val="0"/>
        </a:spcAft>
        <a:buClr>
          <a:srgbClr val="0066FF"/>
        </a:buClr>
        <a:buSzPct val="75000"/>
        <a:buFont typeface="Wingdings" pitchFamily="2" charset="2"/>
        <a:buChar char="ü"/>
        <a:defRPr sz="2400" b="1">
          <a:solidFill>
            <a:schemeClr val="tx1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0.xml"/><Relationship Id="rId4" Type="http://schemas.openxmlformats.org/officeDocument/2006/relationships/slide" Target="slide4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8.wmf"/><Relationship Id="rId9" Type="http://schemas.openxmlformats.org/officeDocument/2006/relationships/slide" Target="slide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wmf"/><Relationship Id="rId9" Type="http://schemas.openxmlformats.org/officeDocument/2006/relationships/slide" Target="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slide" Target="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9.wmf"/><Relationship Id="rId11" Type="http://schemas.openxmlformats.org/officeDocument/2006/relationships/slide" Target="slide68.xml"/><Relationship Id="rId5" Type="http://schemas.openxmlformats.org/officeDocument/2006/relationships/oleObject" Target="../embeddings/oleObject15.bin"/><Relationship Id="rId10" Type="http://schemas.openxmlformats.org/officeDocument/2006/relationships/slide" Target="slide67.xml"/><Relationship Id="rId4" Type="http://schemas.openxmlformats.org/officeDocument/2006/relationships/image" Target="../media/image18.wmf"/><Relationship Id="rId9" Type="http://schemas.openxmlformats.org/officeDocument/2006/relationships/slide" Target="slide6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9.xml"/><Relationship Id="rId4" Type="http://schemas.openxmlformats.org/officeDocument/2006/relationships/slide" Target="slide6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1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3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" Target="slide9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8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5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体系结构</a:t>
            </a:r>
            <a:endParaRPr lang="zh-CN" altLang="en-US" sz="4000" b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输入输出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773571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>
                <a:ea typeface="楷体_GB2312" pitchFamily="49" charset="-122"/>
              </a:rPr>
              <a:t>8.4  </a:t>
            </a:r>
            <a:r>
              <a:rPr lang="zh-CN" altLang="en-US" sz="4200">
                <a:ea typeface="楷体_GB2312" pitchFamily="49" charset="-122"/>
              </a:rPr>
              <a:t>输入输出技术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6E1671-068F-4129-8F14-11C5ED651EFF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183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</a:t>
            </a:r>
          </a:p>
        </p:txBody>
      </p:sp>
      <p:sp>
        <p:nvSpPr>
          <p:cNvPr id="1836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507413" cy="5759450"/>
          </a:xfrm>
        </p:spPr>
        <p:txBody>
          <a:bodyPr/>
          <a:lstStyle/>
          <a:p>
            <a:r>
              <a:rPr lang="zh-CN" altLang="en-US"/>
              <a:t>中断源：引起中断发生的源头。</a:t>
            </a:r>
          </a:p>
          <a:p>
            <a:pPr lvl="1"/>
            <a:r>
              <a:rPr lang="en-US" altLang="zh-CN"/>
              <a:t>CPU</a:t>
            </a:r>
            <a:r>
              <a:rPr lang="zh-CN" altLang="en-US"/>
              <a:t>内部：</a:t>
            </a:r>
            <a:br>
              <a:rPr lang="zh-CN" altLang="en-US"/>
            </a:br>
            <a:r>
              <a:rPr lang="zh-CN" altLang="en-US" sz="2400"/>
              <a:t>计算机系统工作异常、运算溢出、功能调用、</a:t>
            </a:r>
            <a:r>
              <a:rPr lang="en-US" altLang="zh-CN" sz="2400">
                <a:latin typeface="宋体"/>
              </a:rPr>
              <a:t>…</a:t>
            </a:r>
            <a:endParaRPr lang="en-US" altLang="zh-CN" sz="2400"/>
          </a:p>
          <a:p>
            <a:pPr lvl="1"/>
            <a:r>
              <a:rPr lang="en-US" altLang="zh-CN"/>
              <a:t>CPU</a:t>
            </a:r>
            <a:r>
              <a:rPr lang="zh-CN" altLang="en-US"/>
              <a:t>外部：</a:t>
            </a:r>
            <a:br>
              <a:rPr lang="zh-CN" altLang="en-US"/>
            </a:br>
            <a:r>
              <a:rPr lang="zh-CN" altLang="en-US" sz="2400"/>
              <a:t>系统电源掉电、设备或线路故障、定时器时间到、启动或停止</a:t>
            </a:r>
            <a:r>
              <a:rPr lang="en-US" altLang="zh-CN" sz="2400"/>
              <a:t>I/O</a:t>
            </a:r>
            <a:r>
              <a:rPr lang="zh-CN" altLang="en-US" sz="2400"/>
              <a:t>设备、</a:t>
            </a:r>
            <a:r>
              <a:rPr lang="en-US" altLang="zh-CN" sz="2400"/>
              <a:t>I/O</a:t>
            </a:r>
            <a:r>
              <a:rPr lang="zh-CN" altLang="en-US" sz="2400"/>
              <a:t>设备输入输出操作、</a:t>
            </a:r>
            <a:r>
              <a:rPr lang="en-US" altLang="zh-CN" sz="2400">
                <a:latin typeface="宋体"/>
              </a:rPr>
              <a:t>…</a:t>
            </a:r>
            <a:endParaRPr lang="zh-CN" altLang="en-US" sz="2400"/>
          </a:p>
          <a:p>
            <a:pPr lvl="2"/>
            <a:r>
              <a:rPr lang="zh-CN" altLang="en-US"/>
              <a:t>非屏蔽中断源</a:t>
            </a:r>
          </a:p>
          <a:p>
            <a:pPr lvl="2"/>
            <a:r>
              <a:rPr lang="zh-CN" altLang="en-US"/>
              <a:t>可屏蔽中断源</a:t>
            </a:r>
          </a:p>
          <a:p>
            <a:r>
              <a:rPr lang="zh-CN" altLang="en-US"/>
              <a:t>内中断</a:t>
            </a:r>
            <a:r>
              <a:rPr lang="en-US" altLang="zh-CN"/>
              <a:t>/</a:t>
            </a:r>
            <a:r>
              <a:rPr lang="zh-CN" altLang="en-US">
                <a:solidFill>
                  <a:srgbClr val="CC0066"/>
                </a:solidFill>
              </a:rPr>
              <a:t>软件中断</a:t>
            </a:r>
            <a:r>
              <a:rPr lang="zh-CN" altLang="en-US"/>
              <a:t>：由</a:t>
            </a:r>
            <a:r>
              <a:rPr lang="zh-CN" altLang="en-US">
                <a:solidFill>
                  <a:srgbClr val="0000FF"/>
                </a:solidFill>
              </a:rPr>
              <a:t>内部中断源</a:t>
            </a:r>
            <a:r>
              <a:rPr lang="zh-CN" altLang="en-US"/>
              <a:t>引发的中断。</a:t>
            </a:r>
            <a:br>
              <a:rPr lang="zh-CN" altLang="en-US"/>
            </a:br>
            <a:r>
              <a:rPr lang="zh-CN" altLang="en-US"/>
              <a:t>不可屏蔽</a:t>
            </a:r>
          </a:p>
          <a:p>
            <a:r>
              <a:rPr lang="zh-CN" altLang="en-US"/>
              <a:t>外中断</a:t>
            </a:r>
            <a:r>
              <a:rPr lang="en-US" altLang="zh-CN"/>
              <a:t>/</a:t>
            </a:r>
            <a:r>
              <a:rPr lang="zh-CN" altLang="en-US">
                <a:solidFill>
                  <a:srgbClr val="CC0066"/>
                </a:solidFill>
              </a:rPr>
              <a:t>硬件中断</a:t>
            </a:r>
            <a:r>
              <a:rPr lang="zh-CN" altLang="en-US"/>
              <a:t>：由</a:t>
            </a:r>
            <a:r>
              <a:rPr lang="zh-CN" altLang="en-US">
                <a:solidFill>
                  <a:srgbClr val="0000FF"/>
                </a:solidFill>
              </a:rPr>
              <a:t>外部中断源</a:t>
            </a:r>
            <a:r>
              <a:rPr lang="zh-CN" altLang="en-US"/>
              <a:t>引发的中断。</a:t>
            </a:r>
            <a:br>
              <a:rPr lang="zh-CN" altLang="en-US"/>
            </a:br>
            <a:r>
              <a:rPr lang="zh-CN" altLang="en-US"/>
              <a:t>可屏蔽、非屏蔽。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LCD</a:t>
            </a:r>
            <a:r>
              <a:rPr lang="zh-CN" altLang="en-US" smtClean="0"/>
              <a:t>显示器原理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23410" y="5949350"/>
            <a:ext cx="8497180" cy="50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TFT LCD 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的切面结构图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5379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6360" y="692620"/>
            <a:ext cx="7914180" cy="511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LCD</a:t>
            </a:r>
            <a:r>
              <a:rPr lang="zh-CN" altLang="en-US" smtClean="0"/>
              <a:t>显示器原理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18910"/>
          <a:stretch/>
        </p:blipFill>
        <p:spPr>
          <a:xfrm>
            <a:off x="683461" y="764630"/>
            <a:ext cx="5514139" cy="49804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56220" y="1212850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zh-CN" altLang="en-US" sz="2000" kern="0" dirty="0" smtClean="0"/>
              <a:t>上偏光片</a:t>
            </a:r>
            <a:endParaRPr lang="zh-CN" altLang="en-US" sz="2000" kern="0" dirty="0"/>
          </a:p>
        </p:txBody>
      </p:sp>
      <p:sp>
        <p:nvSpPr>
          <p:cNvPr id="12" name="矩形 11"/>
          <p:cNvSpPr/>
          <p:nvPr/>
        </p:nvSpPr>
        <p:spPr>
          <a:xfrm>
            <a:off x="6156220" y="1950235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zh-CN" altLang="en-US" sz="2000" kern="0" dirty="0" smtClean="0"/>
              <a:t>彩色滤光片</a:t>
            </a:r>
            <a:endParaRPr lang="zh-CN" altLang="en-US" sz="2000" kern="0" dirty="0"/>
          </a:p>
        </p:txBody>
      </p:sp>
      <p:sp>
        <p:nvSpPr>
          <p:cNvPr id="13" name="矩形 12"/>
          <p:cNvSpPr/>
          <p:nvPr/>
        </p:nvSpPr>
        <p:spPr>
          <a:xfrm>
            <a:off x="6156220" y="2871747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zh-CN" altLang="en-US" sz="2000" kern="0" dirty="0" smtClean="0"/>
              <a:t>液晶层</a:t>
            </a:r>
            <a:endParaRPr lang="zh-CN" altLang="en-US" sz="2000" kern="0" dirty="0"/>
          </a:p>
        </p:txBody>
      </p:sp>
      <p:sp>
        <p:nvSpPr>
          <p:cNvPr id="14" name="矩形 13"/>
          <p:cNvSpPr/>
          <p:nvPr/>
        </p:nvSpPr>
        <p:spPr>
          <a:xfrm>
            <a:off x="6156220" y="3748990"/>
            <a:ext cx="12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altLang="zh-CN" sz="2000" kern="0" dirty="0" smtClean="0"/>
              <a:t>TFT</a:t>
            </a:r>
            <a:r>
              <a:rPr lang="zh-CN" altLang="en-US" sz="2000" kern="0" dirty="0" smtClean="0"/>
              <a:t>基板</a:t>
            </a:r>
            <a:endParaRPr lang="zh-CN" altLang="en-US" sz="2000" kern="0" dirty="0"/>
          </a:p>
        </p:txBody>
      </p:sp>
      <p:sp>
        <p:nvSpPr>
          <p:cNvPr id="15" name="矩形 14"/>
          <p:cNvSpPr/>
          <p:nvPr/>
        </p:nvSpPr>
        <p:spPr>
          <a:xfrm>
            <a:off x="6163390" y="4397080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zh-CN" altLang="en-US" sz="2000" kern="0" dirty="0" smtClean="0"/>
              <a:t>下偏光片</a:t>
            </a:r>
            <a:endParaRPr lang="zh-CN" altLang="en-US" sz="2000" kern="0" dirty="0"/>
          </a:p>
        </p:txBody>
      </p:sp>
      <p:sp>
        <p:nvSpPr>
          <p:cNvPr id="16" name="矩形 15"/>
          <p:cNvSpPr/>
          <p:nvPr/>
        </p:nvSpPr>
        <p:spPr>
          <a:xfrm>
            <a:off x="6156220" y="5085230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zh-CN" altLang="en-US" sz="2000" kern="0" dirty="0" smtClean="0"/>
              <a:t>背光源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888085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LCD</a:t>
            </a:r>
            <a:r>
              <a:rPr lang="zh-CN" altLang="en-US" smtClean="0"/>
              <a:t>显示器原理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90" y="764630"/>
            <a:ext cx="2890630" cy="432060"/>
          </a:xfrm>
        </p:spPr>
        <p:txBody>
          <a:bodyPr/>
          <a:lstStyle/>
          <a:p>
            <a:pPr>
              <a:buNone/>
            </a:pPr>
            <a:r>
              <a:rPr lang="zh-CN" altLang="en-US" sz="2400" smtClean="0"/>
              <a:t>放大镜下的液晶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707880" y="5085230"/>
            <a:ext cx="4824670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常见的彩色滤光片的排列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51749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410" y="1268699"/>
            <a:ext cx="2304320" cy="31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1750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791" y="671633"/>
            <a:ext cx="5832810" cy="422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175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380" y="4368629"/>
            <a:ext cx="2952410" cy="2012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LCD</a:t>
            </a:r>
            <a:r>
              <a:rPr lang="zh-CN" altLang="en-US" smtClean="0"/>
              <a:t>显示器原理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952770" name="Picture 2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251400" y="2708900"/>
            <a:ext cx="5472760" cy="3719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5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70" y="188550"/>
            <a:ext cx="5262953" cy="2563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251400" y="908651"/>
            <a:ext cx="3240450" cy="504070"/>
          </a:xfrm>
        </p:spPr>
        <p:txBody>
          <a:bodyPr/>
          <a:lstStyle/>
          <a:p>
            <a:pPr>
              <a:buNone/>
            </a:pPr>
            <a:r>
              <a:rPr lang="zh-CN" altLang="en-US" smtClean="0"/>
              <a:t>常见显示器接口</a:t>
            </a:r>
            <a:endParaRPr lang="zh-CN" altLang="en-US"/>
          </a:p>
        </p:txBody>
      </p:sp>
      <p:sp>
        <p:nvSpPr>
          <p:cNvPr id="7" name="内容占位符 8"/>
          <p:cNvSpPr txBox="1">
            <a:spLocks/>
          </p:cNvSpPr>
          <p:nvPr/>
        </p:nvSpPr>
        <p:spPr bwMode="auto">
          <a:xfrm>
            <a:off x="5903550" y="2780910"/>
            <a:ext cx="2845030" cy="38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分辨率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 smtClean="0">
                <a:latin typeface="+mn-lt"/>
                <a:ea typeface="+mn-ea"/>
              </a:rPr>
              <a:t>点距、可视面积</a:t>
            </a:r>
            <a:endParaRPr lang="en-US" altLang="zh-CN" sz="2400" kern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刷新率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 smtClean="0">
                <a:latin typeface="+mn-lt"/>
                <a:ea typeface="+mn-ea"/>
              </a:rPr>
              <a:t>亮度</a:t>
            </a:r>
            <a:endParaRPr lang="en-US" altLang="zh-CN" sz="2400" kern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对比度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 smtClean="0">
                <a:latin typeface="+mn-lt"/>
                <a:ea typeface="+mn-ea"/>
              </a:rPr>
              <a:t>响应时间</a:t>
            </a:r>
            <a:endParaRPr lang="en-US" altLang="zh-CN" sz="2400" kern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可视角度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 smtClean="0">
                <a:latin typeface="+mn-lt"/>
                <a:ea typeface="+mn-ea"/>
              </a:rPr>
              <a:t>色彩表现</a:t>
            </a:r>
            <a:endParaRPr lang="en-US" altLang="zh-CN" sz="2400" kern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 smtClean="0">
                <a:latin typeface="+mn-lt"/>
                <a:ea typeface="+mn-ea"/>
              </a:rPr>
              <a:t>功耗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内容占位符 8"/>
          <p:cNvSpPr txBox="1">
            <a:spLocks/>
          </p:cNvSpPr>
          <p:nvPr/>
        </p:nvSpPr>
        <p:spPr bwMode="auto">
          <a:xfrm>
            <a:off x="7380390" y="5733320"/>
            <a:ext cx="1512210" cy="50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1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参数</a:t>
            </a:r>
            <a:endParaRPr kumimoji="0" lang="zh-CN" altLang="en-US" sz="2800" b="1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D60093"/>
                </a:solidFill>
              </a:rPr>
              <a:t>等离子</a:t>
            </a:r>
            <a:r>
              <a:rPr lang="en-US" altLang="zh-CN" smtClean="0">
                <a:solidFill>
                  <a:srgbClr val="D60093"/>
                </a:solidFill>
                <a:latin typeface="+mj-ea"/>
              </a:rPr>
              <a:t>(</a:t>
            </a:r>
            <a:r>
              <a:rPr lang="en-US" altLang="zh-CN" smtClean="0">
                <a:solidFill>
                  <a:srgbClr val="D60093"/>
                </a:solidFill>
              </a:rPr>
              <a:t>PDP</a:t>
            </a:r>
            <a:r>
              <a:rPr lang="en-US" altLang="zh-CN" smtClean="0">
                <a:solidFill>
                  <a:srgbClr val="D60093"/>
                </a:solidFill>
                <a:latin typeface="+mj-ea"/>
              </a:rPr>
              <a:t>)</a:t>
            </a:r>
            <a:r>
              <a:rPr lang="en-US" altLang="zh-CN" smtClean="0"/>
              <a:t> vs </a:t>
            </a:r>
            <a:r>
              <a:rPr lang="zh-CN" altLang="en-US" smtClean="0">
                <a:solidFill>
                  <a:srgbClr val="FF0000"/>
                </a:solidFill>
              </a:rPr>
              <a:t>液晶</a:t>
            </a:r>
            <a:r>
              <a:rPr lang="en-US" altLang="zh-CN" smtClean="0">
                <a:solidFill>
                  <a:srgbClr val="FF0000"/>
                </a:solidFill>
                <a:latin typeface="+mj-ea"/>
              </a:rPr>
              <a:t>(</a:t>
            </a:r>
            <a:r>
              <a:rPr lang="en-US" altLang="zh-CN" smtClean="0">
                <a:solidFill>
                  <a:srgbClr val="FF0000"/>
                </a:solidFill>
              </a:rPr>
              <a:t>LCD</a:t>
            </a:r>
            <a:r>
              <a:rPr lang="en-US" altLang="zh-CN" smtClean="0">
                <a:solidFill>
                  <a:srgbClr val="FF0000"/>
                </a:solidFill>
                <a:latin typeface="+mj-ea"/>
              </a:rPr>
              <a:t>)</a:t>
            </a:r>
            <a:endParaRPr lang="zh-CN" altLang="en-US" smtClean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104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0906" y="3284980"/>
            <a:ext cx="4685714" cy="2952381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80" y="620610"/>
            <a:ext cx="8362950" cy="5400648"/>
          </a:xfrm>
        </p:spPr>
        <p:txBody>
          <a:bodyPr/>
          <a:lstStyle/>
          <a:p>
            <a:pPr marL="355600" indent="-355600"/>
            <a:r>
              <a:rPr lang="zh-CN" altLang="en-US" sz="2400" dirty="0" smtClean="0"/>
              <a:t>屏幕尺寸大；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色彩，对比度，层次，视角，响应时间。</a:t>
            </a:r>
            <a:endParaRPr lang="en-US" altLang="zh-CN" sz="2400" dirty="0" smtClean="0"/>
          </a:p>
          <a:p>
            <a:pPr marL="355600" indent="-355600"/>
            <a:r>
              <a:rPr lang="zh-CN" altLang="en-US" sz="2400" dirty="0" smtClean="0"/>
              <a:t>显示高亮度图像，功耗大，寿命降低；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在高压、高电流下，装配零件数目较多，并多为高压元件，电磁干扰较大。</a:t>
            </a:r>
            <a:endParaRPr lang="en-US" altLang="zh-CN" sz="2400" dirty="0" smtClean="0"/>
          </a:p>
          <a:p>
            <a:pPr marL="355600" indent="-355600">
              <a:buClr>
                <a:srgbClr val="0000FF"/>
              </a:buClr>
              <a:buSzPct val="120000"/>
              <a:buFont typeface="Wingdings" pitchFamily="2" charset="2"/>
              <a:buChar char=""/>
            </a:pPr>
            <a:r>
              <a:rPr lang="zh-CN" altLang="en-US" sz="2400" dirty="0" smtClean="0"/>
              <a:t>分辨率提升有限，“做大容易做小难”。</a:t>
            </a:r>
            <a:endParaRPr lang="en-US" altLang="zh-CN" sz="2400" dirty="0" smtClean="0"/>
          </a:p>
          <a:p>
            <a:pPr marL="355600" indent="-355600">
              <a:buClr>
                <a:srgbClr val="0000FF"/>
              </a:buClr>
              <a:buSzPct val="120000"/>
              <a:buFont typeface="Wingdings" pitchFamily="2" charset="2"/>
              <a:buChar char=""/>
            </a:pPr>
            <a:r>
              <a:rPr lang="zh-CN" altLang="en-US" sz="2400" dirty="0" smtClean="0"/>
              <a:t>等离子技术不利于显示静态画面。</a:t>
            </a:r>
            <a:endParaRPr lang="en-US" altLang="zh-CN" sz="2400" dirty="0" smtClean="0"/>
          </a:p>
          <a:p>
            <a:pPr marL="355600" indent="-355600">
              <a:buClr>
                <a:srgbClr val="0000FF"/>
              </a:buClr>
              <a:buSzPct val="120000"/>
              <a:buFont typeface="Wingdings" pitchFamily="2" charset="2"/>
              <a:buChar char=""/>
            </a:pPr>
            <a:r>
              <a:rPr lang="zh-CN" altLang="en-US" sz="2400" dirty="0" smtClean="0"/>
              <a:t>成本、功耗？</a:t>
            </a:r>
            <a:endParaRPr lang="en-US" altLang="zh-CN" sz="2400" dirty="0" smtClean="0"/>
          </a:p>
          <a:p>
            <a:pPr marL="355600" indent="-355600">
              <a:buClr>
                <a:srgbClr val="0000FF"/>
              </a:buClr>
              <a:buSzPct val="120000"/>
              <a:buFont typeface="Wingdings" pitchFamily="2" charset="2"/>
              <a:buChar char=""/>
            </a:pPr>
            <a:r>
              <a:rPr lang="zh-CN" altLang="en-US" sz="2400" dirty="0" smtClean="0"/>
              <a:t>在与液晶显示器的竞争中，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等离子显示器已基本被淘汰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803019-B533-43AA-BA0D-60A596594884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183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1. </a:t>
            </a:r>
            <a:r>
              <a:rPr lang="zh-CN" altLang="en-US">
                <a:solidFill>
                  <a:srgbClr val="006600"/>
                </a:solidFill>
              </a:rPr>
              <a:t>中断过程</a:t>
            </a:r>
          </a:p>
        </p:txBody>
      </p:sp>
      <p:sp>
        <p:nvSpPr>
          <p:cNvPr id="1837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620713"/>
            <a:ext cx="8497888" cy="6092825"/>
          </a:xfrm>
        </p:spPr>
        <p:txBody>
          <a:bodyPr/>
          <a:lstStyle/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中断源向</a:t>
            </a:r>
            <a:r>
              <a:rPr lang="en-US" altLang="zh-CN"/>
              <a:t>CPU</a:t>
            </a:r>
            <a:r>
              <a:rPr lang="zh-CN" altLang="en-US"/>
              <a:t>发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中断请求</a:t>
            </a:r>
            <a:r>
              <a:rPr lang="zh-CN" altLang="en-US"/>
              <a:t>信号；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zh-CN" altLang="en-US"/>
              <a:t>结束当前指令的执行，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检测</a:t>
            </a:r>
            <a:r>
              <a:rPr lang="zh-CN" altLang="en-US"/>
              <a:t>中断请求信号；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允许中断且该中断未被屏蔽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向提出请求的中断源发出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中断响应</a:t>
            </a:r>
            <a:r>
              <a:rPr lang="zh-CN" altLang="en-US"/>
              <a:t>信号</a:t>
            </a:r>
            <a:r>
              <a:rPr lang="en-US" altLang="zh-CN"/>
              <a:t>INT-ACK</a:t>
            </a:r>
            <a:r>
              <a:rPr lang="zh-CN" altLang="en-US"/>
              <a:t> ，转向④，否则，</a:t>
            </a:r>
            <a:r>
              <a:rPr lang="en-US" altLang="zh-CN"/>
              <a:t>CPU</a:t>
            </a:r>
            <a:r>
              <a:rPr lang="zh-CN" altLang="en-US"/>
              <a:t>继续执行下一条指令，转向②；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zh-CN" altLang="en-US"/>
              <a:t>进行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断点保护</a:t>
            </a:r>
            <a:r>
              <a:rPr lang="zh-CN" altLang="en-US"/>
              <a:t>，</a:t>
            </a:r>
            <a:r>
              <a:rPr lang="en-US" altLang="zh-CN"/>
              <a:t>PSW</a:t>
            </a:r>
            <a:r>
              <a:rPr lang="zh-CN" altLang="en-US"/>
              <a:t>、断点</a:t>
            </a:r>
            <a:r>
              <a:rPr lang="en-US" altLang="zh-CN">
                <a:latin typeface="宋体" charset="-122"/>
              </a:rPr>
              <a:t>(</a:t>
            </a:r>
            <a:r>
              <a:rPr lang="en-US" altLang="zh-CN"/>
              <a:t>PC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地址保存在堆栈中；被响应的中断源</a:t>
            </a:r>
            <a:r>
              <a:rPr lang="zh-CN" altLang="en-US">
                <a:solidFill>
                  <a:srgbClr val="006600"/>
                </a:solidFill>
              </a:rPr>
              <a:t>撤消</a:t>
            </a:r>
            <a:r>
              <a:rPr lang="zh-CN" altLang="en-US">
                <a:solidFill>
                  <a:srgbClr val="0000FF"/>
                </a:solidFill>
              </a:rPr>
              <a:t>中断请求信号</a:t>
            </a:r>
            <a:r>
              <a:rPr lang="zh-CN" altLang="en-US"/>
              <a:t>，并为</a:t>
            </a:r>
            <a:r>
              <a:rPr lang="en-US" altLang="zh-CN"/>
              <a:t>CPU</a:t>
            </a:r>
            <a:r>
              <a:rPr lang="zh-CN" altLang="en-US"/>
              <a:t>提供中断处理程序</a:t>
            </a:r>
            <a:r>
              <a:rPr lang="zh-CN" altLang="en-US">
                <a:solidFill>
                  <a:srgbClr val="0000FF"/>
                </a:solidFill>
              </a:rPr>
              <a:t>入口地址</a:t>
            </a:r>
            <a:r>
              <a:rPr lang="zh-CN" altLang="en-US"/>
              <a:t>的相关信息；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识别中断源</a:t>
            </a:r>
            <a:r>
              <a:rPr lang="zh-CN" altLang="en-US"/>
              <a:t>，获得中断处理程序</a:t>
            </a:r>
            <a:r>
              <a:rPr lang="zh-CN" altLang="en-US">
                <a:solidFill>
                  <a:srgbClr val="0000FF"/>
                </a:solidFill>
              </a:rPr>
              <a:t>入口地址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首地址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，并将其装入</a:t>
            </a:r>
            <a:r>
              <a:rPr lang="en-US" altLang="zh-CN"/>
              <a:t>PC</a:t>
            </a:r>
            <a:r>
              <a:rPr lang="zh-CN" altLang="en-US"/>
              <a:t>，转向执行中断处理程序；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zh-CN" altLang="en-US"/>
              <a:t>执行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中断处理</a:t>
            </a:r>
            <a:r>
              <a:rPr lang="zh-CN" altLang="en-US"/>
              <a:t>程序；</a:t>
            </a:r>
          </a:p>
          <a:p>
            <a:pPr marL="444500" indent="-4445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en-US" altLang="zh-CN"/>
              <a:t>CPU</a:t>
            </a:r>
            <a:r>
              <a:rPr lang="zh-CN" altLang="en-US"/>
              <a:t>执行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中断返回</a:t>
            </a:r>
            <a:r>
              <a:rPr lang="zh-CN" altLang="en-US"/>
              <a:t>指令</a:t>
            </a:r>
            <a:r>
              <a:rPr lang="en-US" altLang="zh-CN"/>
              <a:t>IRET</a:t>
            </a:r>
            <a:r>
              <a:rPr lang="zh-CN" altLang="en-US"/>
              <a:t>，恢复被保存在堆栈中的断点信息，回到断点处继续执行原程序。</a:t>
            </a:r>
          </a:p>
        </p:txBody>
      </p:sp>
      <p:sp>
        <p:nvSpPr>
          <p:cNvPr id="1837060" name="AutoShape 4"/>
          <p:cNvSpPr>
            <a:spLocks noChangeArrowheads="1"/>
          </p:cNvSpPr>
          <p:nvPr/>
        </p:nvSpPr>
        <p:spPr bwMode="auto">
          <a:xfrm>
            <a:off x="466725" y="620713"/>
            <a:ext cx="8497888" cy="3529012"/>
          </a:xfrm>
          <a:prstGeom prst="roundRect">
            <a:avLst>
              <a:gd name="adj" fmla="val 8366"/>
            </a:avLst>
          </a:prstGeom>
          <a:noFill/>
          <a:ln w="19050" algn="ctr">
            <a:solidFill>
              <a:srgbClr val="FF0066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61" name="AutoShape 5"/>
          <p:cNvSpPr>
            <a:spLocks noChangeArrowheads="1"/>
          </p:cNvSpPr>
          <p:nvPr/>
        </p:nvSpPr>
        <p:spPr bwMode="auto">
          <a:xfrm>
            <a:off x="466725" y="5157788"/>
            <a:ext cx="8497888" cy="1368425"/>
          </a:xfrm>
          <a:prstGeom prst="roundRect">
            <a:avLst>
              <a:gd name="adj" fmla="val 18560"/>
            </a:avLst>
          </a:prstGeom>
          <a:noFill/>
          <a:ln w="19050" algn="ctr">
            <a:solidFill>
              <a:srgbClr val="FF0066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62" name="AutoShape 6"/>
          <p:cNvSpPr>
            <a:spLocks noChangeArrowheads="1"/>
          </p:cNvSpPr>
          <p:nvPr/>
        </p:nvSpPr>
        <p:spPr bwMode="auto">
          <a:xfrm>
            <a:off x="466725" y="4221163"/>
            <a:ext cx="8497888" cy="863600"/>
          </a:xfrm>
          <a:prstGeom prst="roundRect">
            <a:avLst>
              <a:gd name="adj" fmla="val 24449"/>
            </a:avLst>
          </a:prstGeom>
          <a:noFill/>
          <a:ln w="19050" algn="ctr">
            <a:solidFill>
              <a:srgbClr val="FF0066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7063" name="Text Box 7"/>
          <p:cNvSpPr txBox="1">
            <a:spLocks noChangeArrowheads="1"/>
          </p:cNvSpPr>
          <p:nvPr/>
        </p:nvSpPr>
        <p:spPr bwMode="auto">
          <a:xfrm>
            <a:off x="71438" y="1762125"/>
            <a:ext cx="684212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/>
          <a:p>
            <a:pPr algn="l"/>
            <a:r>
              <a:rPr lang="zh-CN" altLang="en-US">
                <a:solidFill>
                  <a:srgbClr val="FF0066"/>
                </a:solidFill>
              </a:rPr>
              <a:t>硬件</a:t>
            </a:r>
          </a:p>
        </p:txBody>
      </p:sp>
      <p:sp>
        <p:nvSpPr>
          <p:cNvPr id="1837064" name="Text Box 8"/>
          <p:cNvSpPr txBox="1">
            <a:spLocks noChangeArrowheads="1"/>
          </p:cNvSpPr>
          <p:nvPr/>
        </p:nvSpPr>
        <p:spPr bwMode="auto">
          <a:xfrm>
            <a:off x="71438" y="5362575"/>
            <a:ext cx="684212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/>
          <a:p>
            <a:pPr algn="l"/>
            <a:r>
              <a:rPr lang="zh-CN" altLang="en-US">
                <a:solidFill>
                  <a:srgbClr val="FF0066"/>
                </a:solidFill>
              </a:rPr>
              <a:t>软件</a:t>
            </a:r>
          </a:p>
        </p:txBody>
      </p:sp>
      <p:sp>
        <p:nvSpPr>
          <p:cNvPr id="1837065" name="Text Box 9"/>
          <p:cNvSpPr txBox="1">
            <a:spLocks noChangeArrowheads="1"/>
          </p:cNvSpPr>
          <p:nvPr/>
        </p:nvSpPr>
        <p:spPr bwMode="auto">
          <a:xfrm>
            <a:off x="71438" y="4149725"/>
            <a:ext cx="684212" cy="11160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>
                <a:solidFill>
                  <a:srgbClr val="FF0066"/>
                </a:solidFill>
              </a:rPr>
              <a:t>硬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>
                <a:solidFill>
                  <a:srgbClr val="FF0066"/>
                </a:solidFill>
              </a:rPr>
              <a:t>or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>
                <a:solidFill>
                  <a:srgbClr val="FF0066"/>
                </a:solidFill>
              </a:rPr>
              <a:t>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FD3727-0D47-4E0A-BBDD-BE2E1A0E20A8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189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1. </a:t>
            </a:r>
            <a:r>
              <a:rPr lang="zh-CN" altLang="en-US">
                <a:solidFill>
                  <a:srgbClr val="006600"/>
                </a:solidFill>
              </a:rPr>
              <a:t>中断过程</a:t>
            </a:r>
          </a:p>
        </p:txBody>
      </p:sp>
      <p:sp>
        <p:nvSpPr>
          <p:cNvPr id="1896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339850"/>
            <a:ext cx="8497888" cy="136842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>
                <a:solidFill>
                  <a:srgbClr val="FF0066"/>
                </a:solidFill>
                <a:ea typeface="黑体" pitchFamily="2" charset="-122"/>
              </a:rPr>
              <a:t>中断响应时间</a:t>
            </a:r>
            <a:r>
              <a:rPr lang="zh-CN" altLang="en-US"/>
              <a:t>：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/>
              <a:t>从</a:t>
            </a:r>
            <a:r>
              <a:rPr lang="zh-CN" altLang="en-US">
                <a:solidFill>
                  <a:srgbClr val="0000FF"/>
                </a:solidFill>
              </a:rPr>
              <a:t>发中断请求</a:t>
            </a:r>
            <a:r>
              <a:rPr lang="zh-CN" altLang="en-US"/>
              <a:t>，到</a:t>
            </a:r>
            <a:r>
              <a:rPr lang="zh-CN" altLang="en-US">
                <a:solidFill>
                  <a:srgbClr val="0000FF"/>
                </a:solidFill>
              </a:rPr>
              <a:t>进入中断服务程序</a:t>
            </a:r>
            <a:r>
              <a:rPr lang="zh-CN" altLang="en-US"/>
              <a:t>所需的时间。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BFA7D8-D2C1-4F56-AA07-E99DE519379B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183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38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549275"/>
            <a:ext cx="8569325" cy="6021388"/>
          </a:xfrm>
        </p:spPr>
        <p:txBody>
          <a:bodyPr/>
          <a:lstStyle/>
          <a:p>
            <a:pPr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    (1)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基本原则</a:t>
            </a:r>
          </a:p>
          <a:p>
            <a:pPr lvl="1">
              <a:spcBef>
                <a:spcPct val="10000"/>
              </a:spcBef>
            </a:pPr>
            <a:r>
              <a:rPr lang="zh-CN" altLang="en-US">
                <a:solidFill>
                  <a:srgbClr val="0000FF"/>
                </a:solidFill>
                <a:ea typeface="黑体" pitchFamily="2" charset="-122"/>
              </a:rPr>
              <a:t>中断判优</a:t>
            </a:r>
            <a:r>
              <a:rPr lang="zh-CN" altLang="en-US"/>
              <a:t>：</a:t>
            </a:r>
            <a:br>
              <a:rPr lang="zh-CN" altLang="en-US"/>
            </a:br>
            <a:r>
              <a:rPr lang="zh-CN" altLang="en-US" sz="2400"/>
              <a:t>当多个中断源同时提出中断请求时，只有</a:t>
            </a:r>
            <a:r>
              <a:rPr lang="zh-CN" altLang="en-US" sz="2400">
                <a:solidFill>
                  <a:srgbClr val="CC0066"/>
                </a:solidFill>
              </a:rPr>
              <a:t>优先级</a:t>
            </a:r>
            <a:r>
              <a:rPr lang="zh-CN" altLang="en-US" sz="2400">
                <a:solidFill>
                  <a:srgbClr val="0000FF"/>
                </a:solidFill>
              </a:rPr>
              <a:t>最高</a:t>
            </a:r>
            <a:r>
              <a:rPr lang="zh-CN" altLang="en-US" sz="2400"/>
              <a:t>的中断源的请求被选择，并被</a:t>
            </a:r>
            <a:r>
              <a:rPr lang="en-US" altLang="zh-CN" sz="2400"/>
              <a:t>CPU</a:t>
            </a:r>
            <a:r>
              <a:rPr lang="zh-CN" altLang="en-US" sz="2400"/>
              <a:t>处理。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中断优先级：</a:t>
            </a:r>
            <a:r>
              <a:rPr lang="en-US" altLang="zh-CN"/>
              <a:t>Interrupt priority levels</a:t>
            </a:r>
            <a:r>
              <a:rPr lang="zh-CN" altLang="en-US"/>
              <a:t>，</a:t>
            </a:r>
            <a:r>
              <a:rPr lang="en-US" altLang="zh-CN"/>
              <a:t>IPL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优先级高的中断源：</a:t>
            </a:r>
          </a:p>
          <a:p>
            <a:pPr lvl="3">
              <a:spcBef>
                <a:spcPct val="10000"/>
              </a:spcBef>
            </a:pPr>
            <a:r>
              <a:rPr lang="zh-CN" altLang="en-US"/>
              <a:t>重要的、需及时响应的中断源</a:t>
            </a:r>
          </a:p>
          <a:p>
            <a:pPr lvl="3">
              <a:spcBef>
                <a:spcPct val="10000"/>
              </a:spcBef>
            </a:pPr>
            <a:r>
              <a:rPr lang="zh-CN" altLang="en-US"/>
              <a:t>内部中断（或异常）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优先级低的中断源：</a:t>
            </a:r>
          </a:p>
          <a:p>
            <a:pPr lvl="3">
              <a:spcBef>
                <a:spcPct val="10000"/>
              </a:spcBef>
            </a:pPr>
            <a:r>
              <a:rPr lang="zh-CN" altLang="en-US"/>
              <a:t>重要性低、慢速的中断源</a:t>
            </a:r>
          </a:p>
          <a:p>
            <a:pPr lvl="3">
              <a:spcBef>
                <a:spcPct val="10000"/>
              </a:spcBef>
            </a:pPr>
            <a:r>
              <a:rPr lang="zh-CN" altLang="en-US"/>
              <a:t>外部中断，</a:t>
            </a:r>
            <a:r>
              <a:rPr lang="zh-CN" altLang="en-US">
                <a:solidFill>
                  <a:srgbClr val="0000FF"/>
                </a:solidFill>
              </a:rPr>
              <a:t>非屏蔽中断</a:t>
            </a:r>
            <a:r>
              <a:rPr lang="zh-CN" altLang="en-US"/>
              <a:t>优先级＞</a:t>
            </a:r>
            <a:r>
              <a:rPr lang="zh-CN" altLang="en-US">
                <a:solidFill>
                  <a:srgbClr val="0000FF"/>
                </a:solidFill>
              </a:rPr>
              <a:t>可屏蔽中断</a:t>
            </a:r>
          </a:p>
          <a:p>
            <a:pPr lvl="1">
              <a:spcBef>
                <a:spcPct val="10000"/>
              </a:spcBef>
            </a:pPr>
            <a:r>
              <a:rPr lang="zh-CN" altLang="en-US">
                <a:solidFill>
                  <a:srgbClr val="0000FF"/>
                </a:solidFill>
                <a:ea typeface="黑体" pitchFamily="2" charset="-122"/>
              </a:rPr>
              <a:t>中断嵌套</a:t>
            </a:r>
            <a:r>
              <a:rPr lang="zh-CN" altLang="en-US"/>
              <a:t>：</a:t>
            </a:r>
            <a:r>
              <a:rPr lang="en-US" altLang="zh-CN"/>
              <a:t>Interrupt nesting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 sz="2400"/>
              <a:t>当</a:t>
            </a:r>
            <a:r>
              <a:rPr lang="zh-CN" altLang="en-US" sz="2400">
                <a:solidFill>
                  <a:srgbClr val="FF0000"/>
                </a:solidFill>
              </a:rPr>
              <a:t>高优先级</a:t>
            </a:r>
            <a:r>
              <a:rPr lang="zh-CN" altLang="en-US" sz="2400"/>
              <a:t>中断正被</a:t>
            </a:r>
            <a:r>
              <a:rPr lang="en-US" altLang="zh-CN" sz="2400"/>
              <a:t>CPU</a:t>
            </a:r>
            <a:r>
              <a:rPr lang="zh-CN" altLang="en-US" sz="2400"/>
              <a:t>服务时，所有</a:t>
            </a:r>
            <a:r>
              <a:rPr lang="zh-CN" altLang="en-US" sz="2400">
                <a:solidFill>
                  <a:srgbClr val="FF0000"/>
                </a:solidFill>
              </a:rPr>
              <a:t>低优先级</a:t>
            </a:r>
            <a:r>
              <a:rPr lang="zh-CN" altLang="en-US" sz="2400"/>
              <a:t>中断被禁止；</a:t>
            </a:r>
            <a:r>
              <a:rPr lang="zh-CN" altLang="en-US" sz="2400">
                <a:solidFill>
                  <a:srgbClr val="FF0000"/>
                </a:solidFill>
              </a:rPr>
              <a:t>高优先级</a:t>
            </a:r>
            <a:r>
              <a:rPr lang="zh-CN" altLang="en-US" sz="2400"/>
              <a:t>中断请求可以打断</a:t>
            </a:r>
            <a:r>
              <a:rPr lang="zh-CN" altLang="en-US" sz="2400">
                <a:solidFill>
                  <a:srgbClr val="FF0000"/>
                </a:solidFill>
              </a:rPr>
              <a:t>低优先级</a:t>
            </a:r>
            <a:r>
              <a:rPr lang="zh-CN" altLang="en-US" sz="2400"/>
              <a:t>中断服务。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65A2B8-DAC1-4DB4-AED0-D1FF466503B2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183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39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152525"/>
            <a:ext cx="8208962" cy="4940300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/>
              <a:t>中断优先级控制：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软件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方案简单，可以灵活地修改中断源的优先级别；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查询、判优靠程序实现，占用</a:t>
            </a:r>
            <a:r>
              <a:rPr lang="en-US" altLang="zh-CN"/>
              <a:t>CPU</a:t>
            </a:r>
            <a:r>
              <a:rPr lang="zh-CN" altLang="en-US"/>
              <a:t>时间，判优速度慢。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硬件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判优速度快，节省</a:t>
            </a:r>
            <a:r>
              <a:rPr lang="en-US" altLang="zh-CN"/>
              <a:t>CPU</a:t>
            </a:r>
            <a:r>
              <a:rPr lang="zh-CN" altLang="en-US"/>
              <a:t>时间；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但是成本较高；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一旦设计完成，将难以改变其优先级别。</a:t>
            </a:r>
          </a:p>
        </p:txBody>
      </p:sp>
      <p:sp>
        <p:nvSpPr>
          <p:cNvPr id="1839108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(2)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一般方法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FFAB0A-9B8A-4994-91A3-1DBC83F25D64}" type="slidenum">
              <a:rPr lang="zh-CN" altLang="en-US"/>
              <a:pPr/>
              <a:t>15</a:t>
            </a:fld>
            <a:endParaRPr lang="en-US" altLang="zh-CN"/>
          </a:p>
        </p:txBody>
      </p:sp>
      <p:sp>
        <p:nvSpPr>
          <p:cNvPr id="1840156" name="Rectangle 28"/>
          <p:cNvSpPr>
            <a:spLocks noChangeAspect="1" noChangeArrowheads="1"/>
          </p:cNvSpPr>
          <p:nvPr/>
        </p:nvSpPr>
        <p:spPr bwMode="auto">
          <a:xfrm>
            <a:off x="539750" y="1381125"/>
            <a:ext cx="1252538" cy="892175"/>
          </a:xfrm>
          <a:prstGeom prst="rect">
            <a:avLst/>
          </a:prstGeom>
          <a:solidFill>
            <a:srgbClr val="FF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94" name="Rectangle 66"/>
          <p:cNvSpPr>
            <a:spLocks noChangeAspect="1" noChangeArrowheads="1"/>
          </p:cNvSpPr>
          <p:nvPr/>
        </p:nvSpPr>
        <p:spPr bwMode="auto">
          <a:xfrm>
            <a:off x="539750" y="3371850"/>
            <a:ext cx="2089150" cy="1809750"/>
          </a:xfrm>
          <a:prstGeom prst="rect">
            <a:avLst/>
          </a:prstGeom>
          <a:solidFill>
            <a:srgbClr val="FF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0132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(2)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一般方法</a:t>
            </a:r>
          </a:p>
        </p:txBody>
      </p:sp>
      <p:sp>
        <p:nvSpPr>
          <p:cNvPr id="1840135" name="Rectangle 7"/>
          <p:cNvSpPr>
            <a:spLocks noChangeAspect="1" noChangeArrowheads="1"/>
          </p:cNvSpPr>
          <p:nvPr/>
        </p:nvSpPr>
        <p:spPr bwMode="auto">
          <a:xfrm>
            <a:off x="2016125" y="6237288"/>
            <a:ext cx="572452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zh-TW" altLang="en-US" sz="2400">
                <a:solidFill>
                  <a:schemeClr val="bg2"/>
                </a:solidFill>
              </a:rPr>
              <a:t>图</a:t>
            </a:r>
            <a:r>
              <a:rPr lang="en-US" altLang="zh-TW" sz="2400">
                <a:solidFill>
                  <a:schemeClr val="bg2"/>
                </a:solidFill>
              </a:rPr>
              <a:t>8.23  </a:t>
            </a:r>
            <a:r>
              <a:rPr lang="zh-CN" altLang="en-US" sz="2400">
                <a:solidFill>
                  <a:schemeClr val="bg2"/>
                </a:solidFill>
              </a:rPr>
              <a:t>基本</a:t>
            </a:r>
            <a:r>
              <a:rPr lang="zh-TW" altLang="en-US" sz="2400">
                <a:solidFill>
                  <a:schemeClr val="bg2"/>
                </a:solidFill>
              </a:rPr>
              <a:t>中断优先级硬件仲裁方案</a:t>
            </a:r>
            <a:endParaRPr lang="zh-CN" altLang="en-US" sz="2400">
              <a:solidFill>
                <a:schemeClr val="bg2"/>
              </a:solidFill>
            </a:endParaRPr>
          </a:p>
        </p:txBody>
      </p:sp>
      <p:sp>
        <p:nvSpPr>
          <p:cNvPr id="1840137" name="Rectangle 9"/>
          <p:cNvSpPr>
            <a:spLocks noChangeAspect="1" noChangeArrowheads="1"/>
          </p:cNvSpPr>
          <p:nvPr/>
        </p:nvSpPr>
        <p:spPr bwMode="auto">
          <a:xfrm>
            <a:off x="3563938" y="5726113"/>
            <a:ext cx="27066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zh-CN" sz="2400">
                <a:solidFill>
                  <a:srgbClr val="0000FF"/>
                </a:solidFill>
              </a:rPr>
              <a:t>(b) </a:t>
            </a:r>
            <a:r>
              <a:rPr lang="zh-TW" altLang="en-US" sz="2400">
                <a:solidFill>
                  <a:srgbClr val="0000FF"/>
                </a:solidFill>
              </a:rPr>
              <a:t>分组独立请求</a:t>
            </a:r>
            <a:endParaRPr lang="zh-CN" altLang="en-US" sz="2400">
              <a:solidFill>
                <a:srgbClr val="0000FF"/>
              </a:solidFill>
            </a:endParaRPr>
          </a:p>
        </p:txBody>
      </p:sp>
      <p:sp>
        <p:nvSpPr>
          <p:cNvPr id="1840139" name="Freeform 11"/>
          <p:cNvSpPr>
            <a:spLocks noChangeAspect="1"/>
          </p:cNvSpPr>
          <p:nvPr/>
        </p:nvSpPr>
        <p:spPr bwMode="auto">
          <a:xfrm>
            <a:off x="2238375" y="4821238"/>
            <a:ext cx="1643063" cy="360362"/>
          </a:xfrm>
          <a:custGeom>
            <a:avLst/>
            <a:gdLst/>
            <a:ahLst/>
            <a:cxnLst>
              <a:cxn ang="0">
                <a:pos x="72" y="19"/>
              </a:cxn>
              <a:cxn ang="0">
                <a:pos x="44" y="19"/>
              </a:cxn>
              <a:cxn ang="0">
                <a:pos x="44" y="0"/>
              </a:cxn>
              <a:cxn ang="0">
                <a:pos x="0" y="0"/>
              </a:cxn>
            </a:cxnLst>
            <a:rect l="0" t="0" r="r" b="b"/>
            <a:pathLst>
              <a:path w="72" h="19">
                <a:moveTo>
                  <a:pt x="72" y="19"/>
                </a:moveTo>
                <a:lnTo>
                  <a:pt x="44" y="19"/>
                </a:lnTo>
                <a:lnTo>
                  <a:pt x="44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40" name="Rectangle 12"/>
          <p:cNvSpPr>
            <a:spLocks noChangeAspect="1" noChangeArrowheads="1"/>
          </p:cNvSpPr>
          <p:nvPr/>
        </p:nvSpPr>
        <p:spPr bwMode="auto">
          <a:xfrm>
            <a:off x="895350" y="5378450"/>
            <a:ext cx="2381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just"/>
            <a:r>
              <a:rPr lang="zh-TW" altLang="en-US" sz="2400">
                <a:solidFill>
                  <a:srgbClr val="FF3300"/>
                </a:solidFill>
              </a:rPr>
              <a:t>优先级仲裁电路</a:t>
            </a:r>
            <a:endParaRPr lang="zh-CN" altLang="en-US" sz="2400">
              <a:solidFill>
                <a:srgbClr val="FF3300"/>
              </a:solidFill>
            </a:endParaRPr>
          </a:p>
        </p:txBody>
      </p:sp>
      <p:sp>
        <p:nvSpPr>
          <p:cNvPr id="1840144" name="Line 16"/>
          <p:cNvSpPr>
            <a:spLocks noChangeAspect="1" noChangeShapeType="1"/>
          </p:cNvSpPr>
          <p:nvPr/>
        </p:nvSpPr>
        <p:spPr bwMode="auto">
          <a:xfrm>
            <a:off x="2238375" y="3952875"/>
            <a:ext cx="2262188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45" name="Freeform 17"/>
          <p:cNvSpPr>
            <a:spLocks noChangeAspect="1"/>
          </p:cNvSpPr>
          <p:nvPr/>
        </p:nvSpPr>
        <p:spPr bwMode="auto">
          <a:xfrm>
            <a:off x="2419350" y="3371850"/>
            <a:ext cx="6265863" cy="361950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37" y="19"/>
              </a:cxn>
              <a:cxn ang="0">
                <a:pos x="37" y="0"/>
              </a:cxn>
              <a:cxn ang="0">
                <a:pos x="278" y="0"/>
              </a:cxn>
            </a:cxnLst>
            <a:rect l="0" t="0" r="r" b="b"/>
            <a:pathLst>
              <a:path w="278" h="19">
                <a:moveTo>
                  <a:pt x="0" y="19"/>
                </a:moveTo>
                <a:lnTo>
                  <a:pt x="37" y="19"/>
                </a:lnTo>
                <a:lnTo>
                  <a:pt x="37" y="0"/>
                </a:lnTo>
                <a:lnTo>
                  <a:pt x="278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46" name="Rectangle 18"/>
          <p:cNvSpPr>
            <a:spLocks noChangeAspect="1" noChangeArrowheads="1"/>
          </p:cNvSpPr>
          <p:nvPr/>
        </p:nvSpPr>
        <p:spPr bwMode="auto">
          <a:xfrm>
            <a:off x="3924300" y="2565400"/>
            <a:ext cx="16573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zh-CN" sz="2400">
                <a:solidFill>
                  <a:srgbClr val="0000FF"/>
                </a:solidFill>
              </a:rPr>
              <a:t>(a) </a:t>
            </a:r>
            <a:r>
              <a:rPr lang="zh-CN" altLang="en-US" sz="2400">
                <a:solidFill>
                  <a:srgbClr val="0000FF"/>
                </a:solidFill>
              </a:rPr>
              <a:t>菊花链</a:t>
            </a:r>
          </a:p>
        </p:txBody>
      </p:sp>
      <p:sp>
        <p:nvSpPr>
          <p:cNvPr id="1840147" name="Rectangle 19"/>
          <p:cNvSpPr>
            <a:spLocks noChangeAspect="1" noChangeArrowheads="1"/>
          </p:cNvSpPr>
          <p:nvPr/>
        </p:nvSpPr>
        <p:spPr bwMode="auto">
          <a:xfrm>
            <a:off x="539750" y="1557338"/>
            <a:ext cx="1223963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zh-TW" altLang="en-US" sz="2400">
                <a:solidFill>
                  <a:srgbClr val="000000"/>
                </a:solidFill>
              </a:rPr>
              <a:t>处理器</a:t>
            </a:r>
            <a:endParaRPr lang="zh-CN" altLang="en-US" sz="2400"/>
          </a:p>
        </p:txBody>
      </p:sp>
      <p:sp>
        <p:nvSpPr>
          <p:cNvPr id="1840148" name="Rectangle 20"/>
          <p:cNvSpPr>
            <a:spLocks noChangeAspect="1" noChangeArrowheads="1"/>
          </p:cNvSpPr>
          <p:nvPr/>
        </p:nvSpPr>
        <p:spPr bwMode="auto">
          <a:xfrm>
            <a:off x="1835150" y="1200150"/>
            <a:ext cx="8413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r>
              <a:rPr lang="en-US" altLang="zh-CN" sz="2400">
                <a:solidFill>
                  <a:srgbClr val="000000"/>
                </a:solidFill>
              </a:rPr>
              <a:t>INTR</a:t>
            </a:r>
            <a:endParaRPr lang="en-US" altLang="zh-CN" sz="2400"/>
          </a:p>
        </p:txBody>
      </p:sp>
      <p:sp>
        <p:nvSpPr>
          <p:cNvPr id="1840149" name="Rectangle 21"/>
          <p:cNvSpPr>
            <a:spLocks noChangeAspect="1" noChangeArrowheads="1"/>
          </p:cNvSpPr>
          <p:nvPr/>
        </p:nvSpPr>
        <p:spPr bwMode="auto">
          <a:xfrm>
            <a:off x="1835150" y="2103438"/>
            <a:ext cx="912813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just"/>
            <a:r>
              <a:rPr lang="en-US" altLang="zh-CN" sz="2400">
                <a:solidFill>
                  <a:srgbClr val="000000"/>
                </a:solidFill>
              </a:rPr>
              <a:t>INTA</a:t>
            </a:r>
            <a:endParaRPr lang="en-US" altLang="zh-CN" sz="2400"/>
          </a:p>
        </p:txBody>
      </p:sp>
      <p:sp>
        <p:nvSpPr>
          <p:cNvPr id="1840150" name="Rectangle 22"/>
          <p:cNvSpPr>
            <a:spLocks noChangeAspect="1" noChangeArrowheads="1"/>
          </p:cNvSpPr>
          <p:nvPr/>
        </p:nvSpPr>
        <p:spPr bwMode="auto">
          <a:xfrm>
            <a:off x="3419475" y="3624263"/>
            <a:ext cx="1008063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just"/>
            <a:r>
              <a:rPr lang="en-US" altLang="zh-CN" sz="2400">
                <a:solidFill>
                  <a:srgbClr val="000000"/>
                </a:solidFill>
              </a:rPr>
              <a:t>INTA1</a:t>
            </a:r>
            <a:endParaRPr lang="en-US" altLang="zh-CN" sz="2400"/>
          </a:p>
        </p:txBody>
      </p:sp>
      <p:sp>
        <p:nvSpPr>
          <p:cNvPr id="1840151" name="Rectangle 23"/>
          <p:cNvSpPr>
            <a:spLocks noChangeAspect="1" noChangeArrowheads="1"/>
          </p:cNvSpPr>
          <p:nvPr/>
        </p:nvSpPr>
        <p:spPr bwMode="auto">
          <a:xfrm>
            <a:off x="3348038" y="4821238"/>
            <a:ext cx="110966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/>
            <a:r>
              <a:rPr lang="en-US" altLang="zh-CN" sz="2400">
                <a:solidFill>
                  <a:srgbClr val="000000"/>
                </a:solidFill>
              </a:rPr>
              <a:t>INTA</a:t>
            </a:r>
            <a:r>
              <a:rPr lang="en-US" altLang="zh-CN" sz="2400" i="1">
                <a:solidFill>
                  <a:srgbClr val="000000"/>
                </a:solidFill>
              </a:rPr>
              <a:t>m</a:t>
            </a:r>
            <a:endParaRPr lang="en-US" altLang="zh-CN" sz="2400"/>
          </a:p>
        </p:txBody>
      </p:sp>
      <p:sp>
        <p:nvSpPr>
          <p:cNvPr id="1840152" name="Rectangle 24"/>
          <p:cNvSpPr>
            <a:spLocks noChangeAspect="1" noChangeArrowheads="1"/>
          </p:cNvSpPr>
          <p:nvPr/>
        </p:nvSpPr>
        <p:spPr bwMode="auto">
          <a:xfrm>
            <a:off x="7223125" y="3733800"/>
            <a:ext cx="1042988" cy="392113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</a:p>
        </p:txBody>
      </p:sp>
      <p:sp>
        <p:nvSpPr>
          <p:cNvPr id="1840153" name="Rectangle 25"/>
          <p:cNvSpPr>
            <a:spLocks noChangeAspect="1" noChangeArrowheads="1"/>
          </p:cNvSpPr>
          <p:nvPr/>
        </p:nvSpPr>
        <p:spPr bwMode="auto">
          <a:xfrm>
            <a:off x="4468813" y="3733800"/>
            <a:ext cx="1082675" cy="406400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</a:p>
        </p:txBody>
      </p:sp>
      <p:sp>
        <p:nvSpPr>
          <p:cNvPr id="1840155" name="Rectangle 27"/>
          <p:cNvSpPr>
            <a:spLocks noChangeAspect="1" noChangeArrowheads="1"/>
          </p:cNvSpPr>
          <p:nvPr/>
        </p:nvSpPr>
        <p:spPr bwMode="auto">
          <a:xfrm>
            <a:off x="2628900" y="1924050"/>
            <a:ext cx="1252538" cy="403225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  <a:r>
              <a:rPr lang="en-US" altLang="zh-CN" sz="2400"/>
              <a:t>1</a:t>
            </a:r>
          </a:p>
        </p:txBody>
      </p:sp>
      <p:sp>
        <p:nvSpPr>
          <p:cNvPr id="1840157" name="Rectangle 29"/>
          <p:cNvSpPr>
            <a:spLocks noChangeAspect="1" noChangeArrowheads="1"/>
          </p:cNvSpPr>
          <p:nvPr/>
        </p:nvSpPr>
        <p:spPr bwMode="auto">
          <a:xfrm>
            <a:off x="1709738" y="3567113"/>
            <a:ext cx="528637" cy="138588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58" name="Line 30"/>
          <p:cNvSpPr>
            <a:spLocks noChangeAspect="1" noChangeShapeType="1"/>
          </p:cNvSpPr>
          <p:nvPr/>
        </p:nvSpPr>
        <p:spPr bwMode="auto">
          <a:xfrm>
            <a:off x="1792288" y="2105025"/>
            <a:ext cx="836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59" name="Line 31"/>
          <p:cNvSpPr>
            <a:spLocks noChangeAspect="1" noChangeShapeType="1"/>
          </p:cNvSpPr>
          <p:nvPr/>
        </p:nvSpPr>
        <p:spPr bwMode="auto">
          <a:xfrm flipV="1">
            <a:off x="3254375" y="1562100"/>
            <a:ext cx="0" cy="3619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62" name="Rectangle 34"/>
          <p:cNvSpPr>
            <a:spLocks noChangeAspect="1" noChangeArrowheads="1"/>
          </p:cNvSpPr>
          <p:nvPr/>
        </p:nvSpPr>
        <p:spPr bwMode="auto">
          <a:xfrm>
            <a:off x="4716463" y="1924050"/>
            <a:ext cx="1254125" cy="403225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  <a:r>
              <a:rPr lang="en-US" altLang="zh-CN" sz="2400"/>
              <a:t>2</a:t>
            </a:r>
          </a:p>
        </p:txBody>
      </p:sp>
      <p:sp>
        <p:nvSpPr>
          <p:cNvPr id="1840163" name="Line 35"/>
          <p:cNvSpPr>
            <a:spLocks noChangeAspect="1" noChangeShapeType="1"/>
          </p:cNvSpPr>
          <p:nvPr/>
        </p:nvSpPr>
        <p:spPr bwMode="auto">
          <a:xfrm>
            <a:off x="3881438" y="2105025"/>
            <a:ext cx="8350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65" name="Rectangle 37"/>
          <p:cNvSpPr>
            <a:spLocks noChangeAspect="1" noChangeArrowheads="1"/>
          </p:cNvSpPr>
          <p:nvPr/>
        </p:nvSpPr>
        <p:spPr bwMode="auto">
          <a:xfrm>
            <a:off x="7640638" y="1924050"/>
            <a:ext cx="1252537" cy="403225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  <a:r>
              <a:rPr lang="en-US" altLang="zh-CN" sz="2400"/>
              <a:t>n</a:t>
            </a:r>
          </a:p>
        </p:txBody>
      </p:sp>
      <p:sp>
        <p:nvSpPr>
          <p:cNvPr id="1840166" name="Line 38"/>
          <p:cNvSpPr>
            <a:spLocks noChangeAspect="1" noChangeShapeType="1"/>
          </p:cNvSpPr>
          <p:nvPr/>
        </p:nvSpPr>
        <p:spPr bwMode="auto">
          <a:xfrm>
            <a:off x="7223125" y="2105025"/>
            <a:ext cx="41751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67" name="Line 39"/>
          <p:cNvSpPr>
            <a:spLocks noChangeAspect="1" noChangeShapeType="1"/>
          </p:cNvSpPr>
          <p:nvPr/>
        </p:nvSpPr>
        <p:spPr bwMode="auto">
          <a:xfrm flipV="1">
            <a:off x="5343525" y="1562100"/>
            <a:ext cx="1588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68" name="Line 40"/>
          <p:cNvSpPr>
            <a:spLocks noChangeAspect="1" noChangeShapeType="1"/>
          </p:cNvSpPr>
          <p:nvPr/>
        </p:nvSpPr>
        <p:spPr bwMode="auto">
          <a:xfrm flipV="1">
            <a:off x="8266113" y="1562100"/>
            <a:ext cx="3175" cy="3635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69" name="Line 41"/>
          <p:cNvSpPr>
            <a:spLocks noChangeAspect="1" noChangeShapeType="1"/>
          </p:cNvSpPr>
          <p:nvPr/>
        </p:nvSpPr>
        <p:spPr bwMode="auto">
          <a:xfrm flipH="1">
            <a:off x="1792288" y="1562100"/>
            <a:ext cx="710088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0" name="Line 42"/>
          <p:cNvSpPr>
            <a:spLocks noChangeAspect="1" noChangeShapeType="1"/>
          </p:cNvSpPr>
          <p:nvPr/>
        </p:nvSpPr>
        <p:spPr bwMode="auto">
          <a:xfrm>
            <a:off x="5970588" y="2105025"/>
            <a:ext cx="4159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1" name="Line 43"/>
          <p:cNvSpPr>
            <a:spLocks noChangeAspect="1" noChangeShapeType="1"/>
          </p:cNvSpPr>
          <p:nvPr/>
        </p:nvSpPr>
        <p:spPr bwMode="auto">
          <a:xfrm>
            <a:off x="6596063" y="2105025"/>
            <a:ext cx="417512" cy="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0172" name="Rectangle 44"/>
          <p:cNvSpPr>
            <a:spLocks noChangeAspect="1" noChangeArrowheads="1"/>
          </p:cNvSpPr>
          <p:nvPr/>
        </p:nvSpPr>
        <p:spPr bwMode="auto">
          <a:xfrm>
            <a:off x="3422650" y="2997200"/>
            <a:ext cx="1004888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just"/>
            <a:r>
              <a:rPr lang="en-US" altLang="zh-CN" sz="2400">
                <a:solidFill>
                  <a:srgbClr val="000000"/>
                </a:solidFill>
              </a:rPr>
              <a:t>INTR1</a:t>
            </a:r>
            <a:endParaRPr lang="en-US" altLang="zh-CN" sz="2400"/>
          </a:p>
        </p:txBody>
      </p:sp>
      <p:sp>
        <p:nvSpPr>
          <p:cNvPr id="1840173" name="Rectangle 45"/>
          <p:cNvSpPr>
            <a:spLocks noChangeAspect="1" noChangeArrowheads="1"/>
          </p:cNvSpPr>
          <p:nvPr/>
        </p:nvSpPr>
        <p:spPr bwMode="auto">
          <a:xfrm>
            <a:off x="3351213" y="4276725"/>
            <a:ext cx="1106487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/>
            <a:r>
              <a:rPr lang="en-US" altLang="zh-CN" sz="2400">
                <a:solidFill>
                  <a:srgbClr val="000000"/>
                </a:solidFill>
              </a:rPr>
              <a:t>INTR</a:t>
            </a:r>
            <a:r>
              <a:rPr lang="en-US" altLang="zh-CN" sz="2400" i="1">
                <a:solidFill>
                  <a:srgbClr val="000000"/>
                </a:solidFill>
              </a:rPr>
              <a:t>m</a:t>
            </a:r>
            <a:endParaRPr lang="en-US" altLang="zh-CN" sz="2400"/>
          </a:p>
        </p:txBody>
      </p:sp>
      <p:sp>
        <p:nvSpPr>
          <p:cNvPr id="1840174" name="Line 46"/>
          <p:cNvSpPr>
            <a:spLocks noChangeAspect="1" noChangeShapeType="1"/>
          </p:cNvSpPr>
          <p:nvPr/>
        </p:nvSpPr>
        <p:spPr bwMode="auto">
          <a:xfrm>
            <a:off x="6805613" y="3914775"/>
            <a:ext cx="4175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5" name="Line 47"/>
          <p:cNvSpPr>
            <a:spLocks noChangeAspect="1" noChangeShapeType="1"/>
          </p:cNvSpPr>
          <p:nvPr/>
        </p:nvSpPr>
        <p:spPr bwMode="auto">
          <a:xfrm>
            <a:off x="5551488" y="3914775"/>
            <a:ext cx="4191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6" name="Line 48"/>
          <p:cNvSpPr>
            <a:spLocks noChangeAspect="1" noChangeShapeType="1"/>
          </p:cNvSpPr>
          <p:nvPr/>
        </p:nvSpPr>
        <p:spPr bwMode="auto">
          <a:xfrm>
            <a:off x="6178550" y="3914775"/>
            <a:ext cx="417513" cy="1588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7" name="Line 49"/>
          <p:cNvSpPr>
            <a:spLocks noChangeAspect="1" noChangeShapeType="1"/>
          </p:cNvSpPr>
          <p:nvPr/>
        </p:nvSpPr>
        <p:spPr bwMode="auto">
          <a:xfrm flipV="1">
            <a:off x="5003800" y="3371850"/>
            <a:ext cx="0" cy="3619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8" name="Line 50"/>
          <p:cNvSpPr>
            <a:spLocks noChangeAspect="1" noChangeShapeType="1"/>
          </p:cNvSpPr>
          <p:nvPr/>
        </p:nvSpPr>
        <p:spPr bwMode="auto">
          <a:xfrm flipV="1">
            <a:off x="7740650" y="3371850"/>
            <a:ext cx="0" cy="3619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79" name="Line 51"/>
          <p:cNvSpPr>
            <a:spLocks noChangeAspect="1" noChangeShapeType="1"/>
          </p:cNvSpPr>
          <p:nvPr/>
        </p:nvSpPr>
        <p:spPr bwMode="auto">
          <a:xfrm>
            <a:off x="8266113" y="3914775"/>
            <a:ext cx="4191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2" name="Rectangle 54"/>
          <p:cNvSpPr>
            <a:spLocks noChangeAspect="1" noChangeArrowheads="1"/>
          </p:cNvSpPr>
          <p:nvPr/>
        </p:nvSpPr>
        <p:spPr bwMode="auto">
          <a:xfrm>
            <a:off x="7223125" y="5000625"/>
            <a:ext cx="1042988" cy="392113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</a:p>
        </p:txBody>
      </p:sp>
      <p:sp>
        <p:nvSpPr>
          <p:cNvPr id="1840183" name="Rectangle 55"/>
          <p:cNvSpPr>
            <a:spLocks noChangeAspect="1" noChangeArrowheads="1"/>
          </p:cNvSpPr>
          <p:nvPr/>
        </p:nvSpPr>
        <p:spPr bwMode="auto">
          <a:xfrm>
            <a:off x="4468813" y="5000625"/>
            <a:ext cx="1082675" cy="406400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zh-CN" altLang="en-US" sz="2400"/>
              <a:t>设备</a:t>
            </a:r>
          </a:p>
        </p:txBody>
      </p:sp>
      <p:sp>
        <p:nvSpPr>
          <p:cNvPr id="1840184" name="Line 56"/>
          <p:cNvSpPr>
            <a:spLocks noChangeAspect="1" noChangeShapeType="1"/>
          </p:cNvSpPr>
          <p:nvPr/>
        </p:nvSpPr>
        <p:spPr bwMode="auto">
          <a:xfrm>
            <a:off x="6805613" y="5181600"/>
            <a:ext cx="4175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5" name="Line 57"/>
          <p:cNvSpPr>
            <a:spLocks noChangeAspect="1" noChangeShapeType="1"/>
          </p:cNvSpPr>
          <p:nvPr/>
        </p:nvSpPr>
        <p:spPr bwMode="auto">
          <a:xfrm>
            <a:off x="5551488" y="5181600"/>
            <a:ext cx="4191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6" name="Line 58"/>
          <p:cNvSpPr>
            <a:spLocks noChangeAspect="1" noChangeShapeType="1"/>
          </p:cNvSpPr>
          <p:nvPr/>
        </p:nvSpPr>
        <p:spPr bwMode="auto">
          <a:xfrm>
            <a:off x="6178550" y="5181600"/>
            <a:ext cx="417513" cy="1588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7" name="Line 59"/>
          <p:cNvSpPr>
            <a:spLocks noChangeAspect="1" noChangeShapeType="1"/>
          </p:cNvSpPr>
          <p:nvPr/>
        </p:nvSpPr>
        <p:spPr bwMode="auto">
          <a:xfrm flipV="1">
            <a:off x="5003800" y="4640263"/>
            <a:ext cx="1588" cy="3603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8" name="Line 60"/>
          <p:cNvSpPr>
            <a:spLocks noChangeAspect="1" noChangeShapeType="1"/>
          </p:cNvSpPr>
          <p:nvPr/>
        </p:nvSpPr>
        <p:spPr bwMode="auto">
          <a:xfrm flipV="1">
            <a:off x="7740650" y="4640263"/>
            <a:ext cx="0" cy="3603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89" name="Line 61"/>
          <p:cNvSpPr>
            <a:spLocks noChangeAspect="1" noChangeShapeType="1"/>
          </p:cNvSpPr>
          <p:nvPr/>
        </p:nvSpPr>
        <p:spPr bwMode="auto">
          <a:xfrm>
            <a:off x="8266113" y="5181600"/>
            <a:ext cx="4191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91" name="Line 63"/>
          <p:cNvSpPr>
            <a:spLocks noChangeAspect="1" noChangeShapeType="1"/>
          </p:cNvSpPr>
          <p:nvPr/>
        </p:nvSpPr>
        <p:spPr bwMode="auto">
          <a:xfrm>
            <a:off x="3046413" y="4095750"/>
            <a:ext cx="0" cy="363538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92" name="Line 64"/>
          <p:cNvSpPr>
            <a:spLocks noChangeAspect="1" noChangeShapeType="1"/>
          </p:cNvSpPr>
          <p:nvPr/>
        </p:nvSpPr>
        <p:spPr bwMode="auto">
          <a:xfrm flipH="1">
            <a:off x="2233613" y="4629150"/>
            <a:ext cx="64738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93" name="Line 65"/>
          <p:cNvSpPr>
            <a:spLocks noChangeAspect="1" noChangeShapeType="1"/>
          </p:cNvSpPr>
          <p:nvPr/>
        </p:nvSpPr>
        <p:spPr bwMode="auto">
          <a:xfrm>
            <a:off x="3881438" y="5181600"/>
            <a:ext cx="62706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95" name="Line 67"/>
          <p:cNvSpPr>
            <a:spLocks noChangeAspect="1" noChangeShapeType="1"/>
          </p:cNvSpPr>
          <p:nvPr/>
        </p:nvSpPr>
        <p:spPr bwMode="auto">
          <a:xfrm flipH="1">
            <a:off x="2222500" y="3733800"/>
            <a:ext cx="6254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0196" name="Rectangle 68"/>
          <p:cNvSpPr>
            <a:spLocks noChangeAspect="1" noChangeArrowheads="1"/>
          </p:cNvSpPr>
          <p:nvPr/>
        </p:nvSpPr>
        <p:spPr bwMode="auto">
          <a:xfrm>
            <a:off x="468313" y="4005263"/>
            <a:ext cx="1223962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zh-TW" altLang="en-US" sz="2400">
                <a:solidFill>
                  <a:srgbClr val="000000"/>
                </a:solidFill>
              </a:rPr>
              <a:t>处理器</a:t>
            </a:r>
            <a:endParaRPr lang="zh-CN" altLang="en-US" sz="2400"/>
          </a:p>
        </p:txBody>
      </p:sp>
      <p:sp>
        <p:nvSpPr>
          <p:cNvPr id="1840141" name="Line 13"/>
          <p:cNvSpPr>
            <a:spLocks noChangeAspect="1" noChangeShapeType="1"/>
          </p:cNvSpPr>
          <p:nvPr/>
        </p:nvSpPr>
        <p:spPr bwMode="auto">
          <a:xfrm flipV="1">
            <a:off x="1968500" y="4752975"/>
            <a:ext cx="4763" cy="6413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A2ACAD-5D6C-4F2E-9ACF-E271DC011129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184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1156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(2)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一般方法</a:t>
            </a:r>
          </a:p>
        </p:txBody>
      </p:sp>
      <p:sp>
        <p:nvSpPr>
          <p:cNvPr id="1841185" name="Text Box 33"/>
          <p:cNvSpPr txBox="1">
            <a:spLocks noChangeArrowheads="1"/>
          </p:cNvSpPr>
          <p:nvPr/>
        </p:nvSpPr>
        <p:spPr bwMode="auto">
          <a:xfrm>
            <a:off x="219075" y="1341438"/>
            <a:ext cx="1646238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/>
            <a:r>
              <a:rPr lang="en-US" altLang="zh-CN" sz="2400"/>
              <a:t>INT-REQ</a:t>
            </a:r>
          </a:p>
        </p:txBody>
      </p:sp>
      <p:sp>
        <p:nvSpPr>
          <p:cNvPr id="1841186" name="Text Box 34"/>
          <p:cNvSpPr txBox="1">
            <a:spLocks noChangeArrowheads="1"/>
          </p:cNvSpPr>
          <p:nvPr/>
        </p:nvSpPr>
        <p:spPr bwMode="auto">
          <a:xfrm>
            <a:off x="1116013" y="1703388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/>
            <a:r>
              <a:rPr lang="zh-CN" altLang="en-US" sz="2400">
                <a:solidFill>
                  <a:srgbClr val="0000FF"/>
                </a:solidFill>
              </a:rPr>
              <a:t>中断请求寄存器</a:t>
            </a:r>
          </a:p>
        </p:txBody>
      </p:sp>
      <p:sp>
        <p:nvSpPr>
          <p:cNvPr id="1841187" name="Text Box 35"/>
          <p:cNvSpPr txBox="1">
            <a:spLocks noChangeArrowheads="1"/>
          </p:cNvSpPr>
          <p:nvPr/>
        </p:nvSpPr>
        <p:spPr bwMode="auto">
          <a:xfrm>
            <a:off x="2016125" y="2095500"/>
            <a:ext cx="695325" cy="2492375"/>
          </a:xfrm>
          <a:prstGeom prst="rect">
            <a:avLst/>
          </a:prstGeom>
          <a:solidFill>
            <a:srgbClr val="FF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54000" tIns="0" rIns="54000" bIns="18000"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sz="2400"/>
              <a:t>D</a:t>
            </a:r>
            <a:r>
              <a:rPr lang="en-US" altLang="zh-CN" sz="2400" baseline="-25000"/>
              <a:t>n-1</a:t>
            </a:r>
            <a:endParaRPr lang="en-US" altLang="zh-CN" sz="240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sz="2400"/>
              <a:t>D</a:t>
            </a:r>
            <a:r>
              <a:rPr lang="en-US" altLang="zh-CN" sz="2400" baseline="-25000"/>
              <a:t>n-2</a:t>
            </a:r>
            <a:endParaRPr lang="en-US" altLang="zh-CN" sz="2400"/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zh-CN" sz="2400"/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zh-CN" sz="240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sz="2400"/>
              <a:t>D</a:t>
            </a:r>
            <a:r>
              <a:rPr lang="en-US" altLang="zh-CN" sz="2400" baseline="-25000"/>
              <a:t>1</a:t>
            </a:r>
            <a:endParaRPr lang="en-US" altLang="zh-CN" sz="240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sz="2400"/>
              <a:t>D</a:t>
            </a:r>
            <a:r>
              <a:rPr lang="en-US" altLang="zh-CN" sz="2400" baseline="-25000"/>
              <a:t>0</a:t>
            </a:r>
            <a:endParaRPr lang="en-US" altLang="zh-CN" sz="2400"/>
          </a:p>
        </p:txBody>
      </p:sp>
      <p:sp>
        <p:nvSpPr>
          <p:cNvPr id="1841188" name="Text Box 36"/>
          <p:cNvSpPr txBox="1">
            <a:spLocks noChangeArrowheads="1"/>
          </p:cNvSpPr>
          <p:nvPr/>
        </p:nvSpPr>
        <p:spPr bwMode="auto">
          <a:xfrm>
            <a:off x="2943225" y="4756150"/>
            <a:ext cx="1157288" cy="798513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18000" tIns="10800" rIns="18000" bIns="1080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/>
              <a:t>中断源</a:t>
            </a:r>
            <a:br>
              <a:rPr lang="zh-CN" altLang="en-US" sz="2400"/>
            </a:br>
            <a:r>
              <a:rPr lang="en-US" altLang="zh-CN" sz="2400"/>
              <a:t>1</a:t>
            </a:r>
          </a:p>
        </p:txBody>
      </p:sp>
      <p:sp>
        <p:nvSpPr>
          <p:cNvPr id="1841189" name="Line 37"/>
          <p:cNvSpPr>
            <a:spLocks noChangeShapeType="1"/>
          </p:cNvSpPr>
          <p:nvPr/>
        </p:nvSpPr>
        <p:spPr bwMode="auto">
          <a:xfrm>
            <a:off x="5722938" y="5156200"/>
            <a:ext cx="461962" cy="3175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190" name="Line 38"/>
          <p:cNvSpPr>
            <a:spLocks noChangeShapeType="1"/>
          </p:cNvSpPr>
          <p:nvPr/>
        </p:nvSpPr>
        <p:spPr bwMode="auto">
          <a:xfrm>
            <a:off x="2016125" y="2546350"/>
            <a:ext cx="6953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1" name="Line 39"/>
          <p:cNvSpPr>
            <a:spLocks noChangeShapeType="1"/>
          </p:cNvSpPr>
          <p:nvPr/>
        </p:nvSpPr>
        <p:spPr bwMode="auto">
          <a:xfrm>
            <a:off x="2016125" y="4152900"/>
            <a:ext cx="695325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2" name="Line 40"/>
          <p:cNvSpPr>
            <a:spLocks noChangeShapeType="1"/>
          </p:cNvSpPr>
          <p:nvPr/>
        </p:nvSpPr>
        <p:spPr bwMode="auto">
          <a:xfrm>
            <a:off x="2016125" y="3751263"/>
            <a:ext cx="695325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3" name="Line 41"/>
          <p:cNvSpPr>
            <a:spLocks noChangeShapeType="1"/>
          </p:cNvSpPr>
          <p:nvPr/>
        </p:nvSpPr>
        <p:spPr bwMode="auto">
          <a:xfrm>
            <a:off x="2016125" y="2947988"/>
            <a:ext cx="695325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4" name="Line 42"/>
          <p:cNvSpPr>
            <a:spLocks noChangeShapeType="1"/>
          </p:cNvSpPr>
          <p:nvPr/>
        </p:nvSpPr>
        <p:spPr bwMode="auto">
          <a:xfrm>
            <a:off x="3173413" y="3148013"/>
            <a:ext cx="1587" cy="40005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195" name="Line 43"/>
          <p:cNvSpPr>
            <a:spLocks noChangeShapeType="1"/>
          </p:cNvSpPr>
          <p:nvPr/>
        </p:nvSpPr>
        <p:spPr bwMode="auto">
          <a:xfrm flipV="1">
            <a:off x="3636963" y="1543050"/>
            <a:ext cx="1587" cy="3213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6" name="Line 44"/>
          <p:cNvSpPr>
            <a:spLocks noChangeShapeType="1"/>
          </p:cNvSpPr>
          <p:nvPr/>
        </p:nvSpPr>
        <p:spPr bwMode="auto">
          <a:xfrm flipV="1">
            <a:off x="5026025" y="1543050"/>
            <a:ext cx="1588" cy="3213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7" name="Line 45"/>
          <p:cNvSpPr>
            <a:spLocks noChangeShapeType="1"/>
          </p:cNvSpPr>
          <p:nvPr/>
        </p:nvSpPr>
        <p:spPr bwMode="auto">
          <a:xfrm flipV="1">
            <a:off x="7112000" y="1543050"/>
            <a:ext cx="3175" cy="3213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198" name="Line 46"/>
          <p:cNvSpPr>
            <a:spLocks noChangeShapeType="1"/>
          </p:cNvSpPr>
          <p:nvPr/>
        </p:nvSpPr>
        <p:spPr bwMode="auto">
          <a:xfrm flipH="1">
            <a:off x="1577975" y="1543050"/>
            <a:ext cx="71564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199" name="AutoShape 47"/>
          <p:cNvSpPr>
            <a:spLocks noChangeArrowheads="1"/>
          </p:cNvSpPr>
          <p:nvPr/>
        </p:nvSpPr>
        <p:spPr bwMode="auto">
          <a:xfrm>
            <a:off x="1090613" y="3148013"/>
            <a:ext cx="925512" cy="401637"/>
          </a:xfrm>
          <a:prstGeom prst="leftArrow">
            <a:avLst>
              <a:gd name="adj1" fmla="val 50000"/>
              <a:gd name="adj2" fmla="val 57609"/>
            </a:avLst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00" name="Text Box 48"/>
          <p:cNvSpPr txBox="1">
            <a:spLocks noChangeArrowheads="1"/>
          </p:cNvSpPr>
          <p:nvPr/>
        </p:nvSpPr>
        <p:spPr bwMode="auto">
          <a:xfrm>
            <a:off x="627063" y="3149600"/>
            <a:ext cx="4635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en-US" altLang="zh-CN" sz="2400"/>
              <a:t>DB</a:t>
            </a:r>
          </a:p>
        </p:txBody>
      </p:sp>
      <p:sp>
        <p:nvSpPr>
          <p:cNvPr id="1841201" name="Text Box 49"/>
          <p:cNvSpPr txBox="1">
            <a:spLocks noChangeArrowheads="1"/>
          </p:cNvSpPr>
          <p:nvPr/>
        </p:nvSpPr>
        <p:spPr bwMode="auto">
          <a:xfrm>
            <a:off x="1206500" y="4387850"/>
            <a:ext cx="693738" cy="1204913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eaVert" anchor="ctr"/>
          <a:lstStyle/>
          <a:p>
            <a:pPr>
              <a:lnSpc>
                <a:spcPct val="88000"/>
              </a:lnSpc>
            </a:pPr>
            <a:r>
              <a:rPr lang="zh-CN" altLang="en-US" sz="2400"/>
              <a:t>译码器</a:t>
            </a:r>
          </a:p>
        </p:txBody>
      </p:sp>
      <p:sp>
        <p:nvSpPr>
          <p:cNvPr id="1841202" name="Line 50"/>
          <p:cNvSpPr>
            <a:spLocks noChangeShapeType="1"/>
          </p:cNvSpPr>
          <p:nvPr/>
        </p:nvSpPr>
        <p:spPr bwMode="auto">
          <a:xfrm>
            <a:off x="1900238" y="4989513"/>
            <a:ext cx="46355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03" name="Line 51"/>
          <p:cNvSpPr>
            <a:spLocks noChangeShapeType="1"/>
          </p:cNvSpPr>
          <p:nvPr/>
        </p:nvSpPr>
        <p:spPr bwMode="auto">
          <a:xfrm flipV="1">
            <a:off x="2363788" y="4589463"/>
            <a:ext cx="0" cy="4000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04" name="AutoShape 52"/>
          <p:cNvSpPr>
            <a:spLocks noChangeArrowheads="1"/>
          </p:cNvSpPr>
          <p:nvPr/>
        </p:nvSpPr>
        <p:spPr bwMode="auto">
          <a:xfrm>
            <a:off x="742950" y="4589463"/>
            <a:ext cx="463550" cy="400050"/>
          </a:xfrm>
          <a:prstGeom prst="rightArrow">
            <a:avLst>
              <a:gd name="adj1" fmla="val 43648"/>
              <a:gd name="adj2" fmla="val 48018"/>
            </a:avLst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05" name="Text Box 53"/>
          <p:cNvSpPr txBox="1">
            <a:spLocks noChangeArrowheads="1"/>
          </p:cNvSpPr>
          <p:nvPr/>
        </p:nvSpPr>
        <p:spPr bwMode="auto">
          <a:xfrm>
            <a:off x="280988" y="4586288"/>
            <a:ext cx="4619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en-US" altLang="zh-CN" sz="2400"/>
              <a:t>AB</a:t>
            </a:r>
          </a:p>
        </p:txBody>
      </p:sp>
      <p:sp>
        <p:nvSpPr>
          <p:cNvPr id="1841206" name="Line 54"/>
          <p:cNvSpPr>
            <a:spLocks noChangeShapeType="1"/>
          </p:cNvSpPr>
          <p:nvPr/>
        </p:nvSpPr>
        <p:spPr bwMode="auto">
          <a:xfrm>
            <a:off x="742950" y="5392738"/>
            <a:ext cx="46355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08" name="Text Box 56"/>
          <p:cNvSpPr txBox="1">
            <a:spLocks noChangeArrowheads="1"/>
          </p:cNvSpPr>
          <p:nvPr/>
        </p:nvSpPr>
        <p:spPr bwMode="auto">
          <a:xfrm>
            <a:off x="138113" y="2905125"/>
            <a:ext cx="461962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2400">
                <a:solidFill>
                  <a:srgbClr val="0000FF"/>
                </a:solidFill>
              </a:rPr>
              <a:t>系统总线</a:t>
            </a:r>
          </a:p>
        </p:txBody>
      </p:sp>
      <p:sp>
        <p:nvSpPr>
          <p:cNvPr id="1841209" name="Line 57"/>
          <p:cNvSpPr>
            <a:spLocks noChangeShapeType="1"/>
          </p:cNvSpPr>
          <p:nvPr/>
        </p:nvSpPr>
        <p:spPr bwMode="auto">
          <a:xfrm flipH="1">
            <a:off x="2711450" y="2346325"/>
            <a:ext cx="57896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10" name="Line 58"/>
          <p:cNvSpPr>
            <a:spLocks noChangeShapeType="1"/>
          </p:cNvSpPr>
          <p:nvPr/>
        </p:nvSpPr>
        <p:spPr bwMode="auto">
          <a:xfrm flipV="1">
            <a:off x="8501063" y="1543050"/>
            <a:ext cx="1587" cy="3213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11" name="Line 59"/>
          <p:cNvSpPr>
            <a:spLocks noChangeShapeType="1"/>
          </p:cNvSpPr>
          <p:nvPr/>
        </p:nvSpPr>
        <p:spPr bwMode="auto">
          <a:xfrm flipH="1">
            <a:off x="2711450" y="2747963"/>
            <a:ext cx="4400550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12" name="Text Box 60"/>
          <p:cNvSpPr txBox="1">
            <a:spLocks noChangeArrowheads="1"/>
          </p:cNvSpPr>
          <p:nvPr/>
        </p:nvSpPr>
        <p:spPr bwMode="auto">
          <a:xfrm>
            <a:off x="4332288" y="4756150"/>
            <a:ext cx="1158875" cy="800100"/>
          </a:xfrm>
          <a:prstGeom prst="rect">
            <a:avLst/>
          </a:prstGeom>
          <a:solidFill>
            <a:srgbClr val="CCFF99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8000" tIns="10800" rIns="18000" bIns="1080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/>
              <a:t>中断源</a:t>
            </a:r>
            <a:br>
              <a:rPr lang="zh-CN" altLang="en-US" sz="2400"/>
            </a:br>
            <a:r>
              <a:rPr lang="en-US" altLang="zh-CN" sz="2400"/>
              <a:t>2</a:t>
            </a:r>
          </a:p>
        </p:txBody>
      </p:sp>
      <p:sp>
        <p:nvSpPr>
          <p:cNvPr id="1841213" name="Text Box 61"/>
          <p:cNvSpPr txBox="1">
            <a:spLocks noChangeArrowheads="1"/>
          </p:cNvSpPr>
          <p:nvPr/>
        </p:nvSpPr>
        <p:spPr bwMode="auto">
          <a:xfrm>
            <a:off x="6418263" y="4756150"/>
            <a:ext cx="1157287" cy="800100"/>
          </a:xfrm>
          <a:prstGeom prst="rect">
            <a:avLst/>
          </a:prstGeom>
          <a:solidFill>
            <a:srgbClr val="CCFF99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8000" tIns="10800" rIns="18000" bIns="1080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/>
              <a:t>中断源</a:t>
            </a:r>
            <a:br>
              <a:rPr lang="zh-CN" altLang="en-US" sz="2400"/>
            </a:br>
            <a:r>
              <a:rPr lang="en-US" altLang="zh-CN" sz="2400"/>
              <a:t>n-1</a:t>
            </a:r>
          </a:p>
        </p:txBody>
      </p:sp>
      <p:sp>
        <p:nvSpPr>
          <p:cNvPr id="1841214" name="Text Box 62"/>
          <p:cNvSpPr txBox="1">
            <a:spLocks noChangeArrowheads="1"/>
          </p:cNvSpPr>
          <p:nvPr/>
        </p:nvSpPr>
        <p:spPr bwMode="auto">
          <a:xfrm>
            <a:off x="7807325" y="4756150"/>
            <a:ext cx="1157288" cy="800100"/>
          </a:xfrm>
          <a:prstGeom prst="rect">
            <a:avLst/>
          </a:prstGeom>
          <a:solidFill>
            <a:srgbClr val="CCFF99"/>
          </a:solidFill>
          <a:ln w="2857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8000" tIns="10800" rIns="18000" bIns="10800" anchor="ctr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/>
              <a:t>中断源</a:t>
            </a:r>
            <a:br>
              <a:rPr lang="zh-CN" altLang="en-US" sz="2400"/>
            </a:br>
            <a:r>
              <a:rPr lang="en-US" altLang="zh-CN" sz="2400"/>
              <a:t>n</a:t>
            </a:r>
          </a:p>
        </p:txBody>
      </p:sp>
      <p:sp>
        <p:nvSpPr>
          <p:cNvPr id="1841215" name="Line 63"/>
          <p:cNvSpPr>
            <a:spLocks noChangeShapeType="1"/>
          </p:cNvSpPr>
          <p:nvPr/>
        </p:nvSpPr>
        <p:spPr bwMode="auto">
          <a:xfrm flipH="1">
            <a:off x="2711450" y="3951288"/>
            <a:ext cx="2314575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16" name="Line 64"/>
          <p:cNvSpPr>
            <a:spLocks noChangeShapeType="1"/>
          </p:cNvSpPr>
          <p:nvPr/>
        </p:nvSpPr>
        <p:spPr bwMode="auto">
          <a:xfrm flipH="1">
            <a:off x="2711450" y="4352925"/>
            <a:ext cx="925513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17" name="AutoShape 65"/>
          <p:cNvSpPr>
            <a:spLocks noChangeArrowheads="1"/>
          </p:cNvSpPr>
          <p:nvPr/>
        </p:nvSpPr>
        <p:spPr bwMode="auto">
          <a:xfrm>
            <a:off x="3602037" y="1503363"/>
            <a:ext cx="74613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18" name="AutoShape 66"/>
          <p:cNvSpPr>
            <a:spLocks noChangeArrowheads="1"/>
          </p:cNvSpPr>
          <p:nvPr/>
        </p:nvSpPr>
        <p:spPr bwMode="auto">
          <a:xfrm>
            <a:off x="3597275" y="4313238"/>
            <a:ext cx="74613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19" name="AutoShape 67"/>
          <p:cNvSpPr>
            <a:spLocks noChangeArrowheads="1"/>
          </p:cNvSpPr>
          <p:nvPr/>
        </p:nvSpPr>
        <p:spPr bwMode="auto">
          <a:xfrm>
            <a:off x="4988719" y="3915569"/>
            <a:ext cx="74612" cy="71437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0" name="AutoShape 68"/>
          <p:cNvSpPr>
            <a:spLocks noChangeArrowheads="1"/>
          </p:cNvSpPr>
          <p:nvPr/>
        </p:nvSpPr>
        <p:spPr bwMode="auto">
          <a:xfrm>
            <a:off x="7077075" y="2709069"/>
            <a:ext cx="76200" cy="76200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1" name="AutoShape 69"/>
          <p:cNvSpPr>
            <a:spLocks noChangeArrowheads="1"/>
          </p:cNvSpPr>
          <p:nvPr/>
        </p:nvSpPr>
        <p:spPr bwMode="auto">
          <a:xfrm>
            <a:off x="8466137" y="2311400"/>
            <a:ext cx="74613" cy="71437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2" name="AutoShape 70"/>
          <p:cNvSpPr>
            <a:spLocks noChangeArrowheads="1"/>
          </p:cNvSpPr>
          <p:nvPr/>
        </p:nvSpPr>
        <p:spPr bwMode="auto">
          <a:xfrm>
            <a:off x="8466932" y="1503363"/>
            <a:ext cx="74613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3" name="AutoShape 71"/>
          <p:cNvSpPr>
            <a:spLocks noChangeArrowheads="1"/>
          </p:cNvSpPr>
          <p:nvPr/>
        </p:nvSpPr>
        <p:spPr bwMode="auto">
          <a:xfrm>
            <a:off x="7077870" y="1503363"/>
            <a:ext cx="73025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4" name="AutoShape 72"/>
          <p:cNvSpPr>
            <a:spLocks noChangeArrowheads="1"/>
          </p:cNvSpPr>
          <p:nvPr/>
        </p:nvSpPr>
        <p:spPr bwMode="auto">
          <a:xfrm>
            <a:off x="4986338" y="1503363"/>
            <a:ext cx="74612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1225" name="Line 73"/>
          <p:cNvSpPr>
            <a:spLocks noChangeShapeType="1"/>
          </p:cNvSpPr>
          <p:nvPr/>
        </p:nvSpPr>
        <p:spPr bwMode="auto">
          <a:xfrm>
            <a:off x="2376488" y="3176588"/>
            <a:ext cx="1587" cy="398462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26" name="Text Box 74"/>
          <p:cNvSpPr txBox="1">
            <a:spLocks noChangeArrowheads="1"/>
          </p:cNvSpPr>
          <p:nvPr/>
        </p:nvSpPr>
        <p:spPr bwMode="auto">
          <a:xfrm>
            <a:off x="785813" y="5943600"/>
            <a:ext cx="78501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</a:rPr>
              <a:t>图</a:t>
            </a:r>
            <a:r>
              <a:rPr lang="en-US" altLang="zh-CN" sz="2400">
                <a:solidFill>
                  <a:schemeClr val="bg2"/>
                </a:solidFill>
              </a:rPr>
              <a:t>8.24  </a:t>
            </a:r>
            <a:r>
              <a:rPr lang="zh-CN" altLang="en-US" sz="2400">
                <a:solidFill>
                  <a:schemeClr val="bg2"/>
                </a:solidFill>
              </a:rPr>
              <a:t>单中断请求线、软件查询的中断优先权仲裁逻辑</a:t>
            </a:r>
          </a:p>
        </p:txBody>
      </p:sp>
      <p:sp>
        <p:nvSpPr>
          <p:cNvPr id="1841227" name="Text Box 75"/>
          <p:cNvSpPr txBox="1">
            <a:spLocks noChangeArrowheads="1"/>
          </p:cNvSpPr>
          <p:nvPr/>
        </p:nvSpPr>
        <p:spPr bwMode="auto">
          <a:xfrm>
            <a:off x="107950" y="5229225"/>
            <a:ext cx="7921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en-US" altLang="zh-CN" sz="2400"/>
              <a:t>IOR</a:t>
            </a:r>
          </a:p>
        </p:txBody>
      </p:sp>
      <p:sp>
        <p:nvSpPr>
          <p:cNvPr id="1841228" name="Line 76"/>
          <p:cNvSpPr>
            <a:spLocks noChangeShapeType="1"/>
          </p:cNvSpPr>
          <p:nvPr/>
        </p:nvSpPr>
        <p:spPr bwMode="auto">
          <a:xfrm>
            <a:off x="139700" y="5254625"/>
            <a:ext cx="5064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29" name="Text Box 77"/>
          <p:cNvSpPr txBox="1">
            <a:spLocks noChangeArrowheads="1"/>
          </p:cNvSpPr>
          <p:nvPr/>
        </p:nvSpPr>
        <p:spPr bwMode="auto">
          <a:xfrm>
            <a:off x="4932363" y="692150"/>
            <a:ext cx="3671887" cy="576263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r>
              <a:rPr lang="zh-CN" altLang="en-US">
                <a:solidFill>
                  <a:srgbClr val="6600FF"/>
                </a:solidFill>
              </a:rPr>
              <a:t>电路简单；速度慢。</a:t>
            </a:r>
          </a:p>
        </p:txBody>
      </p:sp>
      <p:sp>
        <p:nvSpPr>
          <p:cNvPr id="1841230" name="AutoShape 78"/>
          <p:cNvSpPr>
            <a:spLocks noChangeArrowheads="1"/>
          </p:cNvSpPr>
          <p:nvPr/>
        </p:nvSpPr>
        <p:spPr bwMode="auto">
          <a:xfrm>
            <a:off x="3459163" y="1700213"/>
            <a:ext cx="358775" cy="360362"/>
          </a:xfrm>
          <a:prstGeom prst="triangle">
            <a:avLst>
              <a:gd name="adj" fmla="val 50000"/>
            </a:avLst>
          </a:prstGeom>
          <a:solidFill>
            <a:srgbClr val="99FF33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32" name="AutoShape 80"/>
          <p:cNvSpPr>
            <a:spLocks noChangeArrowheads="1"/>
          </p:cNvSpPr>
          <p:nvPr/>
        </p:nvSpPr>
        <p:spPr bwMode="auto">
          <a:xfrm>
            <a:off x="4849813" y="1700213"/>
            <a:ext cx="358775" cy="360362"/>
          </a:xfrm>
          <a:prstGeom prst="triangle">
            <a:avLst>
              <a:gd name="adj" fmla="val 50000"/>
            </a:avLst>
          </a:prstGeom>
          <a:solidFill>
            <a:srgbClr val="99FF33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33" name="AutoShape 81"/>
          <p:cNvSpPr>
            <a:spLocks noChangeArrowheads="1"/>
          </p:cNvSpPr>
          <p:nvPr/>
        </p:nvSpPr>
        <p:spPr bwMode="auto">
          <a:xfrm>
            <a:off x="6934200" y="1700213"/>
            <a:ext cx="358775" cy="360362"/>
          </a:xfrm>
          <a:prstGeom prst="triangle">
            <a:avLst>
              <a:gd name="adj" fmla="val 50000"/>
            </a:avLst>
          </a:prstGeom>
          <a:solidFill>
            <a:srgbClr val="99FF33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34" name="AutoShape 82"/>
          <p:cNvSpPr>
            <a:spLocks noChangeArrowheads="1"/>
          </p:cNvSpPr>
          <p:nvPr/>
        </p:nvSpPr>
        <p:spPr bwMode="auto">
          <a:xfrm>
            <a:off x="8326438" y="1700213"/>
            <a:ext cx="358775" cy="360362"/>
          </a:xfrm>
          <a:prstGeom prst="triangle">
            <a:avLst>
              <a:gd name="adj" fmla="val 50000"/>
            </a:avLst>
          </a:prstGeom>
          <a:solidFill>
            <a:srgbClr val="99FF33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35" name="Line 83"/>
          <p:cNvSpPr>
            <a:spLocks noChangeShapeType="1"/>
          </p:cNvSpPr>
          <p:nvPr/>
        </p:nvSpPr>
        <p:spPr bwMode="auto">
          <a:xfrm>
            <a:off x="5724525" y="3429000"/>
            <a:ext cx="461963" cy="3175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36" name="Line 84"/>
          <p:cNvSpPr>
            <a:spLocks noChangeShapeType="1"/>
          </p:cNvSpPr>
          <p:nvPr/>
        </p:nvSpPr>
        <p:spPr bwMode="auto">
          <a:xfrm>
            <a:off x="5795963" y="1916113"/>
            <a:ext cx="461962" cy="3175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1237" name="Rectangle 85"/>
          <p:cNvSpPr>
            <a:spLocks noChangeArrowheads="1"/>
          </p:cNvSpPr>
          <p:nvPr/>
        </p:nvSpPr>
        <p:spPr bwMode="auto">
          <a:xfrm>
            <a:off x="3348038" y="1628775"/>
            <a:ext cx="5400675" cy="576263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1238" name="Text Box 86"/>
          <p:cNvSpPr txBox="1">
            <a:spLocks noChangeArrowheads="1"/>
          </p:cNvSpPr>
          <p:nvPr/>
        </p:nvSpPr>
        <p:spPr bwMode="auto">
          <a:xfrm>
            <a:off x="3924300" y="1768475"/>
            <a:ext cx="7620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/>
            <a:r>
              <a:rPr lang="en-US" altLang="zh-CN" sz="2400">
                <a:solidFill>
                  <a:srgbClr val="FF0066"/>
                </a:solidFill>
              </a:rPr>
              <a:t>OC</a:t>
            </a:r>
            <a:r>
              <a:rPr lang="zh-CN" altLang="en-US" sz="2400">
                <a:solidFill>
                  <a:srgbClr val="FF0066"/>
                </a:solidFill>
              </a:rPr>
              <a:t>门</a:t>
            </a:r>
          </a:p>
        </p:txBody>
      </p:sp>
      <p:sp>
        <p:nvSpPr>
          <p:cNvPr id="58" name="矩形 57"/>
          <p:cNvSpPr/>
          <p:nvPr/>
        </p:nvSpPr>
        <p:spPr bwMode="auto">
          <a:xfrm>
            <a:off x="3995920" y="908650"/>
            <a:ext cx="144020" cy="43206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cxnSp>
        <p:nvCxnSpPr>
          <p:cNvPr id="60" name="直接连接符 59"/>
          <p:cNvCxnSpPr>
            <a:stCxn id="58" idx="2"/>
          </p:cNvCxnSpPr>
          <p:nvPr/>
        </p:nvCxnSpPr>
        <p:spPr bwMode="auto">
          <a:xfrm rot="5400000">
            <a:off x="3959915" y="1448725"/>
            <a:ext cx="21603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rot="5400000">
            <a:off x="3959915" y="800635"/>
            <a:ext cx="21603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62" name="椭圆 61"/>
          <p:cNvSpPr/>
          <p:nvPr/>
        </p:nvSpPr>
        <p:spPr bwMode="auto">
          <a:xfrm>
            <a:off x="3995438" y="618801"/>
            <a:ext cx="144020" cy="144020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63" name="AutoShape 65"/>
          <p:cNvSpPr>
            <a:spLocks noChangeArrowheads="1"/>
          </p:cNvSpPr>
          <p:nvPr/>
        </p:nvSpPr>
        <p:spPr bwMode="auto">
          <a:xfrm>
            <a:off x="4030661" y="1505745"/>
            <a:ext cx="74613" cy="73025"/>
          </a:xfrm>
          <a:prstGeom prst="flowChartConnector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Text Box 86"/>
          <p:cNvSpPr txBox="1">
            <a:spLocks noChangeArrowheads="1"/>
          </p:cNvSpPr>
          <p:nvPr/>
        </p:nvSpPr>
        <p:spPr bwMode="auto">
          <a:xfrm>
            <a:off x="4183759" y="528254"/>
            <a:ext cx="6825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2400" smtClean="0"/>
              <a:t>Vcc</a:t>
            </a:r>
            <a:endParaRPr lang="zh-CN" altLang="en-US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1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1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12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2EEFE9-0A5E-489B-A2D4-C6BF1260F008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184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2180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(2)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一般方法</a:t>
            </a:r>
          </a:p>
        </p:txBody>
      </p:sp>
      <p:graphicFrame>
        <p:nvGraphicFramePr>
          <p:cNvPr id="1842290" name="Group 114"/>
          <p:cNvGraphicFramePr>
            <a:graphicFrameLocks noGrp="1"/>
          </p:cNvGraphicFramePr>
          <p:nvPr/>
        </p:nvGraphicFramePr>
        <p:xfrm>
          <a:off x="3900488" y="1566863"/>
          <a:ext cx="574675" cy="1987550"/>
        </p:xfrm>
        <a:graphic>
          <a:graphicData uri="http://schemas.openxmlformats.org/drawingml/2006/table">
            <a:tbl>
              <a:tblPr/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&amp;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&amp;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&amp;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42291" name="Oval 115"/>
          <p:cNvSpPr>
            <a:spLocks noChangeArrowheads="1"/>
          </p:cNvSpPr>
          <p:nvPr/>
        </p:nvSpPr>
        <p:spPr bwMode="auto">
          <a:xfrm>
            <a:off x="4475163" y="2230438"/>
            <a:ext cx="142875" cy="1444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2" name="Line 116"/>
          <p:cNvSpPr>
            <a:spLocks noChangeShapeType="1"/>
          </p:cNvSpPr>
          <p:nvPr/>
        </p:nvSpPr>
        <p:spPr bwMode="auto">
          <a:xfrm>
            <a:off x="4475163" y="2159000"/>
            <a:ext cx="1081087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3" name="Line 117"/>
          <p:cNvSpPr>
            <a:spLocks noChangeShapeType="1"/>
          </p:cNvSpPr>
          <p:nvPr/>
        </p:nvSpPr>
        <p:spPr bwMode="auto">
          <a:xfrm>
            <a:off x="4619625" y="2303463"/>
            <a:ext cx="431800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4" name="Oval 118"/>
          <p:cNvSpPr>
            <a:spLocks noChangeArrowheads="1"/>
          </p:cNvSpPr>
          <p:nvPr/>
        </p:nvSpPr>
        <p:spPr bwMode="auto">
          <a:xfrm>
            <a:off x="4475163" y="1798638"/>
            <a:ext cx="142875" cy="1444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5" name="Line 119"/>
          <p:cNvSpPr>
            <a:spLocks noChangeShapeType="1"/>
          </p:cNvSpPr>
          <p:nvPr/>
        </p:nvSpPr>
        <p:spPr bwMode="auto">
          <a:xfrm>
            <a:off x="4475163" y="1727200"/>
            <a:ext cx="1081087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6" name="Line 120"/>
          <p:cNvSpPr>
            <a:spLocks noChangeShapeType="1"/>
          </p:cNvSpPr>
          <p:nvPr/>
        </p:nvSpPr>
        <p:spPr bwMode="auto">
          <a:xfrm flipV="1">
            <a:off x="4619625" y="1870075"/>
            <a:ext cx="576263" cy="1588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7" name="Oval 121"/>
          <p:cNvSpPr>
            <a:spLocks noChangeArrowheads="1"/>
          </p:cNvSpPr>
          <p:nvPr/>
        </p:nvSpPr>
        <p:spPr bwMode="auto">
          <a:xfrm>
            <a:off x="4475163" y="3309938"/>
            <a:ext cx="142875" cy="144462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8" name="Line 122"/>
          <p:cNvSpPr>
            <a:spLocks noChangeShapeType="1"/>
          </p:cNvSpPr>
          <p:nvPr/>
        </p:nvSpPr>
        <p:spPr bwMode="auto">
          <a:xfrm>
            <a:off x="4475163" y="3238500"/>
            <a:ext cx="1081087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299" name="Line 123"/>
          <p:cNvSpPr>
            <a:spLocks noChangeShapeType="1"/>
          </p:cNvSpPr>
          <p:nvPr/>
        </p:nvSpPr>
        <p:spPr bwMode="auto">
          <a:xfrm>
            <a:off x="4619625" y="3382963"/>
            <a:ext cx="144463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42315" name="Group 139"/>
          <p:cNvGraphicFramePr>
            <a:graphicFrameLocks noGrp="1"/>
          </p:cNvGraphicFramePr>
          <p:nvPr/>
        </p:nvGraphicFramePr>
        <p:xfrm>
          <a:off x="5556250" y="1471613"/>
          <a:ext cx="744538" cy="1987550"/>
        </p:xfrm>
        <a:graphic>
          <a:graphicData uri="http://schemas.openxmlformats.org/drawingml/2006/table">
            <a:tbl>
              <a:tblPr/>
              <a:tblGrid>
                <a:gridCol w="744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42316" name="Group 140"/>
          <p:cNvGraphicFramePr>
            <a:graphicFrameLocks noGrp="1"/>
          </p:cNvGraphicFramePr>
          <p:nvPr/>
        </p:nvGraphicFramePr>
        <p:xfrm>
          <a:off x="5556250" y="3743325"/>
          <a:ext cx="744538" cy="1987550"/>
        </p:xfrm>
        <a:graphic>
          <a:graphicData uri="http://schemas.openxmlformats.org/drawingml/2006/table">
            <a:tbl>
              <a:tblPr/>
              <a:tblGrid>
                <a:gridCol w="744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42328" name="Line 152"/>
          <p:cNvSpPr>
            <a:spLocks noChangeShapeType="1"/>
          </p:cNvSpPr>
          <p:nvPr/>
        </p:nvSpPr>
        <p:spPr bwMode="auto">
          <a:xfrm>
            <a:off x="4764088" y="3382963"/>
            <a:ext cx="0" cy="2087562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29" name="Line 153"/>
          <p:cNvSpPr>
            <a:spLocks noChangeShapeType="1"/>
          </p:cNvSpPr>
          <p:nvPr/>
        </p:nvSpPr>
        <p:spPr bwMode="auto">
          <a:xfrm>
            <a:off x="4764088" y="5470525"/>
            <a:ext cx="792162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0" name="Line 154"/>
          <p:cNvSpPr>
            <a:spLocks noChangeShapeType="1"/>
          </p:cNvSpPr>
          <p:nvPr/>
        </p:nvSpPr>
        <p:spPr bwMode="auto">
          <a:xfrm>
            <a:off x="5051425" y="2303463"/>
            <a:ext cx="0" cy="21590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1" name="Line 155"/>
          <p:cNvSpPr>
            <a:spLocks noChangeShapeType="1"/>
          </p:cNvSpPr>
          <p:nvPr/>
        </p:nvSpPr>
        <p:spPr bwMode="auto">
          <a:xfrm>
            <a:off x="5051425" y="4462463"/>
            <a:ext cx="504825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2" name="Line 156"/>
          <p:cNvSpPr>
            <a:spLocks noChangeShapeType="1"/>
          </p:cNvSpPr>
          <p:nvPr/>
        </p:nvSpPr>
        <p:spPr bwMode="auto">
          <a:xfrm>
            <a:off x="5195888" y="1870075"/>
            <a:ext cx="0" cy="208915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3" name="Line 157"/>
          <p:cNvSpPr>
            <a:spLocks noChangeShapeType="1"/>
          </p:cNvSpPr>
          <p:nvPr/>
        </p:nvSpPr>
        <p:spPr bwMode="auto">
          <a:xfrm>
            <a:off x="5195888" y="3959225"/>
            <a:ext cx="360362" cy="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4" name="Line 158"/>
          <p:cNvSpPr>
            <a:spLocks noChangeShapeType="1"/>
          </p:cNvSpPr>
          <p:nvPr/>
        </p:nvSpPr>
        <p:spPr bwMode="auto">
          <a:xfrm>
            <a:off x="5051425" y="4822825"/>
            <a:ext cx="1588" cy="40005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2335" name="Line 159"/>
          <p:cNvSpPr>
            <a:spLocks noChangeShapeType="1"/>
          </p:cNvSpPr>
          <p:nvPr/>
        </p:nvSpPr>
        <p:spPr bwMode="auto">
          <a:xfrm>
            <a:off x="4764088" y="2590800"/>
            <a:ext cx="1587" cy="40005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2336" name="Text Box 160"/>
          <p:cNvSpPr txBox="1">
            <a:spLocks noChangeArrowheads="1"/>
          </p:cNvSpPr>
          <p:nvPr/>
        </p:nvSpPr>
        <p:spPr bwMode="auto">
          <a:xfrm>
            <a:off x="3324225" y="1366838"/>
            <a:ext cx="865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IR</a:t>
            </a:r>
            <a:r>
              <a:rPr lang="en-US" altLang="zh-CN" sz="2400" baseline="-25000"/>
              <a:t>0</a:t>
            </a:r>
          </a:p>
        </p:txBody>
      </p:sp>
      <p:sp>
        <p:nvSpPr>
          <p:cNvPr id="1842337" name="Line 161"/>
          <p:cNvSpPr>
            <a:spLocks noChangeShapeType="1"/>
          </p:cNvSpPr>
          <p:nvPr/>
        </p:nvSpPr>
        <p:spPr bwMode="auto">
          <a:xfrm flipH="1">
            <a:off x="3203575" y="1798638"/>
            <a:ext cx="6969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38" name="Text Box 162"/>
          <p:cNvSpPr txBox="1">
            <a:spLocks noChangeArrowheads="1"/>
          </p:cNvSpPr>
          <p:nvPr/>
        </p:nvSpPr>
        <p:spPr bwMode="auto">
          <a:xfrm>
            <a:off x="3324225" y="1798638"/>
            <a:ext cx="865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IR</a:t>
            </a:r>
            <a:r>
              <a:rPr lang="en-US" altLang="zh-CN" sz="2400" baseline="-25000"/>
              <a:t>1</a:t>
            </a:r>
          </a:p>
        </p:txBody>
      </p:sp>
      <p:sp>
        <p:nvSpPr>
          <p:cNvPr id="1842339" name="Line 163"/>
          <p:cNvSpPr>
            <a:spLocks noChangeShapeType="1"/>
          </p:cNvSpPr>
          <p:nvPr/>
        </p:nvSpPr>
        <p:spPr bwMode="auto">
          <a:xfrm flipH="1">
            <a:off x="3203575" y="2230438"/>
            <a:ext cx="6969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40" name="Text Box 164"/>
          <p:cNvSpPr txBox="1">
            <a:spLocks noChangeArrowheads="1"/>
          </p:cNvSpPr>
          <p:nvPr/>
        </p:nvSpPr>
        <p:spPr bwMode="auto">
          <a:xfrm>
            <a:off x="3178175" y="2878138"/>
            <a:ext cx="865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IR</a:t>
            </a:r>
            <a:r>
              <a:rPr lang="en-US" altLang="zh-CN" sz="2400" baseline="-25000"/>
              <a:t>n-1</a:t>
            </a:r>
          </a:p>
        </p:txBody>
      </p:sp>
      <p:sp>
        <p:nvSpPr>
          <p:cNvPr id="1842341" name="Line 165"/>
          <p:cNvSpPr>
            <a:spLocks noChangeShapeType="1"/>
          </p:cNvSpPr>
          <p:nvPr/>
        </p:nvSpPr>
        <p:spPr bwMode="auto">
          <a:xfrm flipH="1">
            <a:off x="3203575" y="3309938"/>
            <a:ext cx="696913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42" name="Rectangle 166"/>
          <p:cNvSpPr>
            <a:spLocks noChangeArrowheads="1"/>
          </p:cNvSpPr>
          <p:nvPr/>
        </p:nvSpPr>
        <p:spPr bwMode="auto">
          <a:xfrm>
            <a:off x="1836738" y="1366838"/>
            <a:ext cx="1366837" cy="2376487"/>
          </a:xfrm>
          <a:prstGeom prst="rect">
            <a:avLst/>
          </a:prstGeom>
          <a:solidFill>
            <a:srgbClr val="FFC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</a:pPr>
            <a:r>
              <a:rPr lang="zh-CN" altLang="en-US" sz="2400"/>
              <a:t>优先级</a:t>
            </a:r>
          </a:p>
          <a:p>
            <a:pPr>
              <a:spcBef>
                <a:spcPct val="20000"/>
              </a:spcBef>
            </a:pPr>
            <a:r>
              <a:rPr lang="zh-CN" altLang="en-US" sz="2400"/>
              <a:t>编码</a:t>
            </a:r>
            <a:r>
              <a:rPr lang="en-US" altLang="zh-CN" sz="2400"/>
              <a:t>/</a:t>
            </a:r>
            <a:br>
              <a:rPr lang="en-US" altLang="zh-CN" sz="2400"/>
            </a:br>
            <a:r>
              <a:rPr lang="zh-CN" altLang="en-US" sz="2400"/>
              <a:t>比较器</a:t>
            </a:r>
          </a:p>
        </p:txBody>
      </p:sp>
      <p:sp>
        <p:nvSpPr>
          <p:cNvPr id="1842343" name="Text Box 167"/>
          <p:cNvSpPr txBox="1">
            <a:spLocks noChangeArrowheads="1"/>
          </p:cNvSpPr>
          <p:nvPr/>
        </p:nvSpPr>
        <p:spPr bwMode="auto">
          <a:xfrm>
            <a:off x="1765300" y="1293813"/>
            <a:ext cx="15113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CC0000"/>
                </a:solidFill>
              </a:rPr>
              <a:t>有效请求</a:t>
            </a:r>
          </a:p>
        </p:txBody>
      </p:sp>
      <p:sp>
        <p:nvSpPr>
          <p:cNvPr id="1842344" name="AutoShape 168"/>
          <p:cNvSpPr>
            <a:spLocks noChangeArrowheads="1"/>
          </p:cNvSpPr>
          <p:nvPr/>
        </p:nvSpPr>
        <p:spPr bwMode="auto">
          <a:xfrm>
            <a:off x="1042988" y="2806700"/>
            <a:ext cx="792162" cy="503238"/>
          </a:xfrm>
          <a:prstGeom prst="leftArrow">
            <a:avLst>
              <a:gd name="adj1" fmla="val 50157"/>
              <a:gd name="adj2" fmla="val 52048"/>
            </a:avLst>
          </a:prstGeom>
          <a:solidFill>
            <a:schemeClr val="accent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45" name="Text Box 169"/>
          <p:cNvSpPr txBox="1">
            <a:spLocks noChangeArrowheads="1"/>
          </p:cNvSpPr>
          <p:nvPr/>
        </p:nvSpPr>
        <p:spPr bwMode="auto">
          <a:xfrm>
            <a:off x="611188" y="2055813"/>
            <a:ext cx="1512887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0000FF"/>
                </a:solidFill>
              </a:rPr>
              <a:t>加入</a:t>
            </a:r>
            <a:r>
              <a:rPr lang="en-US" altLang="zh-CN" sz="2400">
                <a:solidFill>
                  <a:srgbClr val="0000FF"/>
                </a:solidFill>
              </a:rPr>
              <a:t>PC</a:t>
            </a:r>
            <a:br>
              <a:rPr lang="en-US" altLang="zh-CN" sz="2400">
                <a:solidFill>
                  <a:srgbClr val="0000FF"/>
                </a:solidFill>
              </a:rPr>
            </a:br>
            <a:r>
              <a:rPr lang="zh-CN" altLang="en-US" sz="2400">
                <a:solidFill>
                  <a:srgbClr val="0000FF"/>
                </a:solidFill>
              </a:rPr>
              <a:t>地址</a:t>
            </a:r>
            <a:r>
              <a:rPr lang="en-US" altLang="zh-CN" sz="2400">
                <a:solidFill>
                  <a:srgbClr val="0000FF"/>
                </a:solidFill>
              </a:rPr>
              <a:t>k</a:t>
            </a:r>
            <a:r>
              <a:rPr lang="zh-CN" altLang="en-US" sz="2400">
                <a:solidFill>
                  <a:srgbClr val="0000FF"/>
                </a:solidFill>
              </a:rPr>
              <a:t>位</a:t>
            </a:r>
          </a:p>
        </p:txBody>
      </p:sp>
      <p:sp>
        <p:nvSpPr>
          <p:cNvPr id="1842346" name="Text Box 170"/>
          <p:cNvSpPr txBox="1">
            <a:spLocks noChangeArrowheads="1"/>
          </p:cNvSpPr>
          <p:nvPr/>
        </p:nvSpPr>
        <p:spPr bwMode="auto">
          <a:xfrm>
            <a:off x="682625" y="908050"/>
            <a:ext cx="10810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INTR</a:t>
            </a:r>
          </a:p>
        </p:txBody>
      </p:sp>
      <p:sp>
        <p:nvSpPr>
          <p:cNvPr id="1842347" name="Line 171"/>
          <p:cNvSpPr>
            <a:spLocks noChangeShapeType="1"/>
          </p:cNvSpPr>
          <p:nvPr/>
        </p:nvSpPr>
        <p:spPr bwMode="auto">
          <a:xfrm flipH="1">
            <a:off x="1547813" y="1123950"/>
            <a:ext cx="936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48" name="Line 172"/>
          <p:cNvSpPr>
            <a:spLocks noChangeShapeType="1"/>
          </p:cNvSpPr>
          <p:nvPr/>
        </p:nvSpPr>
        <p:spPr bwMode="auto">
          <a:xfrm>
            <a:off x="2484438" y="1123950"/>
            <a:ext cx="0" cy="2428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42372" name="Group 196"/>
          <p:cNvGraphicFramePr>
            <a:graphicFrameLocks noGrp="1"/>
          </p:cNvGraphicFramePr>
          <p:nvPr/>
        </p:nvGraphicFramePr>
        <p:xfrm>
          <a:off x="1476375" y="4749800"/>
          <a:ext cx="2447925" cy="457200"/>
        </p:xfrm>
        <a:graphic>
          <a:graphicData uri="http://schemas.openxmlformats.org/drawingml/2006/table">
            <a:tbl>
              <a:tblPr/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k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位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42373" name="Text Box 197"/>
          <p:cNvSpPr txBox="1">
            <a:spLocks noChangeArrowheads="1"/>
          </p:cNvSpPr>
          <p:nvPr/>
        </p:nvSpPr>
        <p:spPr bwMode="auto">
          <a:xfrm>
            <a:off x="900113" y="4749800"/>
            <a:ext cx="7921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PC</a:t>
            </a:r>
          </a:p>
        </p:txBody>
      </p:sp>
      <p:sp>
        <p:nvSpPr>
          <p:cNvPr id="1842374" name="Text Box 198"/>
          <p:cNvSpPr txBox="1">
            <a:spLocks noChangeArrowheads="1"/>
          </p:cNvSpPr>
          <p:nvPr/>
        </p:nvSpPr>
        <p:spPr bwMode="auto">
          <a:xfrm>
            <a:off x="1546225" y="5181600"/>
            <a:ext cx="23066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00FF"/>
                </a:solidFill>
              </a:rPr>
              <a:t>中断向量</a:t>
            </a:r>
          </a:p>
        </p:txBody>
      </p:sp>
      <p:sp>
        <p:nvSpPr>
          <p:cNvPr id="1842375" name="AutoShape 199"/>
          <p:cNvSpPr>
            <a:spLocks/>
          </p:cNvSpPr>
          <p:nvPr/>
        </p:nvSpPr>
        <p:spPr bwMode="auto">
          <a:xfrm rot="5400000">
            <a:off x="2628106" y="4245769"/>
            <a:ext cx="142875" cy="719138"/>
          </a:xfrm>
          <a:prstGeom prst="leftBrace">
            <a:avLst>
              <a:gd name="adj1" fmla="val 41944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77" name="Freeform 201"/>
          <p:cNvSpPr>
            <a:spLocks/>
          </p:cNvSpPr>
          <p:nvPr/>
        </p:nvSpPr>
        <p:spPr bwMode="auto">
          <a:xfrm>
            <a:off x="1044575" y="3094038"/>
            <a:ext cx="1655763" cy="1439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80"/>
              </a:cxn>
              <a:cxn ang="0">
                <a:pos x="1043" y="680"/>
              </a:cxn>
              <a:cxn ang="0">
                <a:pos x="1043" y="952"/>
              </a:cxn>
            </a:cxnLst>
            <a:rect l="0" t="0" r="r" b="b"/>
            <a:pathLst>
              <a:path w="1043" h="952">
                <a:moveTo>
                  <a:pt x="0" y="0"/>
                </a:moveTo>
                <a:lnTo>
                  <a:pt x="0" y="680"/>
                </a:lnTo>
                <a:lnTo>
                  <a:pt x="1043" y="680"/>
                </a:lnTo>
                <a:lnTo>
                  <a:pt x="1043" y="952"/>
                </a:lnTo>
              </a:path>
            </a:pathLst>
          </a:custGeom>
          <a:noFill/>
          <a:ln w="19050" cap="flat" cmpd="sng">
            <a:solidFill>
              <a:srgbClr val="FF6600"/>
            </a:solidFill>
            <a:prstDash val="dash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78" name="Line 202"/>
          <p:cNvSpPr>
            <a:spLocks noChangeShapeType="1"/>
          </p:cNvSpPr>
          <p:nvPr/>
        </p:nvSpPr>
        <p:spPr bwMode="auto">
          <a:xfrm>
            <a:off x="3563938" y="2446338"/>
            <a:ext cx="1587" cy="40005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2379" name="Text Box 203"/>
          <p:cNvSpPr txBox="1">
            <a:spLocks noChangeArrowheads="1"/>
          </p:cNvSpPr>
          <p:nvPr/>
        </p:nvSpPr>
        <p:spPr bwMode="auto">
          <a:xfrm>
            <a:off x="4645025" y="5686425"/>
            <a:ext cx="24511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zh-CN" altLang="en-US" sz="2400">
                <a:solidFill>
                  <a:srgbClr val="0000FF"/>
                </a:solidFill>
              </a:rPr>
              <a:t>中断屏蔽寄存器</a:t>
            </a:r>
          </a:p>
        </p:txBody>
      </p:sp>
      <p:sp>
        <p:nvSpPr>
          <p:cNvPr id="1842380" name="Text Box 204"/>
          <p:cNvSpPr txBox="1">
            <a:spLocks noChangeArrowheads="1"/>
          </p:cNvSpPr>
          <p:nvPr/>
        </p:nvSpPr>
        <p:spPr bwMode="auto">
          <a:xfrm>
            <a:off x="4645025" y="1006475"/>
            <a:ext cx="24511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zh-CN" altLang="en-US" sz="2400">
                <a:solidFill>
                  <a:srgbClr val="0000FF"/>
                </a:solidFill>
              </a:rPr>
              <a:t>中断请求寄存器</a:t>
            </a:r>
          </a:p>
        </p:txBody>
      </p:sp>
      <p:sp>
        <p:nvSpPr>
          <p:cNvPr id="1842381" name="Line 205"/>
          <p:cNvSpPr>
            <a:spLocks noChangeShapeType="1"/>
          </p:cNvSpPr>
          <p:nvPr/>
        </p:nvSpPr>
        <p:spPr bwMode="auto">
          <a:xfrm flipH="1">
            <a:off x="6300788" y="1725613"/>
            <a:ext cx="14398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82" name="Text Box 206"/>
          <p:cNvSpPr txBox="1">
            <a:spLocks noChangeArrowheads="1"/>
          </p:cNvSpPr>
          <p:nvPr/>
        </p:nvSpPr>
        <p:spPr bwMode="auto">
          <a:xfrm>
            <a:off x="6373813" y="1366838"/>
            <a:ext cx="1439862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/>
              <a:t>INT-REQ</a:t>
            </a:r>
            <a:r>
              <a:rPr lang="en-US" altLang="zh-CN" sz="2000" baseline="-25000"/>
              <a:t>0</a:t>
            </a:r>
          </a:p>
        </p:txBody>
      </p:sp>
      <p:sp>
        <p:nvSpPr>
          <p:cNvPr id="1842383" name="Line 207"/>
          <p:cNvSpPr>
            <a:spLocks noChangeShapeType="1"/>
          </p:cNvSpPr>
          <p:nvPr/>
        </p:nvSpPr>
        <p:spPr bwMode="auto">
          <a:xfrm flipH="1" flipV="1">
            <a:off x="6299200" y="2157413"/>
            <a:ext cx="14414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84" name="Text Box 208"/>
          <p:cNvSpPr txBox="1">
            <a:spLocks noChangeArrowheads="1"/>
          </p:cNvSpPr>
          <p:nvPr/>
        </p:nvSpPr>
        <p:spPr bwMode="auto">
          <a:xfrm>
            <a:off x="6372225" y="1798638"/>
            <a:ext cx="1439863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/>
              <a:t>INT-REQ</a:t>
            </a:r>
            <a:r>
              <a:rPr lang="en-US" altLang="zh-CN" sz="2000" baseline="-25000"/>
              <a:t>1</a:t>
            </a:r>
          </a:p>
        </p:txBody>
      </p:sp>
      <p:sp>
        <p:nvSpPr>
          <p:cNvPr id="1842385" name="Line 209"/>
          <p:cNvSpPr>
            <a:spLocks noChangeShapeType="1"/>
          </p:cNvSpPr>
          <p:nvPr/>
        </p:nvSpPr>
        <p:spPr bwMode="auto">
          <a:xfrm flipH="1" flipV="1">
            <a:off x="6299200" y="3236913"/>
            <a:ext cx="1514475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86" name="Text Box 210"/>
          <p:cNvSpPr txBox="1">
            <a:spLocks noChangeArrowheads="1"/>
          </p:cNvSpPr>
          <p:nvPr/>
        </p:nvSpPr>
        <p:spPr bwMode="auto">
          <a:xfrm>
            <a:off x="6372225" y="2878138"/>
            <a:ext cx="165735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/>
              <a:t>INT-REQ</a:t>
            </a:r>
            <a:r>
              <a:rPr lang="en-US" altLang="zh-CN" sz="2000" baseline="-25000"/>
              <a:t>n-1</a:t>
            </a:r>
          </a:p>
        </p:txBody>
      </p:sp>
      <p:sp>
        <p:nvSpPr>
          <p:cNvPr id="1842387" name="Line 211"/>
          <p:cNvSpPr>
            <a:spLocks noChangeShapeType="1"/>
          </p:cNvSpPr>
          <p:nvPr/>
        </p:nvSpPr>
        <p:spPr bwMode="auto">
          <a:xfrm>
            <a:off x="7092950" y="2406650"/>
            <a:ext cx="1588" cy="400050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2388" name="AutoShape 212"/>
          <p:cNvSpPr>
            <a:spLocks/>
          </p:cNvSpPr>
          <p:nvPr/>
        </p:nvSpPr>
        <p:spPr bwMode="auto">
          <a:xfrm rot="10800000">
            <a:off x="7740650" y="1654175"/>
            <a:ext cx="287338" cy="1655763"/>
          </a:xfrm>
          <a:prstGeom prst="leftBrace">
            <a:avLst>
              <a:gd name="adj1" fmla="val 50795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2389" name="Text Box 213"/>
          <p:cNvSpPr txBox="1">
            <a:spLocks noChangeArrowheads="1"/>
          </p:cNvSpPr>
          <p:nvPr/>
        </p:nvSpPr>
        <p:spPr bwMode="auto">
          <a:xfrm>
            <a:off x="7956550" y="1870075"/>
            <a:ext cx="431800" cy="11874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CC0000"/>
                </a:solidFill>
              </a:rPr>
              <a:t>中断源</a:t>
            </a:r>
          </a:p>
        </p:txBody>
      </p:sp>
      <p:sp>
        <p:nvSpPr>
          <p:cNvPr id="1842390" name="Text Box 214"/>
          <p:cNvSpPr txBox="1">
            <a:spLocks noChangeArrowheads="1"/>
          </p:cNvSpPr>
          <p:nvPr/>
        </p:nvSpPr>
        <p:spPr bwMode="auto">
          <a:xfrm>
            <a:off x="611188" y="6149975"/>
            <a:ext cx="7993062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图</a:t>
            </a:r>
            <a:r>
              <a:rPr lang="en-US" altLang="zh-CN">
                <a:solidFill>
                  <a:schemeClr val="bg2"/>
                </a:solidFill>
              </a:rPr>
              <a:t>8.25 </a:t>
            </a:r>
            <a:r>
              <a:rPr lang="zh-CN" altLang="en-US">
                <a:solidFill>
                  <a:schemeClr val="bg2"/>
                </a:solidFill>
              </a:rPr>
              <a:t>向量中断优先权仲裁逻辑：</a:t>
            </a:r>
            <a:r>
              <a:rPr lang="en-US" altLang="zh-CN">
                <a:solidFill>
                  <a:schemeClr val="bg2"/>
                </a:solidFill>
              </a:rPr>
              <a:t>(a) </a:t>
            </a:r>
            <a:r>
              <a:rPr lang="zh-CN" altLang="en-US">
                <a:solidFill>
                  <a:schemeClr val="bg2"/>
                </a:solidFill>
              </a:rPr>
              <a:t>硬件逻辑</a:t>
            </a:r>
          </a:p>
        </p:txBody>
      </p:sp>
      <p:sp>
        <p:nvSpPr>
          <p:cNvPr id="1842394" name="Text Box 218"/>
          <p:cNvSpPr txBox="1">
            <a:spLocks noChangeArrowheads="1"/>
          </p:cNvSpPr>
          <p:nvPr/>
        </p:nvSpPr>
        <p:spPr bwMode="auto">
          <a:xfrm>
            <a:off x="6804025" y="4149725"/>
            <a:ext cx="2016125" cy="974725"/>
          </a:xfrm>
          <a:prstGeom prst="rect">
            <a:avLst/>
          </a:prstGeom>
          <a:solidFill>
            <a:srgbClr val="CCFF99"/>
          </a:solidFill>
          <a:ln w="28575" algn="ctr">
            <a:solidFill>
              <a:srgbClr val="0099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硬件</a:t>
            </a:r>
            <a:br>
              <a:rPr lang="zh-CN" altLang="en-US">
                <a:solidFill>
                  <a:schemeClr val="bg2"/>
                </a:solidFill>
              </a:rPr>
            </a:br>
            <a:r>
              <a:rPr lang="zh-CN" altLang="en-US">
                <a:solidFill>
                  <a:schemeClr val="bg2"/>
                </a:solidFill>
              </a:rPr>
              <a:t>中断源识别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5F34B7-B378-4D69-B748-6CBE1C0A5F51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184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3203" name="Rectangle 3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(2)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一般方法</a:t>
            </a:r>
          </a:p>
        </p:txBody>
      </p:sp>
      <p:sp>
        <p:nvSpPr>
          <p:cNvPr id="1843296" name="Text Box 96"/>
          <p:cNvSpPr txBox="1">
            <a:spLocks noChangeArrowheads="1"/>
          </p:cNvSpPr>
          <p:nvPr/>
        </p:nvSpPr>
        <p:spPr bwMode="auto">
          <a:xfrm>
            <a:off x="179388" y="4370388"/>
            <a:ext cx="3240087" cy="22272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>
                <a:solidFill>
                  <a:schemeClr val="bg2"/>
                </a:solidFill>
              </a:rPr>
              <a:t>图</a:t>
            </a:r>
            <a:r>
              <a:rPr lang="en-US" altLang="zh-CN">
                <a:solidFill>
                  <a:schemeClr val="bg2"/>
                </a:solidFill>
              </a:rPr>
              <a:t>8.25</a:t>
            </a:r>
          </a:p>
          <a:p>
            <a:pPr>
              <a:spcBef>
                <a:spcPct val="0"/>
              </a:spcBef>
            </a:pPr>
            <a:r>
              <a:rPr lang="zh-CN" altLang="en-US">
                <a:solidFill>
                  <a:schemeClr val="bg2"/>
                </a:solidFill>
              </a:rPr>
              <a:t>向量中断优先权</a:t>
            </a:r>
          </a:p>
          <a:p>
            <a:pPr>
              <a:spcBef>
                <a:spcPct val="0"/>
              </a:spcBef>
            </a:pPr>
            <a:r>
              <a:rPr lang="zh-CN" altLang="en-US">
                <a:solidFill>
                  <a:schemeClr val="bg2"/>
                </a:solidFill>
              </a:rPr>
              <a:t>仲裁逻辑</a:t>
            </a:r>
          </a:p>
          <a:p>
            <a:pPr>
              <a:spcBef>
                <a:spcPct val="0"/>
              </a:spcBef>
            </a:pPr>
            <a:r>
              <a:rPr lang="en-US" altLang="zh-CN">
                <a:solidFill>
                  <a:schemeClr val="bg2"/>
                </a:solidFill>
              </a:rPr>
              <a:t>(b) </a:t>
            </a:r>
            <a:r>
              <a:rPr lang="zh-CN" altLang="en-US">
                <a:solidFill>
                  <a:schemeClr val="bg2"/>
                </a:solidFill>
              </a:rPr>
              <a:t>中断处理程序</a:t>
            </a:r>
          </a:p>
          <a:p>
            <a:pPr>
              <a:spcBef>
                <a:spcPct val="0"/>
              </a:spcBef>
            </a:pPr>
            <a:r>
              <a:rPr lang="zh-CN" altLang="en-US">
                <a:solidFill>
                  <a:schemeClr val="bg2"/>
                </a:solidFill>
              </a:rPr>
              <a:t>在内存中的位置</a:t>
            </a:r>
          </a:p>
        </p:txBody>
      </p:sp>
      <p:graphicFrame>
        <p:nvGraphicFramePr>
          <p:cNvPr id="1843393" name="Group 193"/>
          <p:cNvGraphicFramePr>
            <a:graphicFrameLocks noGrp="1"/>
          </p:cNvGraphicFramePr>
          <p:nvPr/>
        </p:nvGraphicFramePr>
        <p:xfrm>
          <a:off x="4932363" y="674688"/>
          <a:ext cx="2520950" cy="5943600"/>
        </p:xfrm>
        <a:graphic>
          <a:graphicData uri="http://schemas.openxmlformats.org/drawingml/2006/table">
            <a:tbl>
              <a:tblPr/>
              <a:tblGrid>
                <a:gridCol w="252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routine_2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routine_n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43375" name="AutoShape 175"/>
          <p:cNvSpPr>
            <a:spLocks/>
          </p:cNvSpPr>
          <p:nvPr/>
        </p:nvSpPr>
        <p:spPr bwMode="auto">
          <a:xfrm rot="10800000">
            <a:off x="7524750" y="1173163"/>
            <a:ext cx="287338" cy="1800225"/>
          </a:xfrm>
          <a:prstGeom prst="leftBrace">
            <a:avLst>
              <a:gd name="adj1" fmla="val 41971"/>
              <a:gd name="adj2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376" name="Text Box 176"/>
          <p:cNvSpPr txBox="1">
            <a:spLocks noChangeArrowheads="1"/>
          </p:cNvSpPr>
          <p:nvPr/>
        </p:nvSpPr>
        <p:spPr bwMode="auto">
          <a:xfrm>
            <a:off x="7740650" y="1101725"/>
            <a:ext cx="431800" cy="19177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CC0000"/>
                </a:solidFill>
              </a:rPr>
              <a:t>中断向量表</a:t>
            </a:r>
          </a:p>
        </p:txBody>
      </p:sp>
      <p:sp>
        <p:nvSpPr>
          <p:cNvPr id="1843377" name="Text Box 177"/>
          <p:cNvSpPr txBox="1">
            <a:spLocks noChangeArrowheads="1"/>
          </p:cNvSpPr>
          <p:nvPr/>
        </p:nvSpPr>
        <p:spPr bwMode="auto">
          <a:xfrm>
            <a:off x="3203575" y="3379788"/>
            <a:ext cx="17287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/>
              <a:t>routine_1</a:t>
            </a:r>
          </a:p>
        </p:txBody>
      </p:sp>
      <p:sp>
        <p:nvSpPr>
          <p:cNvPr id="1843378" name="Text Box 178"/>
          <p:cNvSpPr txBox="1">
            <a:spLocks noChangeArrowheads="1"/>
          </p:cNvSpPr>
          <p:nvPr/>
        </p:nvSpPr>
        <p:spPr bwMode="auto">
          <a:xfrm>
            <a:off x="3203575" y="4316413"/>
            <a:ext cx="17287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/>
              <a:t>routine_2</a:t>
            </a:r>
          </a:p>
        </p:txBody>
      </p:sp>
      <p:sp>
        <p:nvSpPr>
          <p:cNvPr id="1843379" name="Text Box 179"/>
          <p:cNvSpPr txBox="1">
            <a:spLocks noChangeArrowheads="1"/>
          </p:cNvSpPr>
          <p:nvPr/>
        </p:nvSpPr>
        <p:spPr bwMode="auto">
          <a:xfrm>
            <a:off x="3203575" y="5684838"/>
            <a:ext cx="17287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/>
              <a:t>routine_n</a:t>
            </a:r>
          </a:p>
        </p:txBody>
      </p:sp>
      <p:sp>
        <p:nvSpPr>
          <p:cNvPr id="1843394" name="Line 194"/>
          <p:cNvSpPr>
            <a:spLocks noChangeShapeType="1"/>
          </p:cNvSpPr>
          <p:nvPr/>
        </p:nvSpPr>
        <p:spPr bwMode="auto">
          <a:xfrm>
            <a:off x="4356100" y="5229225"/>
            <a:ext cx="0" cy="360363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3395" name="Text Box 195"/>
          <p:cNvSpPr txBox="1">
            <a:spLocks noChangeArrowheads="1"/>
          </p:cNvSpPr>
          <p:nvPr/>
        </p:nvSpPr>
        <p:spPr bwMode="auto">
          <a:xfrm>
            <a:off x="2700338" y="1123950"/>
            <a:ext cx="792162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/>
              <a:t>PC</a:t>
            </a:r>
          </a:p>
        </p:txBody>
      </p:sp>
      <p:sp>
        <p:nvSpPr>
          <p:cNvPr id="1843396" name="Line 196"/>
          <p:cNvSpPr>
            <a:spLocks noChangeShapeType="1"/>
          </p:cNvSpPr>
          <p:nvPr/>
        </p:nvSpPr>
        <p:spPr bwMode="auto">
          <a:xfrm>
            <a:off x="3348038" y="1341438"/>
            <a:ext cx="1584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397" name="Line 197"/>
          <p:cNvSpPr>
            <a:spLocks noChangeShapeType="1"/>
          </p:cNvSpPr>
          <p:nvPr/>
        </p:nvSpPr>
        <p:spPr bwMode="auto">
          <a:xfrm>
            <a:off x="3348038" y="1412875"/>
            <a:ext cx="1584325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398" name="Line 198"/>
          <p:cNvSpPr>
            <a:spLocks noChangeShapeType="1"/>
          </p:cNvSpPr>
          <p:nvPr/>
        </p:nvSpPr>
        <p:spPr bwMode="auto">
          <a:xfrm>
            <a:off x="3348038" y="1484313"/>
            <a:ext cx="1584325" cy="1223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399" name="Line 199"/>
          <p:cNvSpPr>
            <a:spLocks noChangeShapeType="1"/>
          </p:cNvSpPr>
          <p:nvPr/>
        </p:nvSpPr>
        <p:spPr bwMode="auto">
          <a:xfrm>
            <a:off x="4572000" y="1916113"/>
            <a:ext cx="0" cy="360362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3401" name="Text Box 201"/>
          <p:cNvSpPr txBox="1">
            <a:spLocks noChangeArrowheads="1"/>
          </p:cNvSpPr>
          <p:nvPr/>
        </p:nvSpPr>
        <p:spPr bwMode="auto">
          <a:xfrm>
            <a:off x="3708400" y="981075"/>
            <a:ext cx="7921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>
                <a:solidFill>
                  <a:srgbClr val="FF0066"/>
                </a:solidFill>
              </a:rPr>
              <a:t>k=0</a:t>
            </a:r>
          </a:p>
        </p:txBody>
      </p:sp>
      <p:sp>
        <p:nvSpPr>
          <p:cNvPr id="1843402" name="Text Box 202"/>
          <p:cNvSpPr txBox="1">
            <a:spLocks noChangeArrowheads="1"/>
          </p:cNvSpPr>
          <p:nvPr/>
        </p:nvSpPr>
        <p:spPr bwMode="auto">
          <a:xfrm>
            <a:off x="3995738" y="1341438"/>
            <a:ext cx="7921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>
                <a:solidFill>
                  <a:srgbClr val="FF0066"/>
                </a:solidFill>
              </a:rPr>
              <a:t>k=1</a:t>
            </a:r>
          </a:p>
        </p:txBody>
      </p:sp>
      <p:sp>
        <p:nvSpPr>
          <p:cNvPr id="1843403" name="Text Box 203"/>
          <p:cNvSpPr txBox="1">
            <a:spLocks noChangeArrowheads="1"/>
          </p:cNvSpPr>
          <p:nvPr/>
        </p:nvSpPr>
        <p:spPr bwMode="auto">
          <a:xfrm>
            <a:off x="3348038" y="1892300"/>
            <a:ext cx="11525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FF0066"/>
                </a:solidFill>
              </a:rPr>
              <a:t>k=n-1</a:t>
            </a:r>
          </a:p>
        </p:txBody>
      </p:sp>
      <p:sp>
        <p:nvSpPr>
          <p:cNvPr id="1843404" name="Text Box 204"/>
          <p:cNvSpPr txBox="1">
            <a:spLocks noChangeArrowheads="1"/>
          </p:cNvSpPr>
          <p:nvPr/>
        </p:nvSpPr>
        <p:spPr bwMode="auto">
          <a:xfrm>
            <a:off x="466725" y="1989138"/>
            <a:ext cx="2449513" cy="1295400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l"/>
            <a:r>
              <a:rPr lang="zh-CN" altLang="en-US">
                <a:solidFill>
                  <a:srgbClr val="6600FF"/>
                </a:solidFill>
              </a:rPr>
              <a:t>仲裁速度快；</a:t>
            </a:r>
          </a:p>
          <a:p>
            <a:pPr algn="l"/>
            <a:r>
              <a:rPr lang="zh-CN" altLang="en-US">
                <a:solidFill>
                  <a:srgbClr val="6600FF"/>
                </a:solidFill>
              </a:rPr>
              <a:t>不够灵活。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0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3A12B1-EBFB-49D3-A6E3-18B5AB27CF05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184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/>
              <a:t>【</a:t>
            </a:r>
            <a:r>
              <a:rPr lang="zh-CN" altLang="en-US"/>
              <a:t>例</a:t>
            </a:r>
            <a:r>
              <a:rPr lang="en-US" altLang="zh-CN"/>
              <a:t>8.5】</a:t>
            </a:r>
            <a:r>
              <a:rPr lang="zh-CN" altLang="en-US"/>
              <a:t>某计算机系统内存地址</a:t>
            </a:r>
            <a:r>
              <a:rPr lang="en-US" altLang="zh-CN">
                <a:solidFill>
                  <a:srgbClr val="FF0000"/>
                </a:solidFill>
              </a:rPr>
              <a:t>32</a:t>
            </a:r>
            <a:r>
              <a:rPr lang="zh-CN" altLang="en-US">
                <a:solidFill>
                  <a:srgbClr val="FF0000"/>
                </a:solidFill>
              </a:rPr>
              <a:t>位</a:t>
            </a:r>
            <a:r>
              <a:rPr lang="zh-CN" altLang="en-US"/>
              <a:t>，无条件跳转指令由</a:t>
            </a:r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>
                <a:solidFill>
                  <a:srgbClr val="FF0000"/>
                </a:solidFill>
              </a:rPr>
              <a:t>字节</a:t>
            </a:r>
            <a:r>
              <a:rPr lang="zh-CN" altLang="en-US"/>
              <a:t>组成，中断系统有</a:t>
            </a:r>
            <a:r>
              <a:rPr lang="en-US" altLang="zh-CN">
                <a:solidFill>
                  <a:srgbClr val="FF0000"/>
                </a:solidFill>
              </a:rPr>
              <a:t>12</a:t>
            </a:r>
            <a:r>
              <a:rPr lang="zh-CN" altLang="en-US">
                <a:solidFill>
                  <a:srgbClr val="FF0000"/>
                </a:solidFill>
              </a:rPr>
              <a:t>个中断源</a:t>
            </a:r>
            <a:r>
              <a:rPr lang="zh-CN" altLang="en-US"/>
              <a:t>，优先级仲裁采用图</a:t>
            </a:r>
            <a:r>
              <a:rPr lang="en-US" altLang="zh-CN"/>
              <a:t>8.25</a:t>
            </a:r>
            <a:r>
              <a:rPr lang="zh-CN" altLang="en-US"/>
              <a:t>方案，试为</a:t>
            </a:r>
            <a:r>
              <a:rPr lang="en-US" altLang="zh-CN"/>
              <a:t>12</a:t>
            </a:r>
            <a:r>
              <a:rPr lang="zh-CN" altLang="en-US"/>
              <a:t>个中断源</a:t>
            </a:r>
            <a:r>
              <a:rPr lang="zh-CN" altLang="en-US">
                <a:solidFill>
                  <a:srgbClr val="0000FF"/>
                </a:solidFill>
              </a:rPr>
              <a:t>设计</a:t>
            </a:r>
            <a:r>
              <a:rPr lang="zh-CN" altLang="en-US"/>
              <a:t>其</a:t>
            </a:r>
            <a:r>
              <a:rPr lang="zh-CN" altLang="en-US">
                <a:solidFill>
                  <a:srgbClr val="0000FF"/>
                </a:solidFill>
              </a:rPr>
              <a:t>中断向量</a:t>
            </a:r>
            <a:r>
              <a:rPr lang="zh-CN" altLang="en-US"/>
              <a:t>，使中断向量表</a:t>
            </a:r>
            <a:r>
              <a:rPr lang="zh-CN" altLang="en-US">
                <a:solidFill>
                  <a:srgbClr val="0000FF"/>
                </a:solidFill>
              </a:rPr>
              <a:t>空间最小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669B71-9BD3-4287-89B9-A9876DDAF41B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177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  </a:t>
            </a:r>
            <a:r>
              <a:rPr lang="zh-CN" altLang="en-US">
                <a:solidFill>
                  <a:srgbClr val="CC0066"/>
                </a:solidFill>
              </a:rPr>
              <a:t>总线</a:t>
            </a:r>
            <a:r>
              <a:rPr lang="zh-CN" altLang="en-US"/>
              <a:t>与</a:t>
            </a:r>
            <a:r>
              <a:rPr lang="zh-CN" altLang="en-US">
                <a:solidFill>
                  <a:srgbClr val="CC0066"/>
                </a:solidFill>
              </a:rPr>
              <a:t>输入输出</a:t>
            </a:r>
            <a:r>
              <a:rPr lang="zh-CN" altLang="en-US"/>
              <a:t>系统</a:t>
            </a:r>
          </a:p>
        </p:txBody>
      </p:sp>
      <p:sp>
        <p:nvSpPr>
          <p:cNvPr id="1774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549275"/>
            <a:ext cx="7632700" cy="3600450"/>
          </a:xfrm>
        </p:spPr>
        <p:txBody>
          <a:bodyPr/>
          <a:lstStyle/>
          <a:p>
            <a:pPr marL="180975" indent="-180975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>
                <a:solidFill>
                  <a:srgbClr val="0000FF"/>
                </a:solidFill>
                <a:latin typeface="Arial" charset="0"/>
                <a:ea typeface="黑体" pitchFamily="2" charset="-122"/>
              </a:rPr>
              <a:t>8.4</a:t>
            </a:r>
            <a:r>
              <a:rPr lang="en-US" altLang="zh-CN">
                <a:latin typeface="Arial" charset="0"/>
                <a:ea typeface="黑体" pitchFamily="2" charset="-122"/>
              </a:rPr>
              <a:t> </a:t>
            </a:r>
            <a:r>
              <a:rPr lang="zh-CN" altLang="en-US">
                <a:latin typeface="Arial" charset="0"/>
                <a:ea typeface="黑体" pitchFamily="2" charset="-122"/>
              </a:rPr>
              <a:t>输入输出技术</a:t>
            </a:r>
          </a:p>
          <a:p>
            <a:pPr marL="811213" lvl="1" indent="-450850">
              <a:spcBef>
                <a:spcPct val="10000"/>
              </a:spcBef>
              <a:buClr>
                <a:srgbClr val="FF6600"/>
              </a:buClr>
              <a:buSzTx/>
              <a:buFont typeface="Wingdings" pitchFamily="2" charset="2"/>
              <a:buAutoNum type="arabicPeriod"/>
            </a:pPr>
            <a:r>
              <a:rPr lang="zh-CN" altLang="en-US">
                <a:latin typeface="Arial" charset="0"/>
                <a:ea typeface="黑体" pitchFamily="2" charset="-122"/>
              </a:rPr>
              <a:t>程序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查询</a:t>
            </a:r>
            <a:r>
              <a:rPr lang="zh-CN" altLang="en-US">
                <a:latin typeface="Arial" charset="0"/>
                <a:ea typeface="黑体" pitchFamily="2" charset="-122"/>
              </a:rPr>
              <a:t>方式：</a:t>
            </a:r>
            <a:r>
              <a:rPr lang="en-US" altLang="zh-CN"/>
              <a:t>Programmed I/O</a:t>
            </a:r>
            <a:endParaRPr lang="zh-CN" altLang="en-US">
              <a:latin typeface="Arial" charset="0"/>
              <a:ea typeface="黑体" pitchFamily="2" charset="-122"/>
            </a:endParaRPr>
          </a:p>
          <a:p>
            <a:pPr marL="811213" lvl="1" indent="-450850">
              <a:spcBef>
                <a:spcPct val="10000"/>
              </a:spcBef>
              <a:buClr>
                <a:srgbClr val="FF6600"/>
              </a:buClr>
              <a:buSzTx/>
              <a:buFont typeface="Wingdings" pitchFamily="2" charset="2"/>
              <a:buAutoNum type="arabicPeriod"/>
            </a:pP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中断</a:t>
            </a:r>
            <a:r>
              <a:rPr lang="zh-CN" altLang="en-US">
                <a:latin typeface="Arial" charset="0"/>
                <a:ea typeface="黑体" pitchFamily="2" charset="-122"/>
              </a:rPr>
              <a:t>方式：</a:t>
            </a:r>
            <a:r>
              <a:rPr lang="en-US" altLang="zh-CN"/>
              <a:t>Interrupt-driven I/O</a:t>
            </a:r>
            <a:endParaRPr lang="zh-CN" altLang="en-US">
              <a:latin typeface="Arial" charset="0"/>
              <a:ea typeface="黑体" pitchFamily="2" charset="-122"/>
            </a:endParaRPr>
          </a:p>
          <a:p>
            <a:pPr marL="811213" lvl="1" indent="-450850">
              <a:spcBef>
                <a:spcPct val="10000"/>
              </a:spcBef>
              <a:buClr>
                <a:srgbClr val="FF6600"/>
              </a:buClr>
              <a:buSzTx/>
              <a:buFont typeface="Wingdings" pitchFamily="2" charset="2"/>
              <a:buAutoNum type="arabicPeriod"/>
            </a:pPr>
            <a:r>
              <a:rPr lang="zh-CN" altLang="en-US">
                <a:latin typeface="Arial" charset="0"/>
                <a:ea typeface="黑体" pitchFamily="2" charset="-122"/>
              </a:rPr>
              <a:t>直接存储器存取</a:t>
            </a:r>
            <a:r>
              <a:rPr lang="en-US" altLang="zh-CN">
                <a:latin typeface="Arial" charset="0"/>
                <a:ea typeface="黑体" pitchFamily="2" charset="-122"/>
              </a:rPr>
              <a:t>(</a:t>
            </a:r>
            <a:r>
              <a:rPr lang="en-US" altLang="zh-CN">
                <a:solidFill>
                  <a:srgbClr val="FF0066"/>
                </a:solidFill>
                <a:latin typeface="Arial" charset="0"/>
                <a:ea typeface="黑体" pitchFamily="2" charset="-122"/>
              </a:rPr>
              <a:t>DMA</a:t>
            </a:r>
            <a:r>
              <a:rPr lang="en-US" altLang="zh-CN">
                <a:latin typeface="Arial" charset="0"/>
                <a:ea typeface="黑体" pitchFamily="2" charset="-122"/>
              </a:rPr>
              <a:t>)</a:t>
            </a:r>
            <a:r>
              <a:rPr lang="zh-CN" altLang="en-US">
                <a:latin typeface="Arial" charset="0"/>
                <a:ea typeface="黑体" pitchFamily="2" charset="-122"/>
              </a:rPr>
              <a:t>方式</a:t>
            </a:r>
            <a:br>
              <a:rPr lang="zh-CN" altLang="en-US">
                <a:latin typeface="Arial" charset="0"/>
                <a:ea typeface="黑体" pitchFamily="2" charset="-122"/>
              </a:rPr>
            </a:br>
            <a:r>
              <a:rPr lang="en-US" altLang="zh-CN"/>
              <a:t>Direct Memory Access</a:t>
            </a:r>
            <a:r>
              <a:rPr lang="zh-CN" altLang="en-US"/>
              <a:t>，</a:t>
            </a:r>
            <a:r>
              <a:rPr lang="en-US" altLang="zh-CN"/>
              <a:t>DMA</a:t>
            </a:r>
            <a:endParaRPr lang="zh-CN" altLang="en-US">
              <a:latin typeface="Arial" charset="0"/>
              <a:ea typeface="黑体" pitchFamily="2" charset="-122"/>
            </a:endParaRPr>
          </a:p>
          <a:p>
            <a:pPr marL="811213" lvl="1" indent="-450850">
              <a:spcBef>
                <a:spcPct val="10000"/>
              </a:spcBef>
              <a:buClr>
                <a:srgbClr val="FF6600"/>
              </a:buClr>
              <a:buSzTx/>
              <a:buFont typeface="Wingdings" pitchFamily="2" charset="2"/>
              <a:buAutoNum type="arabicPeriod"/>
            </a:pPr>
            <a:r>
              <a:rPr lang="en-US" altLang="zh-CN">
                <a:latin typeface="Arial" charset="0"/>
                <a:ea typeface="黑体" pitchFamily="2" charset="-122"/>
              </a:rPr>
              <a:t>I/O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通道</a:t>
            </a:r>
            <a:r>
              <a:rPr lang="zh-CN" altLang="en-US">
                <a:latin typeface="Arial" charset="0"/>
                <a:ea typeface="黑体" pitchFamily="2" charset="-122"/>
              </a:rPr>
              <a:t>方式：</a:t>
            </a:r>
            <a:r>
              <a:rPr lang="en-US" altLang="zh-CN"/>
              <a:t>I/O channel</a:t>
            </a:r>
            <a:endParaRPr lang="zh-CN" altLang="en-US">
              <a:latin typeface="Arial" charset="0"/>
              <a:ea typeface="黑体" pitchFamily="2" charset="-122"/>
            </a:endParaRPr>
          </a:p>
          <a:p>
            <a:pPr marL="811213" lvl="1" indent="-450850">
              <a:spcBef>
                <a:spcPct val="10000"/>
              </a:spcBef>
              <a:buClr>
                <a:srgbClr val="FF6600"/>
              </a:buClr>
              <a:buSzTx/>
              <a:buFont typeface="Wingdings" pitchFamily="2" charset="2"/>
              <a:buAutoNum type="arabicPeriod"/>
            </a:pPr>
            <a:r>
              <a:rPr lang="zh-CN" altLang="en-US">
                <a:solidFill>
                  <a:srgbClr val="006600"/>
                </a:solidFill>
                <a:latin typeface="Arial" charset="0"/>
                <a:ea typeface="黑体" pitchFamily="2" charset="-122"/>
              </a:rPr>
              <a:t>操作系统</a:t>
            </a:r>
            <a:r>
              <a:rPr lang="zh-CN" altLang="en-US">
                <a:latin typeface="Arial" charset="0"/>
                <a:ea typeface="黑体" pitchFamily="2" charset="-122"/>
              </a:rPr>
              <a:t>的支持</a:t>
            </a:r>
          </a:p>
        </p:txBody>
      </p:sp>
      <p:sp>
        <p:nvSpPr>
          <p:cNvPr id="1774596" name="Rectangle 4"/>
          <p:cNvSpPr>
            <a:spLocks noChangeArrowheads="1"/>
          </p:cNvSpPr>
          <p:nvPr/>
        </p:nvSpPr>
        <p:spPr bwMode="auto">
          <a:xfrm>
            <a:off x="323850" y="4078288"/>
            <a:ext cx="8569325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61950" indent="-361950" algn="l">
              <a:spcBef>
                <a:spcPct val="1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/>
              <a:t>选择</a:t>
            </a:r>
            <a:r>
              <a:rPr lang="en-US" altLang="zh-CN"/>
              <a:t>I/O</a:t>
            </a:r>
            <a:r>
              <a:rPr lang="zh-CN" altLang="en-US"/>
              <a:t>技术的基本原则：</a:t>
            </a:r>
          </a:p>
          <a:p>
            <a:pPr marL="361950" indent="-361950" algn="l">
              <a:spcBef>
                <a:spcPct val="1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/>
              <a:t>能满足用户的</a:t>
            </a:r>
            <a:r>
              <a:rPr lang="zh-CN" altLang="en-US">
                <a:solidFill>
                  <a:srgbClr val="FF0000"/>
                </a:solidFill>
              </a:rPr>
              <a:t>数据传送速度</a:t>
            </a:r>
            <a:r>
              <a:rPr lang="zh-CN" altLang="en-US"/>
              <a:t>要求且不丢失数据；</a:t>
            </a:r>
          </a:p>
          <a:p>
            <a:pPr marL="361950" indent="-361950" algn="l">
              <a:spcBef>
                <a:spcPct val="1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>
                <a:solidFill>
                  <a:srgbClr val="FF0000"/>
                </a:solidFill>
              </a:rPr>
              <a:t>系统开销</a:t>
            </a:r>
            <a:r>
              <a:rPr lang="zh-CN" altLang="en-US"/>
              <a:t>尽量小；</a:t>
            </a:r>
          </a:p>
          <a:p>
            <a:pPr marL="361950" indent="-361950" algn="l">
              <a:spcBef>
                <a:spcPct val="1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US"/>
              <a:t>能充分发挥</a:t>
            </a:r>
            <a:r>
              <a:rPr lang="zh-CN" altLang="en-US">
                <a:solidFill>
                  <a:srgbClr val="0000FF"/>
                </a:solidFill>
              </a:rPr>
              <a:t>硬件资源</a:t>
            </a:r>
            <a:r>
              <a:rPr lang="zh-CN" altLang="en-US"/>
              <a:t>的能力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使</a:t>
            </a:r>
            <a:r>
              <a:rPr lang="en-US" altLang="zh-CN"/>
              <a:t>I/O</a:t>
            </a:r>
            <a:r>
              <a:rPr lang="zh-CN" altLang="en-US"/>
              <a:t>设备与</a:t>
            </a:r>
            <a:r>
              <a:rPr lang="en-US" altLang="zh-CN"/>
              <a:t>CPU</a:t>
            </a:r>
            <a:r>
              <a:rPr lang="zh-CN" altLang="en-US"/>
              <a:t>尽可能并行工作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。</a:t>
            </a:r>
          </a:p>
        </p:txBody>
      </p:sp>
      <p:sp>
        <p:nvSpPr>
          <p:cNvPr id="1774597" name="Rectangle 5"/>
          <p:cNvSpPr>
            <a:spLocks noChangeArrowheads="1"/>
          </p:cNvSpPr>
          <p:nvPr/>
        </p:nvSpPr>
        <p:spPr bwMode="auto">
          <a:xfrm>
            <a:off x="0" y="3933825"/>
            <a:ext cx="9144000" cy="71438"/>
          </a:xfrm>
          <a:prstGeom prst="rect">
            <a:avLst/>
          </a:prstGeom>
          <a:gradFill rotWithShape="1">
            <a:gsLst>
              <a:gs pos="0">
                <a:srgbClr val="99FF66">
                  <a:alpha val="7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1774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1774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1774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6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774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6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774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6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774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459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5399" name="Group 151"/>
          <p:cNvGraphicFramePr>
            <a:graphicFrameLocks noGrp="1"/>
          </p:cNvGraphicFramePr>
          <p:nvPr/>
        </p:nvGraphicFramePr>
        <p:xfrm>
          <a:off x="6588125" y="490538"/>
          <a:ext cx="2232025" cy="5826761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routine_1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JUMP routine_11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2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8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9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11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处理程序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845284" name="Text Box 36"/>
          <p:cNvSpPr txBox="1">
            <a:spLocks noChangeArrowheads="1"/>
          </p:cNvSpPr>
          <p:nvPr/>
        </p:nvSpPr>
        <p:spPr bwMode="auto">
          <a:xfrm>
            <a:off x="5148263" y="2781300"/>
            <a:ext cx="1439862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routine_0</a:t>
            </a:r>
          </a:p>
        </p:txBody>
      </p:sp>
      <p:sp>
        <p:nvSpPr>
          <p:cNvPr id="1845285" name="Text Box 37"/>
          <p:cNvSpPr txBox="1">
            <a:spLocks noChangeArrowheads="1"/>
          </p:cNvSpPr>
          <p:nvPr/>
        </p:nvSpPr>
        <p:spPr bwMode="auto">
          <a:xfrm>
            <a:off x="5219700" y="3933825"/>
            <a:ext cx="1368425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routine_1</a:t>
            </a:r>
          </a:p>
        </p:txBody>
      </p:sp>
      <p:sp>
        <p:nvSpPr>
          <p:cNvPr id="1845286" name="Text Box 38"/>
          <p:cNvSpPr txBox="1">
            <a:spLocks noChangeArrowheads="1"/>
          </p:cNvSpPr>
          <p:nvPr/>
        </p:nvSpPr>
        <p:spPr bwMode="auto">
          <a:xfrm>
            <a:off x="5076825" y="5084763"/>
            <a:ext cx="15113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routine_11</a:t>
            </a:r>
          </a:p>
        </p:txBody>
      </p:sp>
      <p:sp>
        <p:nvSpPr>
          <p:cNvPr id="1845287" name="Line 39"/>
          <p:cNvSpPr>
            <a:spLocks noChangeShapeType="1"/>
          </p:cNvSpPr>
          <p:nvPr/>
        </p:nvSpPr>
        <p:spPr bwMode="auto">
          <a:xfrm>
            <a:off x="6011863" y="4581525"/>
            <a:ext cx="0" cy="360363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45453" name="Group 205"/>
          <p:cNvGraphicFramePr>
            <a:graphicFrameLocks noGrp="1"/>
          </p:cNvGraphicFramePr>
          <p:nvPr/>
        </p:nvGraphicFramePr>
        <p:xfrm>
          <a:off x="323850" y="701675"/>
          <a:ext cx="3457575" cy="5484000"/>
        </p:xfrm>
        <a:graphic>
          <a:graphicData uri="http://schemas.openxmlformats.org/drawingml/2006/table">
            <a:tbl>
              <a:tblPr/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1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中断源编号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k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位地址编码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位中断向量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0000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0000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0001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0001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0010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0010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0011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0011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5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0101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6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0110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0110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7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0111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0111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8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1000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1000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9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1001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1001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1010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1010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1011</a:t>
                      </a: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  <a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1011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 000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0" marR="0" marT="46800" marB="46800" anchor="ctr" horzOverflow="overflow">
                    <a:lnL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45338" name="Text Box 90"/>
          <p:cNvSpPr txBox="1">
            <a:spLocks noChangeArrowheads="1"/>
          </p:cNvSpPr>
          <p:nvPr/>
        </p:nvSpPr>
        <p:spPr bwMode="auto">
          <a:xfrm>
            <a:off x="5076825" y="871538"/>
            <a:ext cx="15113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00000000H</a:t>
            </a:r>
          </a:p>
        </p:txBody>
      </p:sp>
      <p:sp>
        <p:nvSpPr>
          <p:cNvPr id="1845339" name="Text Box 91"/>
          <p:cNvSpPr txBox="1">
            <a:spLocks noChangeArrowheads="1"/>
          </p:cNvSpPr>
          <p:nvPr/>
        </p:nvSpPr>
        <p:spPr bwMode="auto">
          <a:xfrm>
            <a:off x="5076825" y="1268413"/>
            <a:ext cx="15113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00000008H</a:t>
            </a:r>
          </a:p>
        </p:txBody>
      </p:sp>
      <p:sp>
        <p:nvSpPr>
          <p:cNvPr id="1845340" name="Text Box 92"/>
          <p:cNvSpPr txBox="1">
            <a:spLocks noChangeArrowheads="1"/>
          </p:cNvSpPr>
          <p:nvPr/>
        </p:nvSpPr>
        <p:spPr bwMode="auto">
          <a:xfrm>
            <a:off x="5076825" y="2060575"/>
            <a:ext cx="151130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000"/>
              <a:t>00000058H</a:t>
            </a:r>
          </a:p>
        </p:txBody>
      </p:sp>
      <p:sp>
        <p:nvSpPr>
          <p:cNvPr id="1845341" name="Line 93"/>
          <p:cNvSpPr>
            <a:spLocks noChangeShapeType="1"/>
          </p:cNvSpPr>
          <p:nvPr/>
        </p:nvSpPr>
        <p:spPr bwMode="auto">
          <a:xfrm>
            <a:off x="5580063" y="1700213"/>
            <a:ext cx="0" cy="360362"/>
          </a:xfrm>
          <a:prstGeom prst="line">
            <a:avLst/>
          </a:prstGeom>
          <a:noFill/>
          <a:ln w="57150" cap="rnd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5411" name="Rectangle 163"/>
          <p:cNvSpPr>
            <a:spLocks noChangeArrowheads="1"/>
          </p:cNvSpPr>
          <p:nvPr/>
        </p:nvSpPr>
        <p:spPr bwMode="auto">
          <a:xfrm>
            <a:off x="4356100" y="909638"/>
            <a:ext cx="576263" cy="4318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CN" sz="2000"/>
              <a:t>PC</a:t>
            </a:r>
          </a:p>
        </p:txBody>
      </p:sp>
      <p:sp>
        <p:nvSpPr>
          <p:cNvPr id="1845412" name="Line 164"/>
          <p:cNvSpPr>
            <a:spLocks noChangeShapeType="1"/>
          </p:cNvSpPr>
          <p:nvPr/>
        </p:nvSpPr>
        <p:spPr bwMode="auto">
          <a:xfrm>
            <a:off x="4932363" y="1052513"/>
            <a:ext cx="2873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13" name="Line 165"/>
          <p:cNvSpPr>
            <a:spLocks noChangeShapeType="1"/>
          </p:cNvSpPr>
          <p:nvPr/>
        </p:nvSpPr>
        <p:spPr bwMode="auto">
          <a:xfrm flipV="1">
            <a:off x="3708400" y="981075"/>
            <a:ext cx="647700" cy="64770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14" name="Text Box 166"/>
          <p:cNvSpPr txBox="1">
            <a:spLocks noChangeArrowheads="1"/>
          </p:cNvSpPr>
          <p:nvPr/>
        </p:nvSpPr>
        <p:spPr bwMode="auto">
          <a:xfrm>
            <a:off x="3706813" y="404813"/>
            <a:ext cx="2160587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0000FF"/>
                </a:solidFill>
              </a:rPr>
              <a:t>设 </a:t>
            </a:r>
            <a:r>
              <a:rPr lang="en-US" altLang="zh-CN" sz="2000" i="1">
                <a:solidFill>
                  <a:srgbClr val="0000FF"/>
                </a:solidFill>
              </a:rPr>
              <a:t>xx</a:t>
            </a:r>
            <a:r>
              <a:rPr lang="en-US" altLang="zh-CN" sz="2000">
                <a:solidFill>
                  <a:srgbClr val="0000FF"/>
                </a:solidFill>
              </a:rPr>
              <a:t>…</a:t>
            </a:r>
            <a:r>
              <a:rPr lang="en-US" altLang="zh-CN" sz="2000" i="1">
                <a:solidFill>
                  <a:srgbClr val="0000FF"/>
                </a:solidFill>
              </a:rPr>
              <a:t>x</a:t>
            </a:r>
            <a:r>
              <a:rPr lang="zh-CN" altLang="en-US" sz="2000">
                <a:solidFill>
                  <a:srgbClr val="0000FF"/>
                </a:solidFill>
              </a:rPr>
              <a:t>＝</a:t>
            </a:r>
            <a:r>
              <a:rPr lang="en-US" altLang="zh-CN" sz="2000">
                <a:solidFill>
                  <a:srgbClr val="0000FF"/>
                </a:solidFill>
              </a:rPr>
              <a:t>00…0</a:t>
            </a:r>
          </a:p>
        </p:txBody>
      </p:sp>
      <p:sp>
        <p:nvSpPr>
          <p:cNvPr id="1845415" name="Line 167"/>
          <p:cNvSpPr>
            <a:spLocks noChangeShapeType="1"/>
          </p:cNvSpPr>
          <p:nvPr/>
        </p:nvSpPr>
        <p:spPr bwMode="auto">
          <a:xfrm flipV="1">
            <a:off x="3708400" y="1123950"/>
            <a:ext cx="647700" cy="865188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16" name="Line 168"/>
          <p:cNvSpPr>
            <a:spLocks noChangeShapeType="1"/>
          </p:cNvSpPr>
          <p:nvPr/>
        </p:nvSpPr>
        <p:spPr bwMode="auto">
          <a:xfrm>
            <a:off x="4932363" y="1123950"/>
            <a:ext cx="358775" cy="288925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18" name="Line 170"/>
          <p:cNvSpPr>
            <a:spLocks noChangeShapeType="1"/>
          </p:cNvSpPr>
          <p:nvPr/>
        </p:nvSpPr>
        <p:spPr bwMode="auto">
          <a:xfrm>
            <a:off x="4932363" y="1268413"/>
            <a:ext cx="431800" cy="865187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19" name="Freeform 171"/>
          <p:cNvSpPr>
            <a:spLocks/>
          </p:cNvSpPr>
          <p:nvPr/>
        </p:nvSpPr>
        <p:spPr bwMode="auto">
          <a:xfrm>
            <a:off x="3708400" y="1268413"/>
            <a:ext cx="647700" cy="4681537"/>
          </a:xfrm>
          <a:custGeom>
            <a:avLst/>
            <a:gdLst/>
            <a:ahLst/>
            <a:cxnLst>
              <a:cxn ang="0">
                <a:pos x="0" y="1587"/>
              </a:cxn>
              <a:cxn ang="0">
                <a:pos x="226" y="1360"/>
              </a:cxn>
              <a:cxn ang="0">
                <a:pos x="272" y="317"/>
              </a:cxn>
              <a:cxn ang="0">
                <a:pos x="453" y="0"/>
              </a:cxn>
            </a:cxnLst>
            <a:rect l="0" t="0" r="r" b="b"/>
            <a:pathLst>
              <a:path w="453" h="1587">
                <a:moveTo>
                  <a:pt x="0" y="1587"/>
                </a:moveTo>
                <a:cubicBezTo>
                  <a:pt x="90" y="1579"/>
                  <a:pt x="181" y="1572"/>
                  <a:pt x="226" y="1360"/>
                </a:cubicBezTo>
                <a:cubicBezTo>
                  <a:pt x="271" y="1148"/>
                  <a:pt x="234" y="543"/>
                  <a:pt x="272" y="317"/>
                </a:cubicBezTo>
                <a:cubicBezTo>
                  <a:pt x="310" y="91"/>
                  <a:pt x="381" y="45"/>
                  <a:pt x="453" y="0"/>
                </a:cubicBezTo>
              </a:path>
            </a:pathLst>
          </a:cu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20" name="Line 172"/>
          <p:cNvSpPr>
            <a:spLocks noChangeShapeType="1"/>
          </p:cNvSpPr>
          <p:nvPr/>
        </p:nvSpPr>
        <p:spPr bwMode="auto">
          <a:xfrm>
            <a:off x="3924300" y="3284538"/>
            <a:ext cx="0" cy="360362"/>
          </a:xfrm>
          <a:prstGeom prst="line">
            <a:avLst/>
          </a:prstGeom>
          <a:noFill/>
          <a:ln w="57150" cap="rnd">
            <a:solidFill>
              <a:srgbClr val="FF66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45421" name="Text Box 173"/>
          <p:cNvSpPr txBox="1">
            <a:spLocks noChangeArrowheads="1"/>
          </p:cNvSpPr>
          <p:nvPr/>
        </p:nvSpPr>
        <p:spPr bwMode="auto">
          <a:xfrm>
            <a:off x="1979613" y="6211888"/>
            <a:ext cx="17287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0000FF"/>
                </a:solidFill>
              </a:rPr>
              <a:t>12×8</a:t>
            </a:r>
            <a:r>
              <a:rPr lang="zh-CN" altLang="en-US" sz="2400">
                <a:solidFill>
                  <a:srgbClr val="0000FF"/>
                </a:solidFill>
              </a:rPr>
              <a:t>字节</a:t>
            </a:r>
          </a:p>
        </p:txBody>
      </p:sp>
      <p:sp>
        <p:nvSpPr>
          <p:cNvPr id="1845454" name="Line 206"/>
          <p:cNvSpPr>
            <a:spLocks noChangeShapeType="1"/>
          </p:cNvSpPr>
          <p:nvPr/>
        </p:nvSpPr>
        <p:spPr bwMode="auto">
          <a:xfrm>
            <a:off x="5292725" y="1628775"/>
            <a:ext cx="0" cy="215900"/>
          </a:xfrm>
          <a:prstGeom prst="line">
            <a:avLst/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D7D212-FF1A-4DA3-93BE-121B7006BF07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184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4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/>
              <a:t>【</a:t>
            </a:r>
            <a:r>
              <a:rPr lang="zh-CN" altLang="en-US"/>
              <a:t>例</a:t>
            </a:r>
            <a:r>
              <a:rPr lang="en-US" altLang="zh-CN"/>
              <a:t>8.6】</a:t>
            </a:r>
            <a:r>
              <a:rPr lang="zh-CN" altLang="en-US"/>
              <a:t>某计算机系统有</a:t>
            </a:r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>
                <a:solidFill>
                  <a:srgbClr val="FF0000"/>
                </a:solidFill>
              </a:rPr>
              <a:t>级</a:t>
            </a:r>
            <a:r>
              <a:rPr lang="zh-CN" altLang="en-US"/>
              <a:t>中断：</a:t>
            </a:r>
            <a:r>
              <a:rPr lang="en-US" altLang="zh-CN"/>
              <a:t>L0</a:t>
            </a:r>
            <a:r>
              <a:rPr lang="zh-CN" altLang="en-US"/>
              <a:t>、</a:t>
            </a:r>
            <a:r>
              <a:rPr lang="en-US" altLang="zh-CN"/>
              <a:t>L1</a:t>
            </a:r>
            <a:r>
              <a:rPr lang="zh-CN" altLang="en-US"/>
              <a:t>、</a:t>
            </a:r>
            <a:r>
              <a:rPr lang="en-US" altLang="zh-CN"/>
              <a:t>L2</a:t>
            </a:r>
            <a:r>
              <a:rPr lang="zh-CN" altLang="en-US"/>
              <a:t>、</a:t>
            </a:r>
            <a:r>
              <a:rPr lang="en-US" altLang="zh-CN"/>
              <a:t>L3</a:t>
            </a:r>
            <a:r>
              <a:rPr lang="zh-CN" altLang="en-US"/>
              <a:t>、</a:t>
            </a:r>
            <a:r>
              <a:rPr lang="en-US" altLang="zh-CN"/>
              <a:t>L4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66"/>
                </a:solidFill>
              </a:rPr>
              <a:t>硬件</a:t>
            </a:r>
            <a:r>
              <a:rPr lang="zh-CN" altLang="en-US"/>
              <a:t>优先级由高至低顺序为</a:t>
            </a:r>
            <a:r>
              <a:rPr lang="en-US" altLang="zh-CN">
                <a:solidFill>
                  <a:srgbClr val="0000FF"/>
                </a:solidFill>
              </a:rPr>
              <a:t>L0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L1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L2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L3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L4</a:t>
            </a:r>
            <a:r>
              <a:rPr lang="zh-CN" altLang="en-US"/>
              <a:t>。现希望设置</a:t>
            </a:r>
            <a:r>
              <a:rPr lang="zh-CN" altLang="en-US">
                <a:solidFill>
                  <a:srgbClr val="FF0066"/>
                </a:solidFill>
              </a:rPr>
              <a:t>屏蔽字</a:t>
            </a:r>
            <a:r>
              <a:rPr lang="zh-CN" altLang="en-US"/>
              <a:t>将中断响应优先顺序改为</a:t>
            </a:r>
            <a:r>
              <a:rPr lang="en-US" altLang="zh-CN">
                <a:solidFill>
                  <a:srgbClr val="0000FF"/>
                </a:solidFill>
              </a:rPr>
              <a:t>L3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L1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L4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L0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L2</a:t>
            </a:r>
            <a:r>
              <a:rPr lang="zh-CN" altLang="en-US"/>
              <a:t>，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）试给出各中断级在屏蔽寄存器中设置的</a:t>
            </a:r>
            <a:r>
              <a:rPr lang="zh-CN" altLang="en-US">
                <a:solidFill>
                  <a:srgbClr val="CC0066"/>
                </a:solidFill>
                <a:ea typeface="黑体" pitchFamily="2" charset="-122"/>
              </a:rPr>
              <a:t>屏蔽字</a:t>
            </a:r>
            <a:r>
              <a:rPr lang="zh-CN" altLang="en-US"/>
              <a:t>（假设“</a:t>
            </a:r>
            <a:r>
              <a:rPr lang="en-US" altLang="zh-CN"/>
              <a:t>1”</a:t>
            </a:r>
            <a:r>
              <a:rPr lang="zh-CN" altLang="en-US"/>
              <a:t>表示屏蔽）；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）首先</a:t>
            </a:r>
            <a:r>
              <a:rPr lang="en-US" altLang="zh-CN">
                <a:solidFill>
                  <a:srgbClr val="FF0000"/>
                </a:solidFill>
              </a:rPr>
              <a:t>L0</a:t>
            </a:r>
            <a:r>
              <a:rPr lang="zh-CN" altLang="en-US"/>
              <a:t>、</a:t>
            </a:r>
            <a:r>
              <a:rPr lang="en-US" altLang="zh-CN"/>
              <a:t>L1</a:t>
            </a:r>
            <a:r>
              <a:rPr lang="zh-CN" altLang="en-US"/>
              <a:t>级中断源发出中断请求，在</a:t>
            </a:r>
            <a:r>
              <a:rPr lang="en-US" altLang="zh-CN"/>
              <a:t>CPU</a:t>
            </a:r>
            <a:r>
              <a:rPr lang="zh-CN" altLang="en-US"/>
              <a:t>处理</a:t>
            </a:r>
            <a:r>
              <a:rPr lang="en-US" altLang="zh-CN">
                <a:solidFill>
                  <a:srgbClr val="FF0000"/>
                </a:solidFill>
              </a:rPr>
              <a:t>L1</a:t>
            </a:r>
            <a:r>
              <a:rPr lang="zh-CN" altLang="en-US"/>
              <a:t>级中断时，</a:t>
            </a:r>
            <a:r>
              <a:rPr lang="en-US" altLang="zh-CN">
                <a:solidFill>
                  <a:srgbClr val="FF0000"/>
                </a:solidFill>
              </a:rPr>
              <a:t>L2</a:t>
            </a:r>
            <a:r>
              <a:rPr lang="zh-CN" altLang="en-US"/>
              <a:t>、</a:t>
            </a:r>
            <a:r>
              <a:rPr lang="en-US" altLang="zh-CN">
                <a:solidFill>
                  <a:srgbClr val="FF0000"/>
                </a:solidFill>
              </a:rPr>
              <a:t>L3</a:t>
            </a:r>
            <a:r>
              <a:rPr lang="zh-CN" altLang="en-US"/>
              <a:t>、</a:t>
            </a:r>
            <a:r>
              <a:rPr lang="en-US" altLang="zh-CN">
                <a:solidFill>
                  <a:srgbClr val="FF0000"/>
                </a:solidFill>
              </a:rPr>
              <a:t>L4</a:t>
            </a:r>
            <a:r>
              <a:rPr lang="zh-CN" altLang="en-US"/>
              <a:t>级中断又提出了中断请求，试画出优先级修改前、后的中断响应、处理过程</a:t>
            </a:r>
            <a:r>
              <a:rPr lang="zh-CN" altLang="en-US">
                <a:solidFill>
                  <a:srgbClr val="0000FF"/>
                </a:solidFill>
              </a:rPr>
              <a:t>程序运行轨迹</a:t>
            </a:r>
            <a:r>
              <a:rPr lang="zh-CN" altLang="en-US"/>
              <a:t>示意图。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3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79388" y="188913"/>
            <a:ext cx="8640762" cy="1008062"/>
          </a:xfrm>
          <a:noFill/>
          <a:ln/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zh-CN" altLang="en-US"/>
              <a:t>首先</a:t>
            </a:r>
            <a:r>
              <a:rPr lang="en-US" altLang="zh-CN">
                <a:solidFill>
                  <a:srgbClr val="FF0000"/>
                </a:solidFill>
              </a:rPr>
              <a:t>L0</a:t>
            </a:r>
            <a:r>
              <a:rPr lang="zh-CN" altLang="en-US"/>
              <a:t>、</a:t>
            </a:r>
            <a:r>
              <a:rPr lang="en-US" altLang="zh-CN"/>
              <a:t>L1</a:t>
            </a:r>
            <a:r>
              <a:rPr lang="zh-CN" altLang="en-US"/>
              <a:t>级中断源发出中断请求，在</a:t>
            </a:r>
            <a:r>
              <a:rPr lang="en-US" altLang="zh-CN"/>
              <a:t>CPU</a:t>
            </a:r>
            <a:r>
              <a:rPr lang="zh-CN" altLang="en-US"/>
              <a:t>处理</a:t>
            </a:r>
            <a:r>
              <a:rPr lang="en-US" altLang="zh-CN">
                <a:solidFill>
                  <a:srgbClr val="FF0000"/>
                </a:solidFill>
              </a:rPr>
              <a:t>L1</a:t>
            </a:r>
            <a:r>
              <a:rPr lang="zh-CN" altLang="en-US"/>
              <a:t>级中断时，</a:t>
            </a:r>
            <a:r>
              <a:rPr lang="en-US" altLang="zh-CN">
                <a:solidFill>
                  <a:srgbClr val="FF0000"/>
                </a:solidFill>
              </a:rPr>
              <a:t>L2</a:t>
            </a:r>
            <a:r>
              <a:rPr lang="zh-CN" altLang="en-US"/>
              <a:t>、</a:t>
            </a:r>
            <a:r>
              <a:rPr lang="en-US" altLang="zh-CN">
                <a:solidFill>
                  <a:srgbClr val="FF0000"/>
                </a:solidFill>
              </a:rPr>
              <a:t>L3</a:t>
            </a:r>
            <a:r>
              <a:rPr lang="zh-CN" altLang="en-US"/>
              <a:t>、</a:t>
            </a:r>
            <a:r>
              <a:rPr lang="en-US" altLang="zh-CN">
                <a:solidFill>
                  <a:srgbClr val="FF0000"/>
                </a:solidFill>
              </a:rPr>
              <a:t>L4</a:t>
            </a:r>
            <a:r>
              <a:rPr lang="zh-CN" altLang="en-US"/>
              <a:t>级中断又提出了中断请求。</a:t>
            </a:r>
          </a:p>
        </p:txBody>
      </p:sp>
      <p:sp>
        <p:nvSpPr>
          <p:cNvPr id="1848326" name="Line 6"/>
          <p:cNvSpPr>
            <a:spLocks noChangeShapeType="1"/>
          </p:cNvSpPr>
          <p:nvPr/>
        </p:nvSpPr>
        <p:spPr bwMode="auto">
          <a:xfrm>
            <a:off x="3997325" y="1773238"/>
            <a:ext cx="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2" name="Line 12"/>
          <p:cNvSpPr>
            <a:spLocks noChangeShapeType="1"/>
          </p:cNvSpPr>
          <p:nvPr/>
        </p:nvSpPr>
        <p:spPr bwMode="auto">
          <a:xfrm>
            <a:off x="4718050" y="2493963"/>
            <a:ext cx="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3" name="Line 13"/>
          <p:cNvSpPr>
            <a:spLocks noChangeShapeType="1"/>
          </p:cNvSpPr>
          <p:nvPr/>
        </p:nvSpPr>
        <p:spPr bwMode="auto">
          <a:xfrm>
            <a:off x="5437188" y="3211513"/>
            <a:ext cx="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4" name="Line 14"/>
          <p:cNvSpPr>
            <a:spLocks noChangeShapeType="1"/>
          </p:cNvSpPr>
          <p:nvPr/>
        </p:nvSpPr>
        <p:spPr bwMode="auto">
          <a:xfrm>
            <a:off x="6157913" y="3932238"/>
            <a:ext cx="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5" name="Line 15"/>
          <p:cNvSpPr>
            <a:spLocks noChangeShapeType="1"/>
          </p:cNvSpPr>
          <p:nvPr/>
        </p:nvSpPr>
        <p:spPr bwMode="auto">
          <a:xfrm>
            <a:off x="6877050" y="4795838"/>
            <a:ext cx="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6" name="Line 16"/>
          <p:cNvSpPr>
            <a:spLocks noChangeShapeType="1"/>
          </p:cNvSpPr>
          <p:nvPr/>
        </p:nvSpPr>
        <p:spPr bwMode="auto">
          <a:xfrm>
            <a:off x="2339975" y="1773238"/>
            <a:ext cx="1588" cy="2376487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7" name="Line 17"/>
          <p:cNvSpPr>
            <a:spLocks noChangeShapeType="1"/>
          </p:cNvSpPr>
          <p:nvPr/>
        </p:nvSpPr>
        <p:spPr bwMode="auto">
          <a:xfrm>
            <a:off x="2341563" y="4797425"/>
            <a:ext cx="0" cy="129540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38" name="Line 18"/>
          <p:cNvSpPr>
            <a:spLocks noChangeShapeType="1"/>
          </p:cNvSpPr>
          <p:nvPr/>
        </p:nvSpPr>
        <p:spPr bwMode="auto">
          <a:xfrm flipV="1">
            <a:off x="2341563" y="1773238"/>
            <a:ext cx="1655762" cy="237648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1" name="Line 21"/>
          <p:cNvSpPr>
            <a:spLocks noChangeShapeType="1"/>
          </p:cNvSpPr>
          <p:nvPr/>
        </p:nvSpPr>
        <p:spPr bwMode="auto">
          <a:xfrm flipH="1">
            <a:off x="2341563" y="2492375"/>
            <a:ext cx="1655762" cy="1728788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2" name="Line 22"/>
          <p:cNvSpPr>
            <a:spLocks noChangeShapeType="1"/>
          </p:cNvSpPr>
          <p:nvPr/>
        </p:nvSpPr>
        <p:spPr bwMode="auto">
          <a:xfrm flipV="1">
            <a:off x="2341563" y="2492375"/>
            <a:ext cx="2376487" cy="18002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3" name="Line 23"/>
          <p:cNvSpPr>
            <a:spLocks noChangeShapeType="1"/>
          </p:cNvSpPr>
          <p:nvPr/>
        </p:nvSpPr>
        <p:spPr bwMode="auto">
          <a:xfrm flipH="1">
            <a:off x="2341563" y="3213100"/>
            <a:ext cx="2376487" cy="11525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4" name="Line 24"/>
          <p:cNvSpPr>
            <a:spLocks noChangeShapeType="1"/>
          </p:cNvSpPr>
          <p:nvPr/>
        </p:nvSpPr>
        <p:spPr bwMode="auto">
          <a:xfrm flipV="1">
            <a:off x="2341563" y="3213100"/>
            <a:ext cx="3095625" cy="122396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5" name="Line 25"/>
          <p:cNvSpPr>
            <a:spLocks noChangeShapeType="1"/>
          </p:cNvSpPr>
          <p:nvPr/>
        </p:nvSpPr>
        <p:spPr bwMode="auto">
          <a:xfrm flipH="1">
            <a:off x="2341563" y="3933825"/>
            <a:ext cx="3095625" cy="57467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6" name="Line 26"/>
          <p:cNvSpPr>
            <a:spLocks noChangeShapeType="1"/>
          </p:cNvSpPr>
          <p:nvPr/>
        </p:nvSpPr>
        <p:spPr bwMode="auto">
          <a:xfrm flipV="1">
            <a:off x="2341563" y="3933825"/>
            <a:ext cx="3816350" cy="6477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7" name="Line 27"/>
          <p:cNvSpPr>
            <a:spLocks noChangeShapeType="1"/>
          </p:cNvSpPr>
          <p:nvPr/>
        </p:nvSpPr>
        <p:spPr bwMode="auto">
          <a:xfrm flipH="1">
            <a:off x="2341563" y="4652963"/>
            <a:ext cx="381635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8" name="Line 28"/>
          <p:cNvSpPr>
            <a:spLocks noChangeShapeType="1"/>
          </p:cNvSpPr>
          <p:nvPr/>
        </p:nvSpPr>
        <p:spPr bwMode="auto">
          <a:xfrm>
            <a:off x="2341563" y="4724400"/>
            <a:ext cx="4535487" cy="730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49" name="Line 29"/>
          <p:cNvSpPr>
            <a:spLocks noChangeShapeType="1"/>
          </p:cNvSpPr>
          <p:nvPr/>
        </p:nvSpPr>
        <p:spPr bwMode="auto">
          <a:xfrm flipH="1" flipV="1">
            <a:off x="2341563" y="4797425"/>
            <a:ext cx="4535487" cy="719138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50" name="Line 30"/>
          <p:cNvSpPr>
            <a:spLocks noChangeShapeType="1"/>
          </p:cNvSpPr>
          <p:nvPr/>
        </p:nvSpPr>
        <p:spPr bwMode="auto">
          <a:xfrm>
            <a:off x="1476375" y="4149725"/>
            <a:ext cx="7905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51" name="Text Box 31"/>
          <p:cNvSpPr txBox="1">
            <a:spLocks noChangeArrowheads="1"/>
          </p:cNvSpPr>
          <p:nvPr/>
        </p:nvSpPr>
        <p:spPr bwMode="auto">
          <a:xfrm>
            <a:off x="250825" y="3284538"/>
            <a:ext cx="1584325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L0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en-US" altLang="zh-CN" sz="2400">
                <a:solidFill>
                  <a:srgbClr val="FF0000"/>
                </a:solidFill>
              </a:rPr>
              <a:t>L1</a:t>
            </a:r>
            <a:br>
              <a:rPr lang="en-US" altLang="zh-CN" sz="2400">
                <a:solidFill>
                  <a:srgbClr val="FF0000"/>
                </a:solidFill>
              </a:rPr>
            </a:br>
            <a:r>
              <a:rPr lang="zh-CN" altLang="en-US" sz="2400">
                <a:solidFill>
                  <a:srgbClr val="FF0000"/>
                </a:solidFill>
              </a:rPr>
              <a:t>中断请求</a:t>
            </a:r>
          </a:p>
        </p:txBody>
      </p:sp>
      <p:sp>
        <p:nvSpPr>
          <p:cNvPr id="1848352" name="Line 32"/>
          <p:cNvSpPr>
            <a:spLocks noChangeShapeType="1"/>
          </p:cNvSpPr>
          <p:nvPr/>
        </p:nvSpPr>
        <p:spPr bwMode="auto">
          <a:xfrm flipH="1">
            <a:off x="4716463" y="2708275"/>
            <a:ext cx="7905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53" name="Text Box 33"/>
          <p:cNvSpPr txBox="1">
            <a:spLocks noChangeArrowheads="1"/>
          </p:cNvSpPr>
          <p:nvPr/>
        </p:nvSpPr>
        <p:spPr bwMode="auto">
          <a:xfrm>
            <a:off x="5435600" y="2466975"/>
            <a:ext cx="32400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>
                <a:solidFill>
                  <a:srgbClr val="FF0000"/>
                </a:solidFill>
              </a:rPr>
              <a:t>L2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en-US" altLang="zh-CN" sz="2400">
                <a:solidFill>
                  <a:srgbClr val="FF0000"/>
                </a:solidFill>
              </a:rPr>
              <a:t>L3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en-US" altLang="zh-CN" sz="2400">
                <a:solidFill>
                  <a:srgbClr val="FF0000"/>
                </a:solidFill>
              </a:rPr>
              <a:t>L4</a:t>
            </a:r>
            <a:r>
              <a:rPr lang="zh-CN" altLang="en-US" sz="2400">
                <a:solidFill>
                  <a:srgbClr val="FF0000"/>
                </a:solidFill>
              </a:rPr>
              <a:t>中断请求</a:t>
            </a:r>
          </a:p>
        </p:txBody>
      </p:sp>
      <p:sp>
        <p:nvSpPr>
          <p:cNvPr id="1848354" name="Text Box 34"/>
          <p:cNvSpPr txBox="1">
            <a:spLocks noChangeArrowheads="1"/>
          </p:cNvSpPr>
          <p:nvPr/>
        </p:nvSpPr>
        <p:spPr bwMode="auto">
          <a:xfrm>
            <a:off x="1763713" y="1341438"/>
            <a:ext cx="12239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6600"/>
                </a:solidFill>
              </a:rPr>
              <a:t>主程序</a:t>
            </a:r>
          </a:p>
        </p:txBody>
      </p:sp>
      <p:sp>
        <p:nvSpPr>
          <p:cNvPr id="1848355" name="Text Box 35"/>
          <p:cNvSpPr txBox="1">
            <a:spLocks noChangeArrowheads="1"/>
          </p:cNvSpPr>
          <p:nvPr/>
        </p:nvSpPr>
        <p:spPr bwMode="auto">
          <a:xfrm>
            <a:off x="3563938" y="1460500"/>
            <a:ext cx="2954337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L0</a:t>
            </a:r>
            <a:r>
              <a:rPr lang="zh-CN" altLang="en-US" sz="2400">
                <a:solidFill>
                  <a:srgbClr val="0000FF"/>
                </a:solidFill>
              </a:rPr>
              <a:t>级中断服务程序</a:t>
            </a:r>
          </a:p>
        </p:txBody>
      </p:sp>
      <p:sp>
        <p:nvSpPr>
          <p:cNvPr id="1848356" name="Text Box 36"/>
          <p:cNvSpPr txBox="1">
            <a:spLocks noChangeArrowheads="1"/>
          </p:cNvSpPr>
          <p:nvPr/>
        </p:nvSpPr>
        <p:spPr bwMode="auto">
          <a:xfrm>
            <a:off x="4356100" y="2181225"/>
            <a:ext cx="2954338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L1</a:t>
            </a:r>
            <a:r>
              <a:rPr lang="zh-CN" altLang="en-US" sz="2400">
                <a:solidFill>
                  <a:srgbClr val="0000FF"/>
                </a:solidFill>
              </a:rPr>
              <a:t>级中断服务程序</a:t>
            </a:r>
          </a:p>
        </p:txBody>
      </p:sp>
      <p:sp>
        <p:nvSpPr>
          <p:cNvPr id="1848357" name="Text Box 37"/>
          <p:cNvSpPr txBox="1">
            <a:spLocks noChangeArrowheads="1"/>
          </p:cNvSpPr>
          <p:nvPr/>
        </p:nvSpPr>
        <p:spPr bwMode="auto">
          <a:xfrm>
            <a:off x="5076825" y="2900363"/>
            <a:ext cx="2954338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L2</a:t>
            </a:r>
            <a:r>
              <a:rPr lang="zh-CN" altLang="en-US" sz="2400">
                <a:solidFill>
                  <a:srgbClr val="0000FF"/>
                </a:solidFill>
              </a:rPr>
              <a:t>级中断服务程序</a:t>
            </a:r>
          </a:p>
        </p:txBody>
      </p:sp>
      <p:sp>
        <p:nvSpPr>
          <p:cNvPr id="1848358" name="Text Box 38"/>
          <p:cNvSpPr txBox="1">
            <a:spLocks noChangeArrowheads="1"/>
          </p:cNvSpPr>
          <p:nvPr/>
        </p:nvSpPr>
        <p:spPr bwMode="auto">
          <a:xfrm>
            <a:off x="5795963" y="3621088"/>
            <a:ext cx="2954337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L3</a:t>
            </a:r>
            <a:r>
              <a:rPr lang="zh-CN" altLang="en-US" sz="2400">
                <a:solidFill>
                  <a:srgbClr val="0000FF"/>
                </a:solidFill>
              </a:rPr>
              <a:t>级中断服务程序</a:t>
            </a:r>
          </a:p>
        </p:txBody>
      </p:sp>
      <p:sp>
        <p:nvSpPr>
          <p:cNvPr id="1848359" name="Text Box 39"/>
          <p:cNvSpPr txBox="1">
            <a:spLocks noChangeArrowheads="1"/>
          </p:cNvSpPr>
          <p:nvPr/>
        </p:nvSpPr>
        <p:spPr bwMode="auto">
          <a:xfrm>
            <a:off x="6877050" y="4797425"/>
            <a:ext cx="2089150" cy="6762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L4</a:t>
            </a:r>
            <a:r>
              <a:rPr lang="zh-CN" altLang="en-US" sz="2400">
                <a:solidFill>
                  <a:srgbClr val="0000FF"/>
                </a:solidFill>
              </a:rPr>
              <a:t>级</a:t>
            </a:r>
            <a:br>
              <a:rPr lang="zh-CN" altLang="en-US" sz="2400">
                <a:solidFill>
                  <a:srgbClr val="0000FF"/>
                </a:solidFill>
              </a:rPr>
            </a:br>
            <a:r>
              <a:rPr lang="zh-CN" altLang="en-US" sz="2400">
                <a:solidFill>
                  <a:srgbClr val="0000FF"/>
                </a:solidFill>
              </a:rPr>
              <a:t>中断服务程序</a:t>
            </a:r>
          </a:p>
        </p:txBody>
      </p:sp>
      <p:sp>
        <p:nvSpPr>
          <p:cNvPr id="1848360" name="Oval 40"/>
          <p:cNvSpPr>
            <a:spLocks noChangeArrowheads="1"/>
          </p:cNvSpPr>
          <p:nvPr/>
        </p:nvSpPr>
        <p:spPr bwMode="auto">
          <a:xfrm>
            <a:off x="2124075" y="3860800"/>
            <a:ext cx="431800" cy="1223963"/>
          </a:xfrm>
          <a:prstGeom prst="ellipse">
            <a:avLst/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8361" name="Text Box 41"/>
          <p:cNvSpPr txBox="1">
            <a:spLocks noChangeArrowheads="1"/>
          </p:cNvSpPr>
          <p:nvPr/>
        </p:nvSpPr>
        <p:spPr bwMode="auto">
          <a:xfrm>
            <a:off x="1331913" y="4508500"/>
            <a:ext cx="93503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FF0066"/>
                </a:solidFill>
              </a:rPr>
              <a:t>断点</a:t>
            </a:r>
          </a:p>
        </p:txBody>
      </p:sp>
      <p:sp>
        <p:nvSpPr>
          <p:cNvPr id="1848362" name="Text Box 42"/>
          <p:cNvSpPr txBox="1">
            <a:spLocks noChangeArrowheads="1"/>
          </p:cNvSpPr>
          <p:nvPr/>
        </p:nvSpPr>
        <p:spPr bwMode="auto">
          <a:xfrm>
            <a:off x="1908175" y="5661025"/>
            <a:ext cx="5329238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/>
              <a:t>中断响应顺序：</a:t>
            </a:r>
            <a:r>
              <a:rPr lang="en-US" altLang="zh-CN"/>
              <a:t>L0</a:t>
            </a:r>
            <a:r>
              <a:rPr lang="en-US" altLang="zh-CN">
                <a:latin typeface="+mn-ea"/>
                <a:ea typeface="+mn-ea"/>
              </a:rPr>
              <a:t>→</a:t>
            </a:r>
            <a:r>
              <a:rPr lang="en-US" altLang="zh-CN"/>
              <a:t>L1</a:t>
            </a:r>
            <a:r>
              <a:rPr lang="en-US" altLang="zh-CN">
                <a:latin typeface="+mn-ea"/>
                <a:ea typeface="+mn-ea"/>
              </a:rPr>
              <a:t>→</a:t>
            </a:r>
            <a:r>
              <a:rPr lang="en-US" altLang="zh-CN"/>
              <a:t>L2</a:t>
            </a:r>
            <a:r>
              <a:rPr lang="en-US" altLang="zh-CN">
                <a:latin typeface="+mn-ea"/>
                <a:ea typeface="+mn-ea"/>
              </a:rPr>
              <a:t>→</a:t>
            </a:r>
            <a:r>
              <a:rPr lang="en-US" altLang="zh-CN"/>
              <a:t>L3</a:t>
            </a:r>
            <a:r>
              <a:rPr lang="en-US" altLang="zh-CN">
                <a:latin typeface="+mn-ea"/>
                <a:ea typeface="+mn-ea"/>
              </a:rPr>
              <a:t>→</a:t>
            </a:r>
            <a:r>
              <a:rPr lang="en-US" altLang="zh-CN"/>
              <a:t>L4</a:t>
            </a:r>
            <a:endParaRPr lang="zh-CN" altLang="en-US"/>
          </a:p>
        </p:txBody>
      </p:sp>
      <p:sp>
        <p:nvSpPr>
          <p:cNvPr id="1848363" name="Text Box 43"/>
          <p:cNvSpPr txBox="1">
            <a:spLocks noChangeArrowheads="1"/>
          </p:cNvSpPr>
          <p:nvPr/>
        </p:nvSpPr>
        <p:spPr bwMode="auto">
          <a:xfrm>
            <a:off x="7308850" y="5876925"/>
            <a:ext cx="1655763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/>
              <a:t>图 </a:t>
            </a:r>
            <a:r>
              <a:rPr lang="en-US" altLang="zh-CN"/>
              <a:t>8.27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7530" name="Group 234"/>
          <p:cNvGraphicFramePr>
            <a:graphicFrameLocks noGrp="1"/>
          </p:cNvGraphicFramePr>
          <p:nvPr/>
        </p:nvGraphicFramePr>
        <p:xfrm>
          <a:off x="539750" y="1196975"/>
          <a:ext cx="8208963" cy="524256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9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L0  L1  L2  L3  L4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说明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1    0    1    0    0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允许优先级高于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L0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的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L1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L4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级中断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1    1    1    0    1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允许优先级高于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L1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的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级中断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L2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0    0    1    0    0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允许优先级高于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L2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的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L0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L1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L4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级中断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1    1    1    1    1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优先级最高，禁止所有级别中断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L4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Times New Roman" pitchFamily="18" charset="0"/>
                        </a:rPr>
                        <a:t>1    0    1    0    1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允许优先级高于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L4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的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L1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、</a:t>
                      </a:r>
                      <a:r>
                        <a:rPr kumimoji="1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L3</a:t>
                      </a:r>
                      <a:r>
                        <a:rPr kumimoji="1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级中断</a:t>
                      </a:r>
                      <a:endParaRPr kumimoji="1" lang="zh-CN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47532" name="Rectangle 236"/>
          <p:cNvSpPr>
            <a:spLocks noGrp="1" noChangeArrowheads="1"/>
          </p:cNvSpPr>
          <p:nvPr>
            <p:ph type="body" idx="1"/>
          </p:nvPr>
        </p:nvSpPr>
        <p:spPr>
          <a:xfrm>
            <a:off x="395288" y="188913"/>
            <a:ext cx="5554662" cy="1008062"/>
          </a:xfrm>
          <a:noFill/>
          <a:ln/>
        </p:spPr>
        <p:txBody>
          <a:bodyPr/>
          <a:lstStyle/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>
                <a:solidFill>
                  <a:srgbClr val="FF0066"/>
                </a:solidFill>
              </a:rPr>
              <a:t>硬件</a:t>
            </a:r>
            <a:r>
              <a:rPr lang="zh-CN" altLang="en-US"/>
              <a:t>：</a:t>
            </a:r>
            <a:r>
              <a:rPr lang="en-US" altLang="zh-CN">
                <a:solidFill>
                  <a:srgbClr val="0000FF"/>
                </a:solidFill>
              </a:rPr>
              <a:t>L0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L1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L2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L3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L4</a:t>
            </a:r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>
                <a:solidFill>
                  <a:srgbClr val="FF0066"/>
                </a:solidFill>
              </a:rPr>
              <a:t>软件</a:t>
            </a:r>
            <a:r>
              <a:rPr lang="zh-CN" altLang="en-US"/>
              <a:t>：</a:t>
            </a:r>
            <a:r>
              <a:rPr lang="en-US" altLang="zh-CN">
                <a:solidFill>
                  <a:srgbClr val="0000FF"/>
                </a:solidFill>
              </a:rPr>
              <a:t>L3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L1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L4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L0</a:t>
            </a:r>
            <a:r>
              <a:rPr lang="en-US" altLang="zh-CN">
                <a:solidFill>
                  <a:srgbClr val="0000FF"/>
                </a:solidFill>
                <a:latin typeface="+mn-ea"/>
              </a:rPr>
              <a:t>→</a:t>
            </a:r>
            <a:r>
              <a:rPr lang="en-US" altLang="zh-CN">
                <a:solidFill>
                  <a:srgbClr val="0000FF"/>
                </a:solidFill>
              </a:rPr>
              <a:t>L2</a:t>
            </a:r>
            <a:endParaRPr lang="zh-CN" altLang="en-US"/>
          </a:p>
        </p:txBody>
      </p:sp>
      <p:sp>
        <p:nvSpPr>
          <p:cNvPr id="1847533" name="Text Box 237"/>
          <p:cNvSpPr txBox="1">
            <a:spLocks noChangeArrowheads="1"/>
          </p:cNvSpPr>
          <p:nvPr/>
        </p:nvSpPr>
        <p:spPr bwMode="auto">
          <a:xfrm>
            <a:off x="5796170" y="360363"/>
            <a:ext cx="2881105" cy="523220"/>
          </a:xfrm>
          <a:prstGeom prst="rect">
            <a:avLst/>
          </a:prstGeom>
          <a:solidFill>
            <a:srgbClr val="FFFFCC"/>
          </a:solidFill>
          <a:ln w="28575" algn="ctr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/>
              <a:t>“</a:t>
            </a:r>
            <a:r>
              <a:rPr lang="en-US" altLang="zh-CN" smtClean="0"/>
              <a:t>1</a:t>
            </a:r>
            <a:r>
              <a:rPr lang="zh-CN" altLang="en-US" smtClean="0"/>
              <a:t>”表示</a:t>
            </a:r>
            <a:r>
              <a:rPr lang="zh-CN" altLang="en-US"/>
              <a:t>屏蔽</a:t>
            </a:r>
          </a:p>
        </p:txBody>
      </p:sp>
      <p:sp>
        <p:nvSpPr>
          <p:cNvPr id="1847534" name="Text Box 238"/>
          <p:cNvSpPr txBox="1">
            <a:spLocks noChangeArrowheads="1"/>
          </p:cNvSpPr>
          <p:nvPr/>
        </p:nvSpPr>
        <p:spPr bwMode="auto">
          <a:xfrm>
            <a:off x="2195513" y="1512888"/>
            <a:ext cx="1439862" cy="547687"/>
          </a:xfrm>
          <a:prstGeom prst="rect">
            <a:avLst/>
          </a:prstGeom>
          <a:solidFill>
            <a:srgbClr val="FFFF00">
              <a:alpha val="39999"/>
            </a:srgbClr>
          </a:solidFill>
          <a:ln w="28575" algn="ctr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屏蔽字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417" name="Rectangle 73"/>
          <p:cNvSpPr>
            <a:spLocks noChangeArrowheads="1"/>
          </p:cNvSpPr>
          <p:nvPr/>
        </p:nvSpPr>
        <p:spPr bwMode="auto">
          <a:xfrm>
            <a:off x="3059113" y="404813"/>
            <a:ext cx="1870075" cy="3311525"/>
          </a:xfrm>
          <a:prstGeom prst="rect">
            <a:avLst/>
          </a:prstGeom>
          <a:solidFill>
            <a:srgbClr val="FFFF99"/>
          </a:solidFill>
          <a:ln w="2857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16" name="Rectangle 72"/>
          <p:cNvSpPr>
            <a:spLocks noChangeArrowheads="1"/>
          </p:cNvSpPr>
          <p:nvPr/>
        </p:nvSpPr>
        <p:spPr bwMode="auto">
          <a:xfrm>
            <a:off x="5075238" y="404813"/>
            <a:ext cx="1870075" cy="3311525"/>
          </a:xfrm>
          <a:prstGeom prst="rect">
            <a:avLst/>
          </a:prstGeom>
          <a:solidFill>
            <a:srgbClr val="FFFF99"/>
          </a:solidFill>
          <a:ln w="2857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15" name="Rectangle 71"/>
          <p:cNvSpPr>
            <a:spLocks noChangeArrowheads="1"/>
          </p:cNvSpPr>
          <p:nvPr/>
        </p:nvSpPr>
        <p:spPr bwMode="auto">
          <a:xfrm>
            <a:off x="7092950" y="404813"/>
            <a:ext cx="1870075" cy="2808287"/>
          </a:xfrm>
          <a:prstGeom prst="rect">
            <a:avLst/>
          </a:prstGeom>
          <a:solidFill>
            <a:srgbClr val="FFFF99"/>
          </a:solidFill>
          <a:ln w="2857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14" name="Rectangle 70"/>
          <p:cNvSpPr>
            <a:spLocks noChangeArrowheads="1"/>
          </p:cNvSpPr>
          <p:nvPr/>
        </p:nvSpPr>
        <p:spPr bwMode="auto">
          <a:xfrm>
            <a:off x="6156325" y="3933825"/>
            <a:ext cx="1943100" cy="2663825"/>
          </a:xfrm>
          <a:prstGeom prst="rect">
            <a:avLst/>
          </a:prstGeom>
          <a:solidFill>
            <a:srgbClr val="FFFF99"/>
          </a:solidFill>
          <a:ln w="2857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13" name="Rectangle 69"/>
          <p:cNvSpPr>
            <a:spLocks noChangeArrowheads="1"/>
          </p:cNvSpPr>
          <p:nvPr/>
        </p:nvSpPr>
        <p:spPr bwMode="auto">
          <a:xfrm>
            <a:off x="3348038" y="3933825"/>
            <a:ext cx="1943100" cy="2663825"/>
          </a:xfrm>
          <a:prstGeom prst="rect">
            <a:avLst/>
          </a:prstGeom>
          <a:solidFill>
            <a:srgbClr val="FFFF99"/>
          </a:solidFill>
          <a:ln w="2857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48" name="Line 4"/>
          <p:cNvSpPr>
            <a:spLocks noChangeShapeType="1"/>
          </p:cNvSpPr>
          <p:nvPr/>
        </p:nvSpPr>
        <p:spPr bwMode="auto">
          <a:xfrm>
            <a:off x="1474788" y="906463"/>
            <a:ext cx="0" cy="312737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49" name="Text Box 5"/>
          <p:cNvSpPr txBox="1">
            <a:spLocks noChangeArrowheads="1"/>
          </p:cNvSpPr>
          <p:nvPr/>
        </p:nvSpPr>
        <p:spPr bwMode="auto">
          <a:xfrm>
            <a:off x="900113" y="449263"/>
            <a:ext cx="1223962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006600"/>
                </a:solidFill>
              </a:rPr>
              <a:t>主程序</a:t>
            </a:r>
          </a:p>
        </p:txBody>
      </p:sp>
      <p:sp>
        <p:nvSpPr>
          <p:cNvPr id="1849350" name="Text Box 6"/>
          <p:cNvSpPr txBox="1">
            <a:spLocks noChangeArrowheads="1"/>
          </p:cNvSpPr>
          <p:nvPr/>
        </p:nvSpPr>
        <p:spPr bwMode="auto">
          <a:xfrm>
            <a:off x="898525" y="1190625"/>
            <a:ext cx="2233613" cy="6832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6600"/>
                </a:solidFill>
              </a:rPr>
              <a:t>00000</a:t>
            </a:r>
            <a:r>
              <a:rPr lang="en-US" altLang="zh-CN" sz="2400">
                <a:solidFill>
                  <a:srgbClr val="006600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6600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6600"/>
                </a:solidFill>
              </a:rPr>
              <a:t>开中断</a:t>
            </a:r>
          </a:p>
        </p:txBody>
      </p:sp>
      <p:sp>
        <p:nvSpPr>
          <p:cNvPr id="1849351" name="Line 7"/>
          <p:cNvSpPr>
            <a:spLocks noChangeShapeType="1"/>
          </p:cNvSpPr>
          <p:nvPr/>
        </p:nvSpPr>
        <p:spPr bwMode="auto">
          <a:xfrm>
            <a:off x="1474788" y="1914525"/>
            <a:ext cx="1587" cy="1082675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52" name="Line 8"/>
          <p:cNvSpPr>
            <a:spLocks noChangeShapeType="1"/>
          </p:cNvSpPr>
          <p:nvPr/>
        </p:nvSpPr>
        <p:spPr bwMode="auto">
          <a:xfrm flipH="1">
            <a:off x="1476375" y="3357563"/>
            <a:ext cx="0" cy="107950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53" name="Line 9"/>
          <p:cNvSpPr>
            <a:spLocks noChangeShapeType="1"/>
          </p:cNvSpPr>
          <p:nvPr/>
        </p:nvSpPr>
        <p:spPr bwMode="auto">
          <a:xfrm flipH="1">
            <a:off x="3490913" y="838200"/>
            <a:ext cx="1587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54" name="Text Box 10"/>
          <p:cNvSpPr txBox="1">
            <a:spLocks noChangeArrowheads="1"/>
          </p:cNvSpPr>
          <p:nvPr/>
        </p:nvSpPr>
        <p:spPr bwMode="auto">
          <a:xfrm>
            <a:off x="3059113" y="525463"/>
            <a:ext cx="18002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CC0066"/>
                </a:solidFill>
              </a:rPr>
              <a:t>L0</a:t>
            </a:r>
            <a:r>
              <a:rPr lang="zh-CN" altLang="en-US" sz="2400">
                <a:solidFill>
                  <a:srgbClr val="CC0066"/>
                </a:solidFill>
              </a:rPr>
              <a:t>中断服务</a:t>
            </a:r>
          </a:p>
        </p:txBody>
      </p:sp>
      <p:sp>
        <p:nvSpPr>
          <p:cNvPr id="1849355" name="Text Box 11"/>
          <p:cNvSpPr txBox="1">
            <a:spLocks noChangeArrowheads="1"/>
          </p:cNvSpPr>
          <p:nvPr/>
        </p:nvSpPr>
        <p:spPr bwMode="auto">
          <a:xfrm>
            <a:off x="3059113" y="1125538"/>
            <a:ext cx="1944687" cy="9787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保护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10100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开中断</a:t>
            </a:r>
            <a:endParaRPr lang="en-US" altLang="zh-CN" sz="2400">
              <a:solidFill>
                <a:srgbClr val="0000FF"/>
              </a:solidFill>
            </a:endParaRPr>
          </a:p>
        </p:txBody>
      </p:sp>
      <p:sp>
        <p:nvSpPr>
          <p:cNvPr id="1849356" name="Line 12"/>
          <p:cNvSpPr>
            <a:spLocks noChangeShapeType="1"/>
          </p:cNvSpPr>
          <p:nvPr/>
        </p:nvSpPr>
        <p:spPr bwMode="auto">
          <a:xfrm flipH="1">
            <a:off x="3490913" y="2062163"/>
            <a:ext cx="1587" cy="2873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57" name="Line 13"/>
          <p:cNvSpPr>
            <a:spLocks noChangeShapeType="1"/>
          </p:cNvSpPr>
          <p:nvPr/>
        </p:nvSpPr>
        <p:spPr bwMode="auto">
          <a:xfrm flipH="1">
            <a:off x="3490913" y="2422525"/>
            <a:ext cx="1587" cy="576263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58" name="Text Box 14"/>
          <p:cNvSpPr txBox="1">
            <a:spLocks noChangeArrowheads="1"/>
          </p:cNvSpPr>
          <p:nvPr/>
        </p:nvSpPr>
        <p:spPr bwMode="auto">
          <a:xfrm>
            <a:off x="3059113" y="2973388"/>
            <a:ext cx="15843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恢复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</p:txBody>
      </p:sp>
      <p:sp>
        <p:nvSpPr>
          <p:cNvPr id="1849359" name="Line 15"/>
          <p:cNvSpPr>
            <a:spLocks noChangeShapeType="1"/>
          </p:cNvSpPr>
          <p:nvPr/>
        </p:nvSpPr>
        <p:spPr bwMode="auto">
          <a:xfrm flipH="1">
            <a:off x="3490913" y="3357563"/>
            <a:ext cx="1587" cy="2873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0" name="Line 16"/>
          <p:cNvSpPr>
            <a:spLocks noChangeShapeType="1"/>
          </p:cNvSpPr>
          <p:nvPr/>
        </p:nvSpPr>
        <p:spPr bwMode="auto">
          <a:xfrm flipH="1">
            <a:off x="5507038" y="838200"/>
            <a:ext cx="1587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1" name="Text Box 17"/>
          <p:cNvSpPr txBox="1">
            <a:spLocks noChangeArrowheads="1"/>
          </p:cNvSpPr>
          <p:nvPr/>
        </p:nvSpPr>
        <p:spPr bwMode="auto">
          <a:xfrm>
            <a:off x="5075238" y="525463"/>
            <a:ext cx="18002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CC0066"/>
                </a:solidFill>
              </a:rPr>
              <a:t>L1</a:t>
            </a:r>
            <a:r>
              <a:rPr lang="zh-CN" altLang="en-US" sz="2400">
                <a:solidFill>
                  <a:srgbClr val="CC0066"/>
                </a:solidFill>
              </a:rPr>
              <a:t>中断服务</a:t>
            </a:r>
          </a:p>
        </p:txBody>
      </p:sp>
      <p:sp>
        <p:nvSpPr>
          <p:cNvPr id="1849362" name="Text Box 18"/>
          <p:cNvSpPr txBox="1">
            <a:spLocks noChangeArrowheads="1"/>
          </p:cNvSpPr>
          <p:nvPr/>
        </p:nvSpPr>
        <p:spPr bwMode="auto">
          <a:xfrm>
            <a:off x="5075238" y="1123950"/>
            <a:ext cx="1944687" cy="9787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保护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11101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开中断</a:t>
            </a:r>
            <a:endParaRPr lang="en-US" altLang="zh-CN" sz="2400">
              <a:solidFill>
                <a:srgbClr val="0000FF"/>
              </a:solidFill>
            </a:endParaRPr>
          </a:p>
        </p:txBody>
      </p:sp>
      <p:sp>
        <p:nvSpPr>
          <p:cNvPr id="1849363" name="Line 19"/>
          <p:cNvSpPr>
            <a:spLocks noChangeShapeType="1"/>
          </p:cNvSpPr>
          <p:nvPr/>
        </p:nvSpPr>
        <p:spPr bwMode="auto">
          <a:xfrm flipH="1">
            <a:off x="5508625" y="2062163"/>
            <a:ext cx="0" cy="430212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4" name="Line 20"/>
          <p:cNvSpPr>
            <a:spLocks noChangeShapeType="1"/>
          </p:cNvSpPr>
          <p:nvPr/>
        </p:nvSpPr>
        <p:spPr bwMode="auto">
          <a:xfrm flipH="1">
            <a:off x="5507038" y="2565400"/>
            <a:ext cx="1587" cy="43338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5" name="Text Box 21"/>
          <p:cNvSpPr txBox="1">
            <a:spLocks noChangeArrowheads="1"/>
          </p:cNvSpPr>
          <p:nvPr/>
        </p:nvSpPr>
        <p:spPr bwMode="auto">
          <a:xfrm>
            <a:off x="5075238" y="2973388"/>
            <a:ext cx="15843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恢复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</p:txBody>
      </p:sp>
      <p:sp>
        <p:nvSpPr>
          <p:cNvPr id="1849366" name="Line 22"/>
          <p:cNvSpPr>
            <a:spLocks noChangeShapeType="1"/>
          </p:cNvSpPr>
          <p:nvPr/>
        </p:nvSpPr>
        <p:spPr bwMode="auto">
          <a:xfrm flipH="1">
            <a:off x="5507038" y="3357563"/>
            <a:ext cx="1587" cy="2873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7" name="Line 23"/>
          <p:cNvSpPr>
            <a:spLocks noChangeShapeType="1"/>
          </p:cNvSpPr>
          <p:nvPr/>
        </p:nvSpPr>
        <p:spPr bwMode="auto">
          <a:xfrm flipH="1">
            <a:off x="7523163" y="838200"/>
            <a:ext cx="1587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68" name="Text Box 24"/>
          <p:cNvSpPr txBox="1">
            <a:spLocks noChangeArrowheads="1"/>
          </p:cNvSpPr>
          <p:nvPr/>
        </p:nvSpPr>
        <p:spPr bwMode="auto">
          <a:xfrm>
            <a:off x="7091363" y="525463"/>
            <a:ext cx="18002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CC0066"/>
                </a:solidFill>
              </a:rPr>
              <a:t>L3</a:t>
            </a:r>
            <a:r>
              <a:rPr lang="zh-CN" altLang="en-US" sz="2400">
                <a:solidFill>
                  <a:srgbClr val="CC0066"/>
                </a:solidFill>
              </a:rPr>
              <a:t>中断服务</a:t>
            </a:r>
          </a:p>
        </p:txBody>
      </p:sp>
      <p:sp>
        <p:nvSpPr>
          <p:cNvPr id="1849369" name="Text Box 25"/>
          <p:cNvSpPr txBox="1">
            <a:spLocks noChangeArrowheads="1"/>
          </p:cNvSpPr>
          <p:nvPr/>
        </p:nvSpPr>
        <p:spPr bwMode="auto">
          <a:xfrm>
            <a:off x="7091363" y="1125538"/>
            <a:ext cx="1944687" cy="9787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保护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11111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开中断</a:t>
            </a:r>
            <a:endParaRPr lang="en-US" altLang="zh-CN" sz="2400">
              <a:solidFill>
                <a:srgbClr val="0000FF"/>
              </a:solidFill>
            </a:endParaRPr>
          </a:p>
        </p:txBody>
      </p:sp>
      <p:sp>
        <p:nvSpPr>
          <p:cNvPr id="1849371" name="Line 27"/>
          <p:cNvSpPr>
            <a:spLocks noChangeShapeType="1"/>
          </p:cNvSpPr>
          <p:nvPr/>
        </p:nvSpPr>
        <p:spPr bwMode="auto">
          <a:xfrm flipH="1">
            <a:off x="7523163" y="1990725"/>
            <a:ext cx="0" cy="4318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72" name="Text Box 28"/>
          <p:cNvSpPr txBox="1">
            <a:spLocks noChangeArrowheads="1"/>
          </p:cNvSpPr>
          <p:nvPr/>
        </p:nvSpPr>
        <p:spPr bwMode="auto">
          <a:xfrm>
            <a:off x="7091363" y="2397125"/>
            <a:ext cx="15843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恢复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</p:txBody>
      </p:sp>
      <p:sp>
        <p:nvSpPr>
          <p:cNvPr id="1849373" name="Line 29"/>
          <p:cNvSpPr>
            <a:spLocks noChangeShapeType="1"/>
          </p:cNvSpPr>
          <p:nvPr/>
        </p:nvSpPr>
        <p:spPr bwMode="auto">
          <a:xfrm flipH="1">
            <a:off x="7523163" y="2781300"/>
            <a:ext cx="1587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74" name="Line 30"/>
          <p:cNvSpPr>
            <a:spLocks noChangeShapeType="1"/>
          </p:cNvSpPr>
          <p:nvPr/>
        </p:nvSpPr>
        <p:spPr bwMode="auto">
          <a:xfrm flipH="1">
            <a:off x="6659563" y="4294188"/>
            <a:ext cx="1587" cy="2873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75" name="Text Box 31"/>
          <p:cNvSpPr txBox="1">
            <a:spLocks noChangeArrowheads="1"/>
          </p:cNvSpPr>
          <p:nvPr/>
        </p:nvSpPr>
        <p:spPr bwMode="auto">
          <a:xfrm>
            <a:off x="6227763" y="3981450"/>
            <a:ext cx="18002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CC0066"/>
                </a:solidFill>
              </a:rPr>
              <a:t>L4</a:t>
            </a:r>
            <a:r>
              <a:rPr lang="zh-CN" altLang="en-US" sz="2400">
                <a:solidFill>
                  <a:srgbClr val="CC0066"/>
                </a:solidFill>
              </a:rPr>
              <a:t>中断服务</a:t>
            </a:r>
          </a:p>
        </p:txBody>
      </p:sp>
      <p:sp>
        <p:nvSpPr>
          <p:cNvPr id="1849376" name="Text Box 32"/>
          <p:cNvSpPr txBox="1">
            <a:spLocks noChangeArrowheads="1"/>
          </p:cNvSpPr>
          <p:nvPr/>
        </p:nvSpPr>
        <p:spPr bwMode="auto">
          <a:xfrm>
            <a:off x="6227763" y="4581525"/>
            <a:ext cx="1944687" cy="9787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保护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10101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开中断</a:t>
            </a:r>
            <a:endParaRPr lang="en-US" altLang="zh-CN" sz="2400">
              <a:solidFill>
                <a:srgbClr val="0000FF"/>
              </a:solidFill>
            </a:endParaRPr>
          </a:p>
        </p:txBody>
      </p:sp>
      <p:sp>
        <p:nvSpPr>
          <p:cNvPr id="1849377" name="Line 33"/>
          <p:cNvSpPr>
            <a:spLocks noChangeShapeType="1"/>
          </p:cNvSpPr>
          <p:nvPr/>
        </p:nvSpPr>
        <p:spPr bwMode="auto">
          <a:xfrm flipH="1">
            <a:off x="6659563" y="5446713"/>
            <a:ext cx="0" cy="4318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78" name="Text Box 34"/>
          <p:cNvSpPr txBox="1">
            <a:spLocks noChangeArrowheads="1"/>
          </p:cNvSpPr>
          <p:nvPr/>
        </p:nvSpPr>
        <p:spPr bwMode="auto">
          <a:xfrm>
            <a:off x="6227763" y="5853113"/>
            <a:ext cx="15843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恢复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</p:txBody>
      </p:sp>
      <p:sp>
        <p:nvSpPr>
          <p:cNvPr id="1849379" name="Line 35"/>
          <p:cNvSpPr>
            <a:spLocks noChangeShapeType="1"/>
          </p:cNvSpPr>
          <p:nvPr/>
        </p:nvSpPr>
        <p:spPr bwMode="auto">
          <a:xfrm flipH="1">
            <a:off x="6659563" y="6237288"/>
            <a:ext cx="1587" cy="2873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87" name="Line 43"/>
          <p:cNvSpPr>
            <a:spLocks noChangeShapeType="1"/>
          </p:cNvSpPr>
          <p:nvPr/>
        </p:nvSpPr>
        <p:spPr bwMode="auto">
          <a:xfrm flipH="1">
            <a:off x="3851275" y="4318000"/>
            <a:ext cx="1588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88" name="Text Box 44"/>
          <p:cNvSpPr txBox="1">
            <a:spLocks noChangeArrowheads="1"/>
          </p:cNvSpPr>
          <p:nvPr/>
        </p:nvSpPr>
        <p:spPr bwMode="auto">
          <a:xfrm>
            <a:off x="3419475" y="4005263"/>
            <a:ext cx="18002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CC0066"/>
                </a:solidFill>
              </a:rPr>
              <a:t>L2</a:t>
            </a:r>
            <a:r>
              <a:rPr lang="zh-CN" altLang="en-US" sz="2400">
                <a:solidFill>
                  <a:srgbClr val="CC0066"/>
                </a:solidFill>
              </a:rPr>
              <a:t>中断服务</a:t>
            </a:r>
          </a:p>
        </p:txBody>
      </p:sp>
      <p:sp>
        <p:nvSpPr>
          <p:cNvPr id="1849389" name="Text Box 45"/>
          <p:cNvSpPr txBox="1">
            <a:spLocks noChangeArrowheads="1"/>
          </p:cNvSpPr>
          <p:nvPr/>
        </p:nvSpPr>
        <p:spPr bwMode="auto">
          <a:xfrm>
            <a:off x="3419475" y="4605338"/>
            <a:ext cx="1944688" cy="9787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保护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00100</a:t>
            </a:r>
            <a:r>
              <a:rPr lang="en-US" altLang="zh-CN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开中断</a:t>
            </a:r>
            <a:endParaRPr lang="en-US" altLang="zh-CN" sz="2400">
              <a:solidFill>
                <a:srgbClr val="0000FF"/>
              </a:solidFill>
            </a:endParaRPr>
          </a:p>
        </p:txBody>
      </p:sp>
      <p:sp>
        <p:nvSpPr>
          <p:cNvPr id="1849390" name="Line 46"/>
          <p:cNvSpPr>
            <a:spLocks noChangeShapeType="1"/>
          </p:cNvSpPr>
          <p:nvPr/>
        </p:nvSpPr>
        <p:spPr bwMode="auto">
          <a:xfrm flipH="1">
            <a:off x="3851275" y="5470525"/>
            <a:ext cx="0" cy="4318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1" name="Text Box 47"/>
          <p:cNvSpPr txBox="1">
            <a:spLocks noChangeArrowheads="1"/>
          </p:cNvSpPr>
          <p:nvPr/>
        </p:nvSpPr>
        <p:spPr bwMode="auto">
          <a:xfrm>
            <a:off x="3419475" y="5876925"/>
            <a:ext cx="1584325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恢复</a:t>
            </a:r>
            <a:r>
              <a:rPr lang="en-US" altLang="zh-CN" sz="2400">
                <a:solidFill>
                  <a:srgbClr val="0000FF"/>
                </a:solidFill>
              </a:rPr>
              <a:t>IMR</a:t>
            </a:r>
          </a:p>
        </p:txBody>
      </p:sp>
      <p:sp>
        <p:nvSpPr>
          <p:cNvPr id="1849392" name="Line 48"/>
          <p:cNvSpPr>
            <a:spLocks noChangeShapeType="1"/>
          </p:cNvSpPr>
          <p:nvPr/>
        </p:nvSpPr>
        <p:spPr bwMode="auto">
          <a:xfrm flipH="1">
            <a:off x="3851275" y="6261100"/>
            <a:ext cx="1588" cy="2873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sm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4" name="Line 50"/>
          <p:cNvSpPr>
            <a:spLocks noChangeShapeType="1"/>
          </p:cNvSpPr>
          <p:nvPr/>
        </p:nvSpPr>
        <p:spPr bwMode="auto">
          <a:xfrm>
            <a:off x="684213" y="2998788"/>
            <a:ext cx="7905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5" name="Text Box 51"/>
          <p:cNvSpPr txBox="1">
            <a:spLocks noChangeArrowheads="1"/>
          </p:cNvSpPr>
          <p:nvPr/>
        </p:nvSpPr>
        <p:spPr bwMode="auto">
          <a:xfrm>
            <a:off x="195263" y="2276475"/>
            <a:ext cx="1136650" cy="7191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FF0000"/>
                </a:solidFill>
              </a:rPr>
              <a:t>L0</a:t>
            </a:r>
            <a:r>
              <a:rPr lang="zh-CN" altLang="en-US" sz="2400">
                <a:solidFill>
                  <a:srgbClr val="FF0000"/>
                </a:solidFill>
              </a:rPr>
              <a:t>、</a:t>
            </a:r>
            <a:r>
              <a:rPr lang="en-US" altLang="zh-CN" sz="2400">
                <a:solidFill>
                  <a:srgbClr val="FF0000"/>
                </a:solidFill>
              </a:rPr>
              <a:t>L1</a:t>
            </a:r>
            <a:br>
              <a:rPr lang="en-US" altLang="zh-CN" sz="2400">
                <a:solidFill>
                  <a:srgbClr val="FF0000"/>
                </a:solidFill>
              </a:rPr>
            </a:br>
            <a:r>
              <a:rPr lang="zh-CN" altLang="en-US" sz="2400">
                <a:solidFill>
                  <a:srgbClr val="FF0000"/>
                </a:solidFill>
              </a:rPr>
              <a:t>中断请求</a:t>
            </a:r>
          </a:p>
        </p:txBody>
      </p:sp>
      <p:sp>
        <p:nvSpPr>
          <p:cNvPr id="1849396" name="Line 52"/>
          <p:cNvSpPr>
            <a:spLocks noChangeShapeType="1"/>
          </p:cNvSpPr>
          <p:nvPr/>
        </p:nvSpPr>
        <p:spPr bwMode="auto">
          <a:xfrm flipV="1">
            <a:off x="1476375" y="836613"/>
            <a:ext cx="2016125" cy="2160587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7" name="Line 53"/>
          <p:cNvSpPr>
            <a:spLocks noChangeShapeType="1"/>
          </p:cNvSpPr>
          <p:nvPr/>
        </p:nvSpPr>
        <p:spPr bwMode="auto">
          <a:xfrm flipH="1" flipV="1">
            <a:off x="1476375" y="3068638"/>
            <a:ext cx="2016125" cy="576262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8" name="Line 54"/>
          <p:cNvSpPr>
            <a:spLocks noChangeShapeType="1"/>
          </p:cNvSpPr>
          <p:nvPr/>
        </p:nvSpPr>
        <p:spPr bwMode="auto">
          <a:xfrm flipV="1">
            <a:off x="3492500" y="836613"/>
            <a:ext cx="2014538" cy="1512887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399" name="Line 55"/>
          <p:cNvSpPr>
            <a:spLocks noChangeShapeType="1"/>
          </p:cNvSpPr>
          <p:nvPr/>
        </p:nvSpPr>
        <p:spPr bwMode="auto">
          <a:xfrm flipH="1" flipV="1">
            <a:off x="3492500" y="2349500"/>
            <a:ext cx="2014538" cy="129540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0" name="Line 56"/>
          <p:cNvSpPr>
            <a:spLocks noChangeShapeType="1"/>
          </p:cNvSpPr>
          <p:nvPr/>
        </p:nvSpPr>
        <p:spPr bwMode="auto">
          <a:xfrm flipV="1">
            <a:off x="5508625" y="836613"/>
            <a:ext cx="2016125" cy="1655762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1" name="Line 57"/>
          <p:cNvSpPr>
            <a:spLocks noChangeShapeType="1"/>
          </p:cNvSpPr>
          <p:nvPr/>
        </p:nvSpPr>
        <p:spPr bwMode="auto">
          <a:xfrm flipH="1" flipV="1">
            <a:off x="5508625" y="2565400"/>
            <a:ext cx="2016125" cy="503238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2" name="Line 58"/>
          <p:cNvSpPr>
            <a:spLocks noChangeShapeType="1"/>
          </p:cNvSpPr>
          <p:nvPr/>
        </p:nvSpPr>
        <p:spPr bwMode="auto">
          <a:xfrm>
            <a:off x="5508625" y="3860800"/>
            <a:ext cx="1150938" cy="43180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3" name="Line 59"/>
          <p:cNvSpPr>
            <a:spLocks noChangeShapeType="1"/>
          </p:cNvSpPr>
          <p:nvPr/>
        </p:nvSpPr>
        <p:spPr bwMode="auto">
          <a:xfrm flipH="1" flipV="1">
            <a:off x="3492500" y="2492375"/>
            <a:ext cx="2016125" cy="165735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4" name="Line 60"/>
          <p:cNvSpPr>
            <a:spLocks noChangeShapeType="1"/>
          </p:cNvSpPr>
          <p:nvPr/>
        </p:nvSpPr>
        <p:spPr bwMode="auto">
          <a:xfrm>
            <a:off x="1476375" y="3141663"/>
            <a:ext cx="2374900" cy="1223962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5" name="Line 61"/>
          <p:cNvSpPr>
            <a:spLocks noChangeShapeType="1"/>
          </p:cNvSpPr>
          <p:nvPr/>
        </p:nvSpPr>
        <p:spPr bwMode="auto">
          <a:xfrm flipH="1" flipV="1">
            <a:off x="1476375" y="3213100"/>
            <a:ext cx="2374900" cy="3311525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6" name="Line 62"/>
          <p:cNvSpPr>
            <a:spLocks noChangeShapeType="1"/>
          </p:cNvSpPr>
          <p:nvPr/>
        </p:nvSpPr>
        <p:spPr bwMode="auto">
          <a:xfrm>
            <a:off x="3492500" y="2420938"/>
            <a:ext cx="2016125" cy="1439862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8" name="Oval 64"/>
          <p:cNvSpPr>
            <a:spLocks noChangeArrowheads="1"/>
          </p:cNvSpPr>
          <p:nvPr/>
        </p:nvSpPr>
        <p:spPr bwMode="auto">
          <a:xfrm>
            <a:off x="1258888" y="2708275"/>
            <a:ext cx="431800" cy="792163"/>
          </a:xfrm>
          <a:prstGeom prst="ellipse">
            <a:avLst/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09" name="Text Box 65"/>
          <p:cNvSpPr txBox="1">
            <a:spLocks noChangeArrowheads="1"/>
          </p:cNvSpPr>
          <p:nvPr/>
        </p:nvSpPr>
        <p:spPr bwMode="auto">
          <a:xfrm>
            <a:off x="4067175" y="2060575"/>
            <a:ext cx="1512888" cy="8636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altLang="zh-CN" sz="2400">
                <a:solidFill>
                  <a:srgbClr val="FF0000"/>
                </a:solidFill>
              </a:rPr>
              <a:t>L2,L3,L4</a:t>
            </a:r>
            <a:br>
              <a:rPr lang="en-US" altLang="zh-CN" sz="2400">
                <a:solidFill>
                  <a:srgbClr val="FF0000"/>
                </a:solidFill>
              </a:rPr>
            </a:br>
            <a:r>
              <a:rPr lang="zh-CN" altLang="en-US" sz="2400">
                <a:solidFill>
                  <a:srgbClr val="FF0000"/>
                </a:solidFill>
              </a:rPr>
              <a:t>中断请求</a:t>
            </a:r>
          </a:p>
        </p:txBody>
      </p:sp>
      <p:sp>
        <p:nvSpPr>
          <p:cNvPr id="1849410" name="Line 66"/>
          <p:cNvSpPr>
            <a:spLocks noChangeShapeType="1"/>
          </p:cNvSpPr>
          <p:nvPr/>
        </p:nvSpPr>
        <p:spPr bwMode="auto">
          <a:xfrm>
            <a:off x="4714875" y="2492375"/>
            <a:ext cx="7905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19" name="Freeform 75"/>
          <p:cNvSpPr>
            <a:spLocks/>
          </p:cNvSpPr>
          <p:nvPr/>
        </p:nvSpPr>
        <p:spPr bwMode="auto">
          <a:xfrm>
            <a:off x="5508625" y="4149725"/>
            <a:ext cx="1150938" cy="2374900"/>
          </a:xfrm>
          <a:custGeom>
            <a:avLst/>
            <a:gdLst/>
            <a:ahLst/>
            <a:cxnLst>
              <a:cxn ang="0">
                <a:pos x="725" y="1496"/>
              </a:cxn>
              <a:cxn ang="0">
                <a:pos x="363" y="1134"/>
              </a:cxn>
              <a:cxn ang="0">
                <a:pos x="272" y="408"/>
              </a:cxn>
              <a:cxn ang="0">
                <a:pos x="0" y="0"/>
              </a:cxn>
            </a:cxnLst>
            <a:rect l="0" t="0" r="r" b="b"/>
            <a:pathLst>
              <a:path w="725" h="1496">
                <a:moveTo>
                  <a:pt x="725" y="1496"/>
                </a:moveTo>
                <a:cubicBezTo>
                  <a:pt x="581" y="1405"/>
                  <a:pt x="438" y="1315"/>
                  <a:pt x="363" y="1134"/>
                </a:cubicBezTo>
                <a:cubicBezTo>
                  <a:pt x="288" y="953"/>
                  <a:pt x="332" y="597"/>
                  <a:pt x="272" y="408"/>
                </a:cubicBezTo>
                <a:cubicBezTo>
                  <a:pt x="212" y="219"/>
                  <a:pt x="106" y="109"/>
                  <a:pt x="0" y="0"/>
                </a:cubicBezTo>
              </a:path>
            </a:pathLst>
          </a:custGeom>
          <a:noFill/>
          <a:ln w="19050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420" name="Text Box 76"/>
          <p:cNvSpPr txBox="1">
            <a:spLocks noChangeArrowheads="1"/>
          </p:cNvSpPr>
          <p:nvPr/>
        </p:nvSpPr>
        <p:spPr bwMode="auto">
          <a:xfrm>
            <a:off x="179388" y="5157788"/>
            <a:ext cx="3455987" cy="138499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400"/>
              <a:t>IMR</a:t>
            </a:r>
            <a:r>
              <a:rPr lang="zh-CN" altLang="en-US" sz="2400"/>
              <a:t>－屏蔽寄存器</a:t>
            </a:r>
          </a:p>
          <a:p>
            <a:pPr algn="l"/>
            <a:r>
              <a:rPr lang="zh-CN" altLang="en-US" sz="2400"/>
              <a:t>中断响应顺序：</a:t>
            </a:r>
            <a:r>
              <a:rPr lang="en-US" altLang="zh-CN" sz="2400"/>
              <a:t>L3</a:t>
            </a:r>
            <a:r>
              <a:rPr lang="en-US" altLang="zh-CN" sz="2400">
                <a:latin typeface="+mn-ea"/>
                <a:ea typeface="+mn-ea"/>
              </a:rPr>
              <a:t>→</a:t>
            </a:r>
            <a:r>
              <a:rPr lang="en-US" altLang="zh-CN" sz="2400"/>
              <a:t>L1</a:t>
            </a:r>
            <a:r>
              <a:rPr lang="en-US" altLang="zh-CN" sz="2400">
                <a:latin typeface="+mn-ea"/>
                <a:ea typeface="+mn-ea"/>
              </a:rPr>
              <a:t>→</a:t>
            </a:r>
            <a:r>
              <a:rPr lang="en-US" altLang="zh-CN" sz="2400"/>
              <a:t>L4</a:t>
            </a:r>
            <a:r>
              <a:rPr lang="en-US" altLang="zh-CN" sz="2400">
                <a:latin typeface="+mn-ea"/>
                <a:ea typeface="+mn-ea"/>
              </a:rPr>
              <a:t>→</a:t>
            </a:r>
            <a:r>
              <a:rPr lang="en-US" altLang="zh-CN" sz="2400"/>
              <a:t>L0</a:t>
            </a:r>
            <a:r>
              <a:rPr lang="en-US" altLang="zh-CN" sz="2400">
                <a:latin typeface="+mn-ea"/>
                <a:ea typeface="+mn-ea"/>
              </a:rPr>
              <a:t>→</a:t>
            </a:r>
            <a:r>
              <a:rPr lang="en-US" altLang="zh-CN" sz="2400"/>
              <a:t>L2</a:t>
            </a:r>
            <a:endParaRPr lang="zh-CN" altLang="en-US" sz="2400"/>
          </a:p>
        </p:txBody>
      </p:sp>
      <p:sp>
        <p:nvSpPr>
          <p:cNvPr id="1849422" name="Text Box 78"/>
          <p:cNvSpPr txBox="1">
            <a:spLocks noChangeArrowheads="1"/>
          </p:cNvSpPr>
          <p:nvPr/>
        </p:nvSpPr>
        <p:spPr bwMode="auto">
          <a:xfrm>
            <a:off x="8424863" y="4797425"/>
            <a:ext cx="611187" cy="15113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r>
              <a:rPr lang="zh-CN" altLang="en-US"/>
              <a:t>图 </a:t>
            </a:r>
            <a:r>
              <a:rPr lang="en-US" altLang="zh-CN"/>
              <a:t>8.28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EA977B-AB51-4C10-8547-10323561F202}" type="slidenum">
              <a:rPr lang="zh-CN" altLang="en-US"/>
              <a:pPr/>
              <a:t>25</a:t>
            </a:fld>
            <a:endParaRPr lang="en-US" altLang="zh-CN"/>
          </a:p>
        </p:txBody>
      </p:sp>
      <p:graphicFrame>
        <p:nvGraphicFramePr>
          <p:cNvPr id="1850381" name="Object 13"/>
          <p:cNvGraphicFramePr>
            <a:graphicFrameLocks noChangeAspect="1"/>
          </p:cNvGraphicFramePr>
          <p:nvPr/>
        </p:nvGraphicFramePr>
        <p:xfrm>
          <a:off x="395288" y="985838"/>
          <a:ext cx="8569325" cy="553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396" name="Visio" r:id="rId3" imgW="6650736" imgH="4266590" progId="Visio.Drawing.11">
                  <p:embed/>
                </p:oleObj>
              </mc:Choice>
              <mc:Fallback>
                <p:oleObj name="Visio" r:id="rId3" imgW="6650736" imgH="4266590" progId="Visio.Drawing.11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85838"/>
                        <a:ext cx="8569325" cy="553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5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27763" y="549275"/>
            <a:ext cx="2592387" cy="1439863"/>
          </a:xfrm>
        </p:spPr>
        <p:txBody>
          <a:bodyPr/>
          <a:lstStyle/>
          <a:p>
            <a:pPr marL="0" indent="0" algn="ctr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</a:rPr>
              <a:t>P</a:t>
            </a:r>
            <a:r>
              <a:rPr lang="en-US" altLang="zh-CN"/>
              <a:t>rogrammable</a:t>
            </a:r>
            <a:br>
              <a:rPr lang="en-US" altLang="zh-CN"/>
            </a:br>
            <a:r>
              <a:rPr lang="en-US" altLang="zh-CN">
                <a:solidFill>
                  <a:srgbClr val="FF0000"/>
                </a:solidFill>
              </a:rPr>
              <a:t>I</a:t>
            </a:r>
            <a:r>
              <a:rPr lang="en-US" altLang="zh-CN"/>
              <a:t>nterrupt</a:t>
            </a:r>
            <a:br>
              <a:rPr lang="en-US" altLang="zh-CN"/>
            </a:b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ontroller</a:t>
            </a:r>
            <a:endParaRPr lang="zh-CN" altLang="en-US"/>
          </a:p>
        </p:txBody>
      </p:sp>
      <p:sp>
        <p:nvSpPr>
          <p:cNvPr id="1850372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(3)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可编程中断控制器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PIC</a:t>
            </a:r>
          </a:p>
        </p:txBody>
      </p:sp>
      <p:sp>
        <p:nvSpPr>
          <p:cNvPr id="1850382" name="Line 14"/>
          <p:cNvSpPr>
            <a:spLocks noChangeShapeType="1"/>
          </p:cNvSpPr>
          <p:nvPr/>
        </p:nvSpPr>
        <p:spPr bwMode="auto">
          <a:xfrm>
            <a:off x="5076825" y="765175"/>
            <a:ext cx="1223963" cy="71438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A4184-3B89-4B8C-BE59-ADCB25F6193F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18513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513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0825" y="6021388"/>
            <a:ext cx="8642350" cy="503237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>
                <a:solidFill>
                  <a:schemeClr val="bg2"/>
                </a:solidFill>
              </a:rPr>
              <a:t>图</a:t>
            </a:r>
            <a:r>
              <a:rPr lang="en-US" altLang="zh-CN">
                <a:solidFill>
                  <a:schemeClr val="bg2"/>
                </a:solidFill>
              </a:rPr>
              <a:t>8.30  82C59A</a:t>
            </a:r>
            <a:r>
              <a:rPr lang="zh-CN" altLang="en-US">
                <a:solidFill>
                  <a:schemeClr val="bg2"/>
                </a:solidFill>
              </a:rPr>
              <a:t>优先权中断控制器</a:t>
            </a:r>
          </a:p>
        </p:txBody>
      </p:sp>
      <p:sp>
        <p:nvSpPr>
          <p:cNvPr id="1851397" name="Rectangle 5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(3)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可编程中断控制器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PIC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：</a:t>
            </a:r>
            <a:r>
              <a:rPr lang="en-US" altLang="zh-CN">
                <a:solidFill>
                  <a:srgbClr val="0000FF"/>
                </a:solidFill>
                <a:latin typeface="Arial" charset="0"/>
                <a:ea typeface="黑体" pitchFamily="2" charset="-122"/>
              </a:rPr>
              <a:t>82C59A</a:t>
            </a:r>
          </a:p>
        </p:txBody>
      </p:sp>
      <p:graphicFrame>
        <p:nvGraphicFramePr>
          <p:cNvPr id="1851399" name="Object 7"/>
          <p:cNvGraphicFramePr>
            <a:graphicFrameLocks noChangeAspect="1"/>
          </p:cNvGraphicFramePr>
          <p:nvPr/>
        </p:nvGraphicFramePr>
        <p:xfrm>
          <a:off x="107950" y="1268413"/>
          <a:ext cx="8856663" cy="44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414" name="Image" r:id="rId3" imgW="17133061" imgH="8679184" progId="">
                  <p:embed/>
                </p:oleObj>
              </mc:Choice>
              <mc:Fallback>
                <p:oleObj name="Image" r:id="rId3" imgW="17133061" imgH="8679184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268413"/>
                        <a:ext cx="8856663" cy="448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8EE2B4-8D98-45D0-96C7-80469D339317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185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FF0066"/>
                </a:solidFill>
              </a:rPr>
              <a:t>中断源</a:t>
            </a:r>
            <a:r>
              <a:rPr lang="zh-CN" altLang="en-US">
                <a:solidFill>
                  <a:srgbClr val="006600"/>
                </a:solidFill>
              </a:rPr>
              <a:t>的</a:t>
            </a:r>
            <a:r>
              <a:rPr lang="zh-CN" altLang="en-US">
                <a:solidFill>
                  <a:srgbClr val="CC0066"/>
                </a:solidFill>
              </a:rPr>
              <a:t>选择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识别</a:t>
            </a:r>
          </a:p>
        </p:txBody>
      </p:sp>
      <p:sp>
        <p:nvSpPr>
          <p:cNvPr id="1852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412875"/>
            <a:ext cx="8353425" cy="5111750"/>
          </a:xfrm>
        </p:spPr>
        <p:txBody>
          <a:bodyPr/>
          <a:lstStyle/>
          <a:p>
            <a:pPr marL="355600" indent="-355600">
              <a:spcBef>
                <a:spcPct val="10000"/>
              </a:spcBef>
            </a:pPr>
            <a:r>
              <a:rPr lang="en-US" altLang="zh-CN"/>
              <a:t>82C59A</a:t>
            </a:r>
            <a:r>
              <a:rPr lang="zh-CN" altLang="en-US"/>
              <a:t>的功能：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管理</a:t>
            </a:r>
            <a:r>
              <a:rPr lang="en-US" altLang="zh-CN"/>
              <a:t>8</a:t>
            </a:r>
            <a:r>
              <a:rPr lang="zh-CN" altLang="en-US"/>
              <a:t>个中断源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级联可扩充至</a:t>
            </a:r>
            <a:r>
              <a:rPr lang="en-US" altLang="zh-CN"/>
              <a:t>64</a:t>
            </a:r>
            <a:r>
              <a:rPr lang="zh-CN" altLang="en-US"/>
              <a:t>个中断源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；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中断屏蔽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中断优先级：固定、自动循环、特殊循环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中断向量码</a:t>
            </a:r>
          </a:p>
        </p:txBody>
      </p:sp>
      <p:sp>
        <p:nvSpPr>
          <p:cNvPr id="1852420" name="Rectangle 4"/>
          <p:cNvSpPr>
            <a:spLocks noChangeArrowheads="1"/>
          </p:cNvSpPr>
          <p:nvPr/>
        </p:nvSpPr>
        <p:spPr bwMode="auto">
          <a:xfrm>
            <a:off x="900113" y="476250"/>
            <a:ext cx="7940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(3) 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可编程中断控制器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PIC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：</a:t>
            </a:r>
            <a:r>
              <a:rPr lang="en-US" altLang="zh-CN">
                <a:solidFill>
                  <a:srgbClr val="0000FF"/>
                </a:solidFill>
                <a:latin typeface="Arial" charset="0"/>
                <a:ea typeface="黑体" pitchFamily="2" charset="-122"/>
              </a:rPr>
              <a:t>82C59A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6ED20-142A-449A-B75B-DD0719464FF0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1853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229600" cy="1008063"/>
          </a:xfrm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n-US" altLang="zh-CN"/>
              <a:t>8.4.2 </a:t>
            </a:r>
            <a:r>
              <a:rPr lang="zh-CN" altLang="en-US"/>
              <a:t>中断方式</a:t>
            </a:r>
            <a:br>
              <a:rPr lang="zh-CN" altLang="en-US"/>
            </a:br>
            <a:r>
              <a:rPr lang="zh-CN" altLang="en-US"/>
              <a:t>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FF0066"/>
                </a:solidFill>
              </a:rPr>
              <a:t>中断</a:t>
            </a:r>
            <a:r>
              <a:rPr lang="zh-CN" altLang="en-US">
                <a:solidFill>
                  <a:srgbClr val="006600"/>
                </a:solidFill>
              </a:rPr>
              <a:t>方式的</a:t>
            </a:r>
            <a:r>
              <a:rPr lang="zh-CN" altLang="en-US">
                <a:solidFill>
                  <a:srgbClr val="CC0066"/>
                </a:solidFill>
              </a:rPr>
              <a:t>实现</a:t>
            </a:r>
          </a:p>
        </p:txBody>
      </p:sp>
      <p:sp>
        <p:nvSpPr>
          <p:cNvPr id="1853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268413"/>
            <a:ext cx="8353425" cy="5256212"/>
          </a:xfrm>
        </p:spPr>
        <p:txBody>
          <a:bodyPr/>
          <a:lstStyle/>
          <a:p>
            <a:pPr marL="355600" indent="-355600">
              <a:spcBef>
                <a:spcPct val="10000"/>
              </a:spcBef>
            </a:pPr>
            <a:r>
              <a:rPr lang="zh-CN" altLang="en-US"/>
              <a:t>硬件设计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中断控制逻辑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中断请求与优先级仲裁逻辑</a:t>
            </a:r>
          </a:p>
          <a:p>
            <a:pPr marL="814388" lvl="1">
              <a:spcBef>
                <a:spcPct val="10000"/>
              </a:spcBef>
            </a:pPr>
            <a:r>
              <a:rPr lang="en-US" altLang="zh-CN"/>
              <a:t>I/O</a:t>
            </a:r>
            <a:r>
              <a:rPr lang="zh-CN" altLang="en-US"/>
              <a:t>接口</a:t>
            </a:r>
          </a:p>
          <a:p>
            <a:pPr marL="355600" indent="-355600">
              <a:spcBef>
                <a:spcPct val="10000"/>
              </a:spcBef>
            </a:pPr>
            <a:r>
              <a:rPr lang="zh-CN" altLang="en-US"/>
              <a:t>软件设计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初始化程序</a:t>
            </a:r>
          </a:p>
          <a:p>
            <a:pPr marL="814388" lvl="1">
              <a:spcBef>
                <a:spcPct val="10000"/>
              </a:spcBef>
            </a:pPr>
            <a:r>
              <a:rPr lang="zh-CN" altLang="en-US"/>
              <a:t>中断处理程序</a:t>
            </a:r>
          </a:p>
        </p:txBody>
      </p:sp>
      <p:sp>
        <p:nvSpPr>
          <p:cNvPr id="1853445" name="Rectangle 5"/>
          <p:cNvSpPr>
            <a:spLocks noChangeArrowheads="1"/>
          </p:cNvSpPr>
          <p:nvPr/>
        </p:nvSpPr>
        <p:spPr bwMode="auto">
          <a:xfrm>
            <a:off x="6229350" y="838200"/>
            <a:ext cx="2303463" cy="503238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信息保护</a:t>
            </a:r>
          </a:p>
        </p:txBody>
      </p:sp>
      <p:sp>
        <p:nvSpPr>
          <p:cNvPr id="1853446" name="Rectangle 6"/>
          <p:cNvSpPr>
            <a:spLocks noChangeArrowheads="1"/>
          </p:cNvSpPr>
          <p:nvPr/>
        </p:nvSpPr>
        <p:spPr bwMode="auto">
          <a:xfrm>
            <a:off x="6229350" y="2278063"/>
            <a:ext cx="2303463" cy="503237"/>
          </a:xfrm>
          <a:prstGeom prst="rect">
            <a:avLst/>
          </a:prstGeom>
          <a:solidFill>
            <a:srgbClr val="DDDDDD"/>
          </a:solidFill>
          <a:ln w="2857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设中断屏蔽字</a:t>
            </a:r>
          </a:p>
        </p:txBody>
      </p:sp>
      <p:sp>
        <p:nvSpPr>
          <p:cNvPr id="1853447" name="Line 7"/>
          <p:cNvSpPr>
            <a:spLocks noChangeShapeType="1"/>
          </p:cNvSpPr>
          <p:nvPr/>
        </p:nvSpPr>
        <p:spPr bwMode="auto">
          <a:xfrm>
            <a:off x="7381875" y="622300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49" name="Rectangle 9"/>
          <p:cNvSpPr>
            <a:spLocks noChangeArrowheads="1"/>
          </p:cNvSpPr>
          <p:nvPr/>
        </p:nvSpPr>
        <p:spPr bwMode="auto">
          <a:xfrm>
            <a:off x="6229350" y="1557338"/>
            <a:ext cx="2303463" cy="503237"/>
          </a:xfrm>
          <a:prstGeom prst="rect">
            <a:avLst/>
          </a:prstGeom>
          <a:solidFill>
            <a:srgbClr val="DDDDDD"/>
          </a:solidFill>
          <a:ln w="2857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中断源识别</a:t>
            </a:r>
          </a:p>
        </p:txBody>
      </p:sp>
      <p:sp>
        <p:nvSpPr>
          <p:cNvPr id="1853451" name="Rectangle 11"/>
          <p:cNvSpPr>
            <a:spLocks noChangeArrowheads="1"/>
          </p:cNvSpPr>
          <p:nvPr/>
        </p:nvSpPr>
        <p:spPr bwMode="auto">
          <a:xfrm>
            <a:off x="6229350" y="2998788"/>
            <a:ext cx="2303463" cy="503237"/>
          </a:xfrm>
          <a:prstGeom prst="rect">
            <a:avLst/>
          </a:prstGeom>
          <a:solidFill>
            <a:srgbClr val="DDDDDD"/>
          </a:solidFill>
          <a:ln w="2857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中断允许</a:t>
            </a:r>
          </a:p>
        </p:txBody>
      </p:sp>
      <p:sp>
        <p:nvSpPr>
          <p:cNvPr id="1853453" name="Rectangle 13"/>
          <p:cNvSpPr>
            <a:spLocks noChangeArrowheads="1"/>
          </p:cNvSpPr>
          <p:nvPr/>
        </p:nvSpPr>
        <p:spPr bwMode="auto">
          <a:xfrm>
            <a:off x="6229350" y="3717925"/>
            <a:ext cx="2303463" cy="503238"/>
          </a:xfrm>
          <a:prstGeom prst="rect">
            <a:avLst/>
          </a:prstGeom>
          <a:solidFill>
            <a:srgbClr val="FFCC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中断服务</a:t>
            </a:r>
          </a:p>
        </p:txBody>
      </p:sp>
      <p:sp>
        <p:nvSpPr>
          <p:cNvPr id="1853455" name="Rectangle 15"/>
          <p:cNvSpPr>
            <a:spLocks noChangeArrowheads="1"/>
          </p:cNvSpPr>
          <p:nvPr/>
        </p:nvSpPr>
        <p:spPr bwMode="auto">
          <a:xfrm>
            <a:off x="6229350" y="4438650"/>
            <a:ext cx="2303463" cy="503238"/>
          </a:xfrm>
          <a:prstGeom prst="rect">
            <a:avLst/>
          </a:prstGeom>
          <a:solidFill>
            <a:srgbClr val="DDDDDD"/>
          </a:solidFill>
          <a:ln w="2857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中断禁止</a:t>
            </a:r>
            <a:endParaRPr lang="en-US" altLang="zh-CN"/>
          </a:p>
        </p:txBody>
      </p:sp>
      <p:sp>
        <p:nvSpPr>
          <p:cNvPr id="1853457" name="Rectangle 17"/>
          <p:cNvSpPr>
            <a:spLocks noChangeArrowheads="1"/>
          </p:cNvSpPr>
          <p:nvPr/>
        </p:nvSpPr>
        <p:spPr bwMode="auto">
          <a:xfrm>
            <a:off x="6229350" y="5157788"/>
            <a:ext cx="2303463" cy="503237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信息恢复</a:t>
            </a:r>
          </a:p>
        </p:txBody>
      </p:sp>
      <p:sp>
        <p:nvSpPr>
          <p:cNvPr id="1853459" name="Rectangle 19"/>
          <p:cNvSpPr>
            <a:spLocks noChangeArrowheads="1"/>
          </p:cNvSpPr>
          <p:nvPr/>
        </p:nvSpPr>
        <p:spPr bwMode="auto">
          <a:xfrm>
            <a:off x="6229350" y="5878513"/>
            <a:ext cx="2303463" cy="503237"/>
          </a:xfrm>
          <a:prstGeom prst="rect">
            <a:avLst/>
          </a:prstGeom>
          <a:solidFill>
            <a:srgbClr val="CC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中断返回</a:t>
            </a:r>
          </a:p>
        </p:txBody>
      </p:sp>
      <p:sp>
        <p:nvSpPr>
          <p:cNvPr id="1853461" name="Line 21"/>
          <p:cNvSpPr>
            <a:spLocks noChangeShapeType="1"/>
          </p:cNvSpPr>
          <p:nvPr/>
        </p:nvSpPr>
        <p:spPr bwMode="auto">
          <a:xfrm>
            <a:off x="7381875" y="1341438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2" name="Line 22"/>
          <p:cNvSpPr>
            <a:spLocks noChangeShapeType="1"/>
          </p:cNvSpPr>
          <p:nvPr/>
        </p:nvSpPr>
        <p:spPr bwMode="auto">
          <a:xfrm>
            <a:off x="7381875" y="2062163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>
            <a:off x="7381875" y="2782888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>
            <a:off x="7381875" y="3502025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>
            <a:off x="7381875" y="4222750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6" name="Line 26"/>
          <p:cNvSpPr>
            <a:spLocks noChangeShapeType="1"/>
          </p:cNvSpPr>
          <p:nvPr/>
        </p:nvSpPr>
        <p:spPr bwMode="auto">
          <a:xfrm>
            <a:off x="7381875" y="4941888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7" name="Line 27"/>
          <p:cNvSpPr>
            <a:spLocks noChangeShapeType="1"/>
          </p:cNvSpPr>
          <p:nvPr/>
        </p:nvSpPr>
        <p:spPr bwMode="auto">
          <a:xfrm>
            <a:off x="7381875" y="5662613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468" name="Rectangle 28"/>
          <p:cNvSpPr>
            <a:spLocks noChangeArrowheads="1"/>
          </p:cNvSpPr>
          <p:nvPr/>
        </p:nvSpPr>
        <p:spPr bwMode="auto">
          <a:xfrm>
            <a:off x="6157913" y="188913"/>
            <a:ext cx="2303462" cy="50323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/>
              <a:t>中断处理程序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BCFF07-A51A-4293-89A9-ED40E63ECC94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229600" cy="576263"/>
          </a:xfrm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n-US" altLang="zh-CN"/>
              <a:t>8.4.2 </a:t>
            </a:r>
            <a:r>
              <a:rPr lang="zh-CN" altLang="en-US"/>
              <a:t>中断方式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FF0066"/>
                </a:solidFill>
              </a:rPr>
              <a:t>中断</a:t>
            </a:r>
            <a:r>
              <a:rPr lang="zh-CN" altLang="en-US">
                <a:solidFill>
                  <a:srgbClr val="006600"/>
                </a:solidFill>
              </a:rPr>
              <a:t>方式的</a:t>
            </a:r>
            <a:r>
              <a:rPr lang="zh-CN" altLang="en-US">
                <a:solidFill>
                  <a:srgbClr val="CC0066"/>
                </a:solidFill>
              </a:rPr>
              <a:t>实现</a:t>
            </a:r>
          </a:p>
        </p:txBody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549275"/>
            <a:ext cx="8353425" cy="6119813"/>
          </a:xfrm>
        </p:spPr>
        <p:txBody>
          <a:bodyPr/>
          <a:lstStyle/>
          <a:p>
            <a:pPr marL="355600" indent="-355600">
              <a:spcBef>
                <a:spcPct val="0"/>
              </a:spcBef>
            </a:pPr>
            <a:r>
              <a:rPr lang="zh-CN" altLang="en-US"/>
              <a:t>中断的用途</a:t>
            </a:r>
          </a:p>
          <a:p>
            <a:pPr marL="814388" lvl="1">
              <a:spcBef>
                <a:spcPct val="0"/>
              </a:spcBef>
            </a:pPr>
            <a:r>
              <a:rPr lang="en-US" altLang="zh-CN"/>
              <a:t>CPU</a:t>
            </a:r>
            <a:r>
              <a:rPr lang="zh-CN" altLang="en-US"/>
              <a:t>与</a:t>
            </a:r>
            <a:r>
              <a:rPr lang="en-US" altLang="zh-CN"/>
              <a:t>I/O</a:t>
            </a:r>
            <a:r>
              <a:rPr lang="zh-CN" altLang="en-US"/>
              <a:t>设备并行工作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硬件故障自动处理与自动恢复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灵活的人机通信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随机事件的实时处理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多任务切换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用户程序与系统程序的通信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多处理机通信</a:t>
            </a:r>
          </a:p>
          <a:p>
            <a:pPr marL="814388" lvl="1">
              <a:spcBef>
                <a:spcPct val="0"/>
              </a:spcBef>
            </a:pPr>
            <a:r>
              <a:rPr lang="en-US" altLang="zh-CN">
                <a:latin typeface="宋体"/>
              </a:rPr>
              <a:t>……</a:t>
            </a:r>
            <a:endParaRPr lang="en-US" altLang="zh-CN"/>
          </a:p>
          <a:p>
            <a:pPr marL="355600" indent="-355600">
              <a:spcBef>
                <a:spcPct val="0"/>
              </a:spcBef>
            </a:pPr>
            <a:r>
              <a:rPr lang="zh-CN" altLang="en-US"/>
              <a:t>中断的开销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执行中断处理程序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响应时间，中断源识别时间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非向量中断</a:t>
            </a:r>
            <a:r>
              <a:rPr lang="en-US" altLang="zh-CN">
                <a:latin typeface="宋体" charset="-122"/>
              </a:rPr>
              <a:t>)</a:t>
            </a:r>
            <a:endParaRPr lang="zh-CN" altLang="en-US">
              <a:latin typeface="宋体" charset="-122"/>
            </a:endParaRPr>
          </a:p>
          <a:p>
            <a:pPr marL="814388" lvl="1">
              <a:spcBef>
                <a:spcPct val="0"/>
              </a:spcBef>
            </a:pPr>
            <a:r>
              <a:rPr lang="zh-CN" altLang="en-US"/>
              <a:t>信息保护</a:t>
            </a:r>
          </a:p>
          <a:p>
            <a:pPr marL="814388" lvl="1">
              <a:spcBef>
                <a:spcPct val="0"/>
              </a:spcBef>
            </a:pPr>
            <a:r>
              <a:rPr lang="zh-CN" altLang="en-US"/>
              <a:t>恢复时间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8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体系结构</a:t>
            </a:r>
            <a:endParaRPr lang="zh-CN" altLang="en-US" sz="4000" b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输入输出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28867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>
                <a:ea typeface="楷体_GB2312" pitchFamily="49" charset="-122"/>
              </a:rPr>
              <a:t>8.4  </a:t>
            </a:r>
            <a:r>
              <a:rPr lang="zh-CN" altLang="en-US" sz="4200">
                <a:ea typeface="楷体_GB2312" pitchFamily="49" charset="-122"/>
              </a:rPr>
              <a:t>输入输出技术</a:t>
            </a:r>
          </a:p>
        </p:txBody>
      </p:sp>
      <p:sp>
        <p:nvSpPr>
          <p:cNvPr id="1828868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800">
                <a:solidFill>
                  <a:srgbClr val="CC0066"/>
                </a:solidFill>
                <a:ea typeface="隶书" pitchFamily="49" charset="-122"/>
              </a:rPr>
              <a:t>8.4.1</a:t>
            </a:r>
            <a:r>
              <a:rPr lang="en-US" altLang="zh-CN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程序查询方式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28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28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28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28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8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28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28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28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78FA-3B5E-4467-9534-DA42046F2D17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1855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4450"/>
            <a:ext cx="8229600" cy="576263"/>
          </a:xfrm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n-US" altLang="zh-CN"/>
              <a:t>8.4.2 </a:t>
            </a:r>
            <a:r>
              <a:rPr lang="zh-CN" altLang="en-US"/>
              <a:t>中断方式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FF0066"/>
                </a:solidFill>
              </a:rPr>
              <a:t>中断</a:t>
            </a:r>
            <a:r>
              <a:rPr lang="zh-CN" altLang="en-US">
                <a:solidFill>
                  <a:srgbClr val="006600"/>
                </a:solidFill>
              </a:rPr>
              <a:t>方式的</a:t>
            </a:r>
            <a:r>
              <a:rPr lang="zh-CN" altLang="en-US">
                <a:solidFill>
                  <a:srgbClr val="CC0066"/>
                </a:solidFill>
              </a:rPr>
              <a:t>实现</a:t>
            </a:r>
          </a:p>
        </p:txBody>
      </p:sp>
      <p:sp>
        <p:nvSpPr>
          <p:cNvPr id="1855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620713"/>
            <a:ext cx="8497888" cy="5976937"/>
          </a:xfrm>
        </p:spPr>
        <p:txBody>
          <a:bodyPr/>
          <a:lstStyle/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8.7】</a:t>
            </a:r>
            <a:r>
              <a:rPr lang="zh-CN" altLang="en-US" sz="2400" dirty="0"/>
              <a:t>某中断系统</a:t>
            </a:r>
            <a:r>
              <a:rPr lang="zh-CN" altLang="en-US" sz="2400" dirty="0">
                <a:solidFill>
                  <a:srgbClr val="FF0000"/>
                </a:solidFill>
              </a:rPr>
              <a:t>响应中断</a:t>
            </a:r>
            <a:r>
              <a:rPr lang="zh-CN" altLang="en-US" sz="2400" dirty="0"/>
              <a:t>需要</a:t>
            </a:r>
            <a:r>
              <a:rPr lang="en-US" altLang="zh-CN" sz="2400" dirty="0">
                <a:solidFill>
                  <a:srgbClr val="FF0000"/>
                </a:solidFill>
              </a:rPr>
              <a:t>50ns</a:t>
            </a:r>
            <a:r>
              <a:rPr lang="zh-CN" altLang="en-US" sz="2400" dirty="0"/>
              <a:t>，执行</a:t>
            </a:r>
            <a:r>
              <a:rPr lang="zh-CN" altLang="en-US" sz="2400" dirty="0">
                <a:solidFill>
                  <a:srgbClr val="FF0000"/>
                </a:solidFill>
              </a:rPr>
              <a:t>中断处理程序</a:t>
            </a:r>
            <a:r>
              <a:rPr lang="zh-CN" altLang="en-US" sz="2400" dirty="0"/>
              <a:t>至少需要</a:t>
            </a:r>
            <a:r>
              <a:rPr lang="en-US" altLang="zh-CN" sz="2400" dirty="0">
                <a:solidFill>
                  <a:srgbClr val="FF0000"/>
                </a:solidFill>
              </a:rPr>
              <a:t>150ns</a:t>
            </a:r>
            <a:r>
              <a:rPr lang="zh-CN" altLang="en-US" sz="2400" dirty="0"/>
              <a:t>，其中有</a:t>
            </a:r>
            <a:r>
              <a:rPr lang="en-US" altLang="zh-CN" sz="2400" dirty="0">
                <a:solidFill>
                  <a:srgbClr val="FF0000"/>
                </a:solidFill>
              </a:rPr>
              <a:t>60ns</a:t>
            </a:r>
            <a:r>
              <a:rPr lang="zh-CN" altLang="en-US" sz="2400" dirty="0"/>
              <a:t>用于</a:t>
            </a:r>
            <a:r>
              <a:rPr lang="zh-CN" altLang="en-US" sz="2400" dirty="0">
                <a:solidFill>
                  <a:srgbClr val="FF0000"/>
                </a:solidFill>
              </a:rPr>
              <a:t>软件额外开销</a:t>
            </a:r>
            <a:r>
              <a:rPr lang="zh-CN" altLang="en-US" sz="2400" dirty="0"/>
              <a:t>。那么，该系统的</a:t>
            </a:r>
            <a:r>
              <a:rPr lang="zh-CN" altLang="en-US" sz="2400" dirty="0">
                <a:solidFill>
                  <a:srgbClr val="0000FF"/>
                </a:solidFill>
              </a:rPr>
              <a:t>中断频率</a:t>
            </a:r>
            <a:r>
              <a:rPr lang="zh-CN" altLang="en-US" sz="2400" dirty="0"/>
              <a:t>最大是多少？中断</a:t>
            </a:r>
            <a:r>
              <a:rPr lang="zh-CN" altLang="en-US" sz="2400" dirty="0">
                <a:solidFill>
                  <a:srgbClr val="0000FF"/>
                </a:solidFill>
              </a:rPr>
              <a:t>额外开销时间</a:t>
            </a:r>
            <a:r>
              <a:rPr lang="zh-CN" altLang="en-US" sz="2400" dirty="0"/>
              <a:t>占</a:t>
            </a:r>
            <a:r>
              <a:rPr lang="zh-CN" altLang="en-US" sz="2400" dirty="0">
                <a:solidFill>
                  <a:srgbClr val="0000FF"/>
                </a:solidFill>
              </a:rPr>
              <a:t>中断时间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0000FF"/>
                </a:solidFill>
              </a:rPr>
              <a:t>比例</a:t>
            </a:r>
            <a:r>
              <a:rPr lang="zh-CN" altLang="en-US" sz="2400" dirty="0"/>
              <a:t>是多少？有一个</a:t>
            </a:r>
            <a:r>
              <a:rPr lang="zh-CN" altLang="en-US" sz="2400" dirty="0">
                <a:solidFill>
                  <a:srgbClr val="D60093"/>
                </a:solidFill>
              </a:rPr>
              <a:t>字节设备</a:t>
            </a:r>
            <a:r>
              <a:rPr lang="zh-CN" altLang="en-US" sz="2400" dirty="0"/>
              <a:t>，数据传输率为</a:t>
            </a:r>
            <a:r>
              <a:rPr lang="en-US" altLang="zh-CN" sz="2400" dirty="0">
                <a:solidFill>
                  <a:srgbClr val="0000FF"/>
                </a:solidFill>
              </a:rPr>
              <a:t>10MB/s</a:t>
            </a:r>
            <a:r>
              <a:rPr lang="zh-CN" altLang="en-US" sz="2400" dirty="0"/>
              <a:t>，如果以中断方式且每次中断传送一个数据，那么该系统能实现这个传输要求吗？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解</a:t>
            </a:r>
            <a:r>
              <a:rPr lang="en-US" altLang="zh-CN" sz="2400" dirty="0"/>
              <a:t>】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∵ </a:t>
            </a:r>
            <a:r>
              <a:rPr lang="zh-CN" altLang="en-US" sz="2400" dirty="0"/>
              <a:t>最短的中断间隔时间＝最短的中断时间＝</a:t>
            </a:r>
            <a:r>
              <a:rPr lang="en-US" altLang="zh-CN" sz="2400" dirty="0"/>
              <a:t>50+150</a:t>
            </a:r>
            <a:r>
              <a:rPr lang="zh-CN" altLang="en-US" sz="2400" dirty="0"/>
              <a:t>＝</a:t>
            </a:r>
            <a:r>
              <a:rPr lang="en-US" altLang="zh-CN" sz="2400" dirty="0"/>
              <a:t>200(ns)</a:t>
            </a:r>
            <a:endParaRPr lang="zh-CN" altLang="en-US" sz="2400" dirty="0"/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∴ 最大的中断频率</a:t>
            </a:r>
            <a:r>
              <a:rPr lang="en-US" altLang="zh-CN" sz="2400" dirty="0"/>
              <a:t>=1/200ns=5×10</a:t>
            </a:r>
            <a:r>
              <a:rPr lang="en-US" altLang="zh-CN" sz="2400" baseline="30000" dirty="0"/>
              <a:t>6</a:t>
            </a:r>
            <a:r>
              <a:rPr lang="en-US" altLang="zh-CN" sz="2400" dirty="0"/>
              <a:t>(</a:t>
            </a:r>
            <a:r>
              <a:rPr lang="zh-CN" altLang="en-US" sz="2400" dirty="0"/>
              <a:t>次</a:t>
            </a:r>
            <a:r>
              <a:rPr lang="en-US" altLang="zh-CN" sz="2400" dirty="0"/>
              <a:t>/s)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     中断额外开销时间＝中断系统响应时间＋软件额外开销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                                     ＝</a:t>
            </a:r>
            <a:r>
              <a:rPr lang="en-US" altLang="zh-CN" sz="2400" dirty="0"/>
              <a:t>50</a:t>
            </a:r>
            <a:r>
              <a:rPr lang="zh-CN" altLang="en-US" sz="2400" dirty="0"/>
              <a:t>＋</a:t>
            </a:r>
            <a:r>
              <a:rPr lang="en-US" altLang="zh-CN" sz="2400" dirty="0"/>
              <a:t>60</a:t>
            </a:r>
            <a:r>
              <a:rPr lang="zh-CN" altLang="en-US" sz="2400" dirty="0"/>
              <a:t>＝</a:t>
            </a:r>
            <a:r>
              <a:rPr lang="en-US" altLang="zh-CN" sz="2400" dirty="0"/>
              <a:t>110(ns)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     中断额外开销时间占中断时间的比例＝</a:t>
            </a:r>
            <a:r>
              <a:rPr lang="en-US" altLang="zh-CN" sz="2400" dirty="0"/>
              <a:t>110/200</a:t>
            </a:r>
            <a:r>
              <a:rPr lang="zh-CN" altLang="en-US" sz="2400" dirty="0"/>
              <a:t>＝</a:t>
            </a:r>
            <a:r>
              <a:rPr lang="en-US" altLang="zh-CN" sz="2400" dirty="0"/>
              <a:t>55%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∵ </a:t>
            </a:r>
            <a:r>
              <a:rPr lang="zh-CN" altLang="en-US" sz="2400" dirty="0"/>
              <a:t>设备数据传输率为</a:t>
            </a:r>
            <a:r>
              <a:rPr lang="en-US" altLang="zh-CN" sz="2400" dirty="0"/>
              <a:t>10MB/s</a:t>
            </a:r>
            <a:r>
              <a:rPr lang="zh-CN" altLang="en-US" sz="2400" dirty="0"/>
              <a:t>，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     即传输数据的间隔时间＝</a:t>
            </a:r>
            <a:r>
              <a:rPr lang="en-US" altLang="zh-CN" sz="2400" dirty="0"/>
              <a:t>0.1μs</a:t>
            </a:r>
            <a:r>
              <a:rPr lang="zh-CN" altLang="en-US" sz="2400" dirty="0"/>
              <a:t>＜最短的中断间隔时间，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∴ 该系统不能实现这个传输要求。 </a:t>
            </a:r>
            <a:endParaRPr lang="en-US" altLang="zh-CN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5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5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5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855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855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855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855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855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855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51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体系结构</a:t>
            </a:r>
            <a:endParaRPr lang="zh-CN" altLang="en-US" sz="4000" b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输入输出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56515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>
                <a:ea typeface="楷体_GB2312" pitchFamily="49" charset="-122"/>
              </a:rPr>
              <a:t>8.4  </a:t>
            </a:r>
            <a:r>
              <a:rPr lang="zh-CN" altLang="en-US" sz="4200">
                <a:ea typeface="楷体_GB2312" pitchFamily="49" charset="-122"/>
              </a:rPr>
              <a:t>输入输出技术</a:t>
            </a:r>
          </a:p>
        </p:txBody>
      </p:sp>
      <p:sp>
        <p:nvSpPr>
          <p:cNvPr id="1856516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800">
                <a:solidFill>
                  <a:srgbClr val="CC0066"/>
                </a:solidFill>
                <a:ea typeface="隶书" pitchFamily="49" charset="-122"/>
              </a:rPr>
              <a:t>8.4.3</a:t>
            </a:r>
            <a:r>
              <a:rPr lang="en-US" altLang="zh-CN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直接存储器存取方式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6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6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56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56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56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56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5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5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56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56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205CE5-B633-463E-8B9D-85DC3D4A3F67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1857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</a:t>
            </a:r>
          </a:p>
        </p:txBody>
      </p:sp>
      <p:sp>
        <p:nvSpPr>
          <p:cNvPr id="1857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981075"/>
            <a:ext cx="8570913" cy="5616575"/>
          </a:xfrm>
        </p:spPr>
        <p:txBody>
          <a:bodyPr/>
          <a:lstStyle/>
          <a:p>
            <a:r>
              <a:rPr lang="zh-CN" altLang="en-US"/>
              <a:t>直接存储器存取方式：</a:t>
            </a:r>
            <a:br>
              <a:rPr lang="zh-CN" altLang="en-US"/>
            </a:br>
            <a:r>
              <a:rPr lang="en-US" altLang="zh-CN">
                <a:solidFill>
                  <a:srgbClr val="FF0000"/>
                </a:solidFill>
              </a:rPr>
              <a:t>D</a:t>
            </a:r>
            <a:r>
              <a:rPr lang="en-US" altLang="zh-CN"/>
              <a:t>irect 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emory 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en-US" altLang="zh-CN"/>
              <a:t>ccess</a:t>
            </a:r>
            <a:r>
              <a:rPr lang="zh-CN" altLang="en-US"/>
              <a:t>，</a:t>
            </a:r>
            <a:r>
              <a:rPr lang="en-US" altLang="zh-CN"/>
              <a:t>DMA</a:t>
            </a:r>
          </a:p>
          <a:p>
            <a:r>
              <a:rPr lang="en-US" altLang="zh-CN"/>
              <a:t>DMA</a:t>
            </a:r>
            <a:r>
              <a:rPr lang="zh-CN" altLang="en-US"/>
              <a:t>控制器：</a:t>
            </a:r>
            <a:br>
              <a:rPr lang="zh-CN" altLang="en-US"/>
            </a:br>
            <a:r>
              <a:rPr lang="en-US" altLang="zh-CN">
                <a:solidFill>
                  <a:srgbClr val="FF0000"/>
                </a:solidFill>
              </a:rPr>
              <a:t>D</a:t>
            </a:r>
            <a:r>
              <a:rPr lang="en-US" altLang="zh-CN"/>
              <a:t>irect 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emory 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en-US" altLang="zh-CN"/>
              <a:t>ccess 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ontroller</a:t>
            </a:r>
            <a:r>
              <a:rPr lang="zh-CN" altLang="en-US"/>
              <a:t>，</a:t>
            </a:r>
            <a:r>
              <a:rPr lang="en-US" altLang="zh-CN"/>
              <a:t>DMAC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C2F02-6DB5-45F6-9C90-2B3FE2C72ED6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185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一、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过程</a:t>
            </a:r>
          </a:p>
        </p:txBody>
      </p:sp>
      <p:sp>
        <p:nvSpPr>
          <p:cNvPr id="185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5876925"/>
            <a:ext cx="8570913" cy="720725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1859589" name="Text Box 5"/>
          <p:cNvSpPr txBox="1">
            <a:spLocks noChangeAspect="1" noChangeArrowheads="1"/>
          </p:cNvSpPr>
          <p:nvPr/>
        </p:nvSpPr>
        <p:spPr bwMode="auto">
          <a:xfrm>
            <a:off x="8459788" y="1781175"/>
            <a:ext cx="479425" cy="546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just"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>
                <a:solidFill>
                  <a:srgbClr val="FF0066"/>
                </a:solidFill>
              </a:rPr>
              <a:t>系统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>
                <a:solidFill>
                  <a:srgbClr val="FF0066"/>
                </a:solidFill>
              </a:rPr>
              <a:t>总线</a:t>
            </a:r>
          </a:p>
        </p:txBody>
      </p:sp>
      <p:sp>
        <p:nvSpPr>
          <p:cNvPr id="1859590" name="Text Box 6"/>
          <p:cNvSpPr txBox="1">
            <a:spLocks noChangeAspect="1" noChangeArrowheads="1"/>
          </p:cNvSpPr>
          <p:nvPr/>
        </p:nvSpPr>
        <p:spPr bwMode="auto">
          <a:xfrm>
            <a:off x="7283450" y="4510088"/>
            <a:ext cx="1127125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I/O</a:t>
            </a:r>
            <a:r>
              <a:rPr lang="zh-CN" altLang="en-US" sz="1800"/>
              <a:t>设备</a:t>
            </a:r>
          </a:p>
        </p:txBody>
      </p:sp>
      <p:sp>
        <p:nvSpPr>
          <p:cNvPr id="1859592" name="Text Box 8"/>
          <p:cNvSpPr txBox="1">
            <a:spLocks noChangeAspect="1" noChangeArrowheads="1"/>
          </p:cNvSpPr>
          <p:nvPr/>
        </p:nvSpPr>
        <p:spPr bwMode="auto">
          <a:xfrm>
            <a:off x="225425" y="1679575"/>
            <a:ext cx="4603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just"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>
                <a:solidFill>
                  <a:srgbClr val="0000FF"/>
                </a:solidFill>
              </a:rPr>
              <a:t>数据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>
                <a:solidFill>
                  <a:srgbClr val="0000FF"/>
                </a:solidFill>
              </a:rPr>
              <a:t>地址</a:t>
            </a:r>
          </a:p>
          <a:p>
            <a:pPr algn="just"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>
                <a:solidFill>
                  <a:srgbClr val="0000FF"/>
                </a:solidFill>
              </a:rPr>
              <a:t>控制</a:t>
            </a:r>
          </a:p>
        </p:txBody>
      </p:sp>
      <p:sp>
        <p:nvSpPr>
          <p:cNvPr id="1859593" name="Text Box 9"/>
          <p:cNvSpPr txBox="1">
            <a:spLocks noChangeAspect="1" noChangeArrowheads="1"/>
          </p:cNvSpPr>
          <p:nvPr/>
        </p:nvSpPr>
        <p:spPr bwMode="auto">
          <a:xfrm>
            <a:off x="1809750" y="5135563"/>
            <a:ext cx="5905500" cy="5143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2400">
                <a:solidFill>
                  <a:schemeClr val="bg2"/>
                </a:solidFill>
              </a:rPr>
              <a:t>图</a:t>
            </a:r>
            <a:r>
              <a:rPr lang="en-US" altLang="zh-CN" sz="2400" smtClean="0">
                <a:solidFill>
                  <a:schemeClr val="bg2"/>
                </a:solidFill>
              </a:rPr>
              <a:t>8.32  </a:t>
            </a:r>
            <a:r>
              <a:rPr lang="en-US" altLang="zh-CN" sz="2400">
                <a:solidFill>
                  <a:schemeClr val="bg2"/>
                </a:solidFill>
              </a:rPr>
              <a:t>DMAC</a:t>
            </a:r>
            <a:r>
              <a:rPr lang="zh-CN" altLang="en-US" sz="2400">
                <a:solidFill>
                  <a:schemeClr val="bg2"/>
                </a:solidFill>
              </a:rPr>
              <a:t>内部逻辑及与系统连接</a:t>
            </a:r>
          </a:p>
        </p:txBody>
      </p:sp>
      <p:sp>
        <p:nvSpPr>
          <p:cNvPr id="1859594" name="Line 10"/>
          <p:cNvSpPr>
            <a:spLocks noChangeAspect="1" noChangeShapeType="1"/>
          </p:cNvSpPr>
          <p:nvPr/>
        </p:nvSpPr>
        <p:spPr bwMode="auto">
          <a:xfrm>
            <a:off x="2682875" y="1865313"/>
            <a:ext cx="1588" cy="6667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595" name="Line 11"/>
          <p:cNvSpPr>
            <a:spLocks noChangeAspect="1" noChangeShapeType="1"/>
          </p:cNvSpPr>
          <p:nvPr/>
        </p:nvSpPr>
        <p:spPr bwMode="auto">
          <a:xfrm>
            <a:off x="5184775" y="1865313"/>
            <a:ext cx="1588" cy="6667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596" name="Line 12"/>
          <p:cNvSpPr>
            <a:spLocks noChangeAspect="1" noChangeShapeType="1"/>
          </p:cNvSpPr>
          <p:nvPr/>
        </p:nvSpPr>
        <p:spPr bwMode="auto">
          <a:xfrm>
            <a:off x="6338888" y="1865313"/>
            <a:ext cx="1587" cy="6667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597" name="Line 13"/>
          <p:cNvSpPr>
            <a:spLocks noChangeAspect="1" noChangeShapeType="1"/>
          </p:cNvSpPr>
          <p:nvPr/>
        </p:nvSpPr>
        <p:spPr bwMode="auto">
          <a:xfrm>
            <a:off x="1335088" y="2032000"/>
            <a:ext cx="1587" cy="500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598" name="Line 14"/>
          <p:cNvSpPr>
            <a:spLocks noChangeAspect="1" noChangeShapeType="1"/>
          </p:cNvSpPr>
          <p:nvPr/>
        </p:nvSpPr>
        <p:spPr bwMode="auto">
          <a:xfrm>
            <a:off x="758825" y="1865313"/>
            <a:ext cx="7505700" cy="15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599" name="Line 15"/>
          <p:cNvSpPr>
            <a:spLocks noChangeAspect="1" noChangeShapeType="1"/>
          </p:cNvSpPr>
          <p:nvPr/>
        </p:nvSpPr>
        <p:spPr bwMode="auto">
          <a:xfrm>
            <a:off x="6724650" y="2032000"/>
            <a:ext cx="1588" cy="500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0" name="Line 16"/>
          <p:cNvSpPr>
            <a:spLocks noChangeAspect="1" noChangeShapeType="1"/>
          </p:cNvSpPr>
          <p:nvPr/>
        </p:nvSpPr>
        <p:spPr bwMode="auto">
          <a:xfrm>
            <a:off x="7880350" y="1865313"/>
            <a:ext cx="1588" cy="666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01" name="Line 17"/>
          <p:cNvSpPr>
            <a:spLocks noChangeAspect="1" noChangeShapeType="1"/>
          </p:cNvSpPr>
          <p:nvPr/>
        </p:nvSpPr>
        <p:spPr bwMode="auto">
          <a:xfrm flipV="1">
            <a:off x="7685088" y="3032125"/>
            <a:ext cx="1587" cy="13350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2" name="Line 18"/>
          <p:cNvSpPr>
            <a:spLocks noChangeAspect="1" noChangeShapeType="1"/>
          </p:cNvSpPr>
          <p:nvPr/>
        </p:nvSpPr>
        <p:spPr bwMode="auto">
          <a:xfrm>
            <a:off x="3067050" y="2200275"/>
            <a:ext cx="1588" cy="1666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03" name="Line 19"/>
          <p:cNvSpPr>
            <a:spLocks noChangeAspect="1" noChangeShapeType="1"/>
          </p:cNvSpPr>
          <p:nvPr/>
        </p:nvSpPr>
        <p:spPr bwMode="auto">
          <a:xfrm>
            <a:off x="4800600" y="2200275"/>
            <a:ext cx="0" cy="1666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04" name="Line 20"/>
          <p:cNvSpPr>
            <a:spLocks noChangeAspect="1" noChangeShapeType="1"/>
          </p:cNvSpPr>
          <p:nvPr/>
        </p:nvSpPr>
        <p:spPr bwMode="auto">
          <a:xfrm>
            <a:off x="7575550" y="3527425"/>
            <a:ext cx="109538" cy="88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05" name="Line 21"/>
          <p:cNvSpPr>
            <a:spLocks noChangeAspect="1" noChangeShapeType="1"/>
          </p:cNvSpPr>
          <p:nvPr/>
        </p:nvSpPr>
        <p:spPr bwMode="auto">
          <a:xfrm>
            <a:off x="758825" y="2032000"/>
            <a:ext cx="7505700" cy="158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6" name="Line 22"/>
          <p:cNvSpPr>
            <a:spLocks noChangeAspect="1" noChangeShapeType="1"/>
          </p:cNvSpPr>
          <p:nvPr/>
        </p:nvSpPr>
        <p:spPr bwMode="auto">
          <a:xfrm>
            <a:off x="758825" y="2200275"/>
            <a:ext cx="75057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7" name="Line 23"/>
          <p:cNvSpPr>
            <a:spLocks noChangeAspect="1" noChangeShapeType="1"/>
          </p:cNvSpPr>
          <p:nvPr/>
        </p:nvSpPr>
        <p:spPr bwMode="auto">
          <a:xfrm>
            <a:off x="8070850" y="3032125"/>
            <a:ext cx="1588" cy="13350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8" name="Line 24"/>
          <p:cNvSpPr>
            <a:spLocks noChangeAspect="1" noChangeShapeType="1"/>
          </p:cNvSpPr>
          <p:nvPr/>
        </p:nvSpPr>
        <p:spPr bwMode="auto">
          <a:xfrm flipH="1">
            <a:off x="5762625" y="3533775"/>
            <a:ext cx="1817688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09" name="Line 25"/>
          <p:cNvSpPr>
            <a:spLocks noChangeAspect="1" noChangeShapeType="1"/>
          </p:cNvSpPr>
          <p:nvPr/>
        </p:nvSpPr>
        <p:spPr bwMode="auto">
          <a:xfrm flipH="1">
            <a:off x="3270250" y="3611563"/>
            <a:ext cx="13462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10" name="Line 26"/>
          <p:cNvSpPr>
            <a:spLocks noChangeAspect="1" noChangeShapeType="1"/>
          </p:cNvSpPr>
          <p:nvPr/>
        </p:nvSpPr>
        <p:spPr bwMode="auto">
          <a:xfrm>
            <a:off x="3270250" y="3943350"/>
            <a:ext cx="13462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11" name="Line 27"/>
          <p:cNvSpPr>
            <a:spLocks noChangeAspect="1" noChangeShapeType="1"/>
          </p:cNvSpPr>
          <p:nvPr/>
        </p:nvSpPr>
        <p:spPr bwMode="auto">
          <a:xfrm>
            <a:off x="5762625" y="3781425"/>
            <a:ext cx="22129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12" name="Line 28"/>
          <p:cNvSpPr>
            <a:spLocks noChangeAspect="1" noChangeShapeType="1"/>
          </p:cNvSpPr>
          <p:nvPr/>
        </p:nvSpPr>
        <p:spPr bwMode="auto">
          <a:xfrm>
            <a:off x="7981950" y="3787775"/>
            <a:ext cx="90488" cy="101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14" name="AutoShape 30"/>
          <p:cNvSpPr>
            <a:spLocks noChangeAspect="1"/>
          </p:cNvSpPr>
          <p:nvPr/>
        </p:nvSpPr>
        <p:spPr bwMode="auto">
          <a:xfrm>
            <a:off x="8316913" y="1855788"/>
            <a:ext cx="139700" cy="376237"/>
          </a:xfrm>
          <a:prstGeom prst="rightBrace">
            <a:avLst>
              <a:gd name="adj1" fmla="val 22443"/>
              <a:gd name="adj2" fmla="val 50000"/>
            </a:avLst>
          </a:prstGeom>
          <a:noFill/>
          <a:ln w="1905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15" name="Text Box 31"/>
          <p:cNvSpPr txBox="1">
            <a:spLocks noChangeAspect="1" noChangeArrowheads="1"/>
          </p:cNvSpPr>
          <p:nvPr/>
        </p:nvSpPr>
        <p:spPr bwMode="auto">
          <a:xfrm>
            <a:off x="754063" y="3857625"/>
            <a:ext cx="481012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>
                <a:solidFill>
                  <a:srgbClr val="FF0000"/>
                </a:solidFill>
              </a:rPr>
              <a:t>CPU</a:t>
            </a:r>
          </a:p>
        </p:txBody>
      </p:sp>
      <p:sp>
        <p:nvSpPr>
          <p:cNvPr id="1859616" name="Text Box 32"/>
          <p:cNvSpPr txBox="1">
            <a:spLocks noChangeAspect="1" noChangeArrowheads="1"/>
          </p:cNvSpPr>
          <p:nvPr/>
        </p:nvSpPr>
        <p:spPr bwMode="auto">
          <a:xfrm>
            <a:off x="703263" y="2533650"/>
            <a:ext cx="1250950" cy="50006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地址寄存器</a:t>
            </a:r>
            <a:r>
              <a:rPr lang="en-US" altLang="zh-CN" sz="1800"/>
              <a:t>AR</a:t>
            </a:r>
          </a:p>
        </p:txBody>
      </p:sp>
      <p:sp>
        <p:nvSpPr>
          <p:cNvPr id="1859617" name="Text Box 33"/>
          <p:cNvSpPr txBox="1">
            <a:spLocks noChangeAspect="1" noChangeArrowheads="1"/>
          </p:cNvSpPr>
          <p:nvPr/>
        </p:nvSpPr>
        <p:spPr bwMode="auto">
          <a:xfrm>
            <a:off x="2101850" y="2533650"/>
            <a:ext cx="1155700" cy="50006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寄存器组</a:t>
            </a:r>
          </a:p>
        </p:txBody>
      </p:sp>
      <p:sp>
        <p:nvSpPr>
          <p:cNvPr id="1859618" name="Text Box 34"/>
          <p:cNvSpPr txBox="1">
            <a:spLocks noChangeAspect="1" noChangeArrowheads="1"/>
          </p:cNvSpPr>
          <p:nvPr/>
        </p:nvSpPr>
        <p:spPr bwMode="auto">
          <a:xfrm>
            <a:off x="2101850" y="3367088"/>
            <a:ext cx="1155700" cy="666750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控制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单元</a:t>
            </a:r>
          </a:p>
        </p:txBody>
      </p:sp>
      <p:sp>
        <p:nvSpPr>
          <p:cNvPr id="1859619" name="Rectangle 35"/>
          <p:cNvSpPr>
            <a:spLocks noChangeAspect="1" noChangeArrowheads="1"/>
          </p:cNvSpPr>
          <p:nvPr/>
        </p:nvSpPr>
        <p:spPr bwMode="auto">
          <a:xfrm>
            <a:off x="563563" y="2366963"/>
            <a:ext cx="2886075" cy="1833562"/>
          </a:xfrm>
          <a:prstGeom prst="rect">
            <a:avLst/>
          </a:prstGeom>
          <a:noFill/>
          <a:ln w="19050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20" name="Text Box 36"/>
          <p:cNvSpPr txBox="1">
            <a:spLocks noChangeAspect="1" noChangeArrowheads="1"/>
          </p:cNvSpPr>
          <p:nvPr/>
        </p:nvSpPr>
        <p:spPr bwMode="auto">
          <a:xfrm>
            <a:off x="6229350" y="3937000"/>
            <a:ext cx="922338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>
                <a:solidFill>
                  <a:srgbClr val="FF0000"/>
                </a:solidFill>
              </a:rPr>
              <a:t>DMAC</a:t>
            </a:r>
          </a:p>
        </p:txBody>
      </p:sp>
      <p:sp>
        <p:nvSpPr>
          <p:cNvPr id="1859621" name="Text Box 37"/>
          <p:cNvSpPr txBox="1">
            <a:spLocks noChangeAspect="1" noChangeArrowheads="1"/>
          </p:cNvSpPr>
          <p:nvPr/>
        </p:nvSpPr>
        <p:spPr bwMode="auto">
          <a:xfrm>
            <a:off x="5842000" y="2533650"/>
            <a:ext cx="1266825" cy="50006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地址寄存器</a:t>
            </a:r>
            <a:r>
              <a:rPr lang="en-US" altLang="zh-CN" sz="1800"/>
              <a:t>DMAAR</a:t>
            </a:r>
          </a:p>
        </p:txBody>
      </p:sp>
      <p:sp>
        <p:nvSpPr>
          <p:cNvPr id="1859622" name="Text Box 38"/>
          <p:cNvSpPr txBox="1">
            <a:spLocks noChangeAspect="1" noChangeArrowheads="1"/>
          </p:cNvSpPr>
          <p:nvPr/>
        </p:nvSpPr>
        <p:spPr bwMode="auto">
          <a:xfrm>
            <a:off x="7299325" y="2533650"/>
            <a:ext cx="1279525" cy="50006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数据寄存器</a:t>
            </a:r>
            <a:r>
              <a:rPr lang="en-US" altLang="zh-CN" sz="1800"/>
              <a:t>DMADR</a:t>
            </a:r>
          </a:p>
        </p:txBody>
      </p:sp>
      <p:sp>
        <p:nvSpPr>
          <p:cNvPr id="1859623" name="Text Box 39"/>
          <p:cNvSpPr txBox="1">
            <a:spLocks noChangeAspect="1" noChangeArrowheads="1"/>
          </p:cNvSpPr>
          <p:nvPr/>
        </p:nvSpPr>
        <p:spPr bwMode="auto">
          <a:xfrm>
            <a:off x="4475163" y="2533650"/>
            <a:ext cx="1285875" cy="500063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数据计数器</a:t>
            </a:r>
            <a:r>
              <a:rPr lang="en-US" altLang="zh-CN" sz="1800"/>
              <a:t>DC</a:t>
            </a:r>
          </a:p>
        </p:txBody>
      </p:sp>
      <p:sp>
        <p:nvSpPr>
          <p:cNvPr id="1859624" name="Text Box 40"/>
          <p:cNvSpPr txBox="1">
            <a:spLocks noChangeAspect="1" noChangeArrowheads="1"/>
          </p:cNvSpPr>
          <p:nvPr/>
        </p:nvSpPr>
        <p:spPr bwMode="auto">
          <a:xfrm>
            <a:off x="4606925" y="3367088"/>
            <a:ext cx="1154113" cy="665162"/>
          </a:xfrm>
          <a:prstGeom prst="rect">
            <a:avLst/>
          </a:prstGeom>
          <a:solidFill>
            <a:srgbClr val="CC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36000" rIns="0" bIns="0"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控制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单元</a:t>
            </a:r>
          </a:p>
        </p:txBody>
      </p:sp>
      <p:sp>
        <p:nvSpPr>
          <p:cNvPr id="1859625" name="Rectangle 41"/>
          <p:cNvSpPr>
            <a:spLocks noChangeAspect="1" noChangeArrowheads="1"/>
          </p:cNvSpPr>
          <p:nvPr/>
        </p:nvSpPr>
        <p:spPr bwMode="auto">
          <a:xfrm>
            <a:off x="4330700" y="2366963"/>
            <a:ext cx="4392613" cy="1831975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26" name="AutoShape 42"/>
          <p:cNvSpPr>
            <a:spLocks noChangeAspect="1"/>
          </p:cNvSpPr>
          <p:nvPr/>
        </p:nvSpPr>
        <p:spPr bwMode="auto">
          <a:xfrm rot="5400000">
            <a:off x="7835901" y="4238625"/>
            <a:ext cx="87312" cy="414337"/>
          </a:xfrm>
          <a:prstGeom prst="rightBrace">
            <a:avLst>
              <a:gd name="adj1" fmla="val 39546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27" name="Text Box 43"/>
          <p:cNvSpPr txBox="1">
            <a:spLocks noChangeAspect="1" noChangeArrowheads="1"/>
          </p:cNvSpPr>
          <p:nvPr/>
        </p:nvSpPr>
        <p:spPr bwMode="auto">
          <a:xfrm>
            <a:off x="6418263" y="3335338"/>
            <a:ext cx="105568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DREQ</a:t>
            </a:r>
          </a:p>
        </p:txBody>
      </p:sp>
      <p:sp>
        <p:nvSpPr>
          <p:cNvPr id="1859628" name="Text Box 44"/>
          <p:cNvSpPr txBox="1">
            <a:spLocks noChangeAspect="1" noChangeArrowheads="1"/>
          </p:cNvSpPr>
          <p:nvPr/>
        </p:nvSpPr>
        <p:spPr bwMode="auto">
          <a:xfrm>
            <a:off x="6418263" y="3602038"/>
            <a:ext cx="9842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DACK</a:t>
            </a:r>
          </a:p>
        </p:txBody>
      </p:sp>
      <p:sp>
        <p:nvSpPr>
          <p:cNvPr id="1859629" name="Line 45"/>
          <p:cNvSpPr>
            <a:spLocks noChangeAspect="1" noChangeShapeType="1"/>
          </p:cNvSpPr>
          <p:nvPr/>
        </p:nvSpPr>
        <p:spPr bwMode="auto">
          <a:xfrm>
            <a:off x="7207250" y="2366963"/>
            <a:ext cx="0" cy="833437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0" name="Line 46"/>
          <p:cNvSpPr>
            <a:spLocks noChangeAspect="1" noChangeShapeType="1"/>
          </p:cNvSpPr>
          <p:nvPr/>
        </p:nvSpPr>
        <p:spPr bwMode="auto">
          <a:xfrm>
            <a:off x="7207250" y="3200400"/>
            <a:ext cx="1516063" cy="1588"/>
          </a:xfrm>
          <a:prstGeom prst="line">
            <a:avLst/>
          </a:prstGeom>
          <a:noFill/>
          <a:ln w="19050">
            <a:solidFill>
              <a:srgbClr val="FF66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1" name="AutoShape 47"/>
          <p:cNvSpPr>
            <a:spLocks noChangeAspect="1" noChangeArrowheads="1"/>
          </p:cNvSpPr>
          <p:nvPr/>
        </p:nvSpPr>
        <p:spPr bwMode="auto">
          <a:xfrm>
            <a:off x="3035300" y="2176463"/>
            <a:ext cx="61913" cy="61912"/>
          </a:xfrm>
          <a:prstGeom prst="flowChartConnector">
            <a:avLst/>
          </a:prstGeom>
          <a:solidFill>
            <a:schemeClr val="tx2"/>
          </a:solidFill>
          <a:ln w="19050" algn="ctr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32" name="AutoShape 48"/>
          <p:cNvSpPr>
            <a:spLocks noChangeAspect="1" noChangeArrowheads="1"/>
          </p:cNvSpPr>
          <p:nvPr/>
        </p:nvSpPr>
        <p:spPr bwMode="auto">
          <a:xfrm>
            <a:off x="2651125" y="1846263"/>
            <a:ext cx="60325" cy="61912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3" name="AutoShape 49"/>
          <p:cNvSpPr>
            <a:spLocks noChangeAspect="1" noChangeArrowheads="1"/>
          </p:cNvSpPr>
          <p:nvPr/>
        </p:nvSpPr>
        <p:spPr bwMode="auto">
          <a:xfrm>
            <a:off x="1303338" y="2006600"/>
            <a:ext cx="60325" cy="61913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4" name="AutoShape 50"/>
          <p:cNvSpPr>
            <a:spLocks noChangeAspect="1" noChangeArrowheads="1"/>
          </p:cNvSpPr>
          <p:nvPr/>
        </p:nvSpPr>
        <p:spPr bwMode="auto">
          <a:xfrm>
            <a:off x="5153025" y="1833563"/>
            <a:ext cx="61913" cy="61912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5" name="AutoShape 51"/>
          <p:cNvSpPr>
            <a:spLocks noChangeAspect="1" noChangeArrowheads="1"/>
          </p:cNvSpPr>
          <p:nvPr/>
        </p:nvSpPr>
        <p:spPr bwMode="auto">
          <a:xfrm>
            <a:off x="4768850" y="2173288"/>
            <a:ext cx="60325" cy="60325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6" name="Line 52"/>
          <p:cNvSpPr>
            <a:spLocks noChangeAspect="1" noChangeShapeType="1"/>
          </p:cNvSpPr>
          <p:nvPr/>
        </p:nvSpPr>
        <p:spPr bwMode="auto">
          <a:xfrm flipH="1">
            <a:off x="3486150" y="1531938"/>
            <a:ext cx="0" cy="333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7" name="Line 53"/>
          <p:cNvSpPr>
            <a:spLocks noChangeAspect="1" noChangeShapeType="1"/>
          </p:cNvSpPr>
          <p:nvPr/>
        </p:nvSpPr>
        <p:spPr bwMode="auto">
          <a:xfrm>
            <a:off x="4256088" y="1531938"/>
            <a:ext cx="0" cy="6715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38" name="Line 54"/>
          <p:cNvSpPr>
            <a:spLocks noChangeAspect="1" noChangeShapeType="1"/>
          </p:cNvSpPr>
          <p:nvPr/>
        </p:nvSpPr>
        <p:spPr bwMode="auto">
          <a:xfrm flipH="1" flipV="1">
            <a:off x="3870325" y="1531938"/>
            <a:ext cx="1588" cy="5000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39" name="Text Box 55"/>
          <p:cNvSpPr txBox="1">
            <a:spLocks noChangeAspect="1" noChangeArrowheads="1"/>
          </p:cNvSpPr>
          <p:nvPr/>
        </p:nvSpPr>
        <p:spPr bwMode="auto">
          <a:xfrm>
            <a:off x="3197225" y="1031875"/>
            <a:ext cx="1358900" cy="500063"/>
          </a:xfrm>
          <a:prstGeom prst="rect">
            <a:avLst/>
          </a:prstGeom>
          <a:solidFill>
            <a:srgbClr val="FF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zh-CN" altLang="en-US" sz="1800"/>
              <a:t>主存</a:t>
            </a:r>
            <a:r>
              <a:rPr lang="en-US" altLang="zh-CN" sz="1800"/>
              <a:t>(MM)</a:t>
            </a:r>
          </a:p>
        </p:txBody>
      </p:sp>
      <p:sp>
        <p:nvSpPr>
          <p:cNvPr id="1859640" name="AutoShape 56"/>
          <p:cNvSpPr>
            <a:spLocks noChangeAspect="1" noChangeArrowheads="1"/>
          </p:cNvSpPr>
          <p:nvPr/>
        </p:nvSpPr>
        <p:spPr bwMode="auto">
          <a:xfrm>
            <a:off x="3848100" y="2003425"/>
            <a:ext cx="61913" cy="61913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1" name="AutoShape 57"/>
          <p:cNvSpPr>
            <a:spLocks noChangeAspect="1" noChangeArrowheads="1"/>
          </p:cNvSpPr>
          <p:nvPr/>
        </p:nvSpPr>
        <p:spPr bwMode="auto">
          <a:xfrm>
            <a:off x="3463925" y="1833563"/>
            <a:ext cx="60325" cy="61912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2" name="AutoShape 58"/>
          <p:cNvSpPr>
            <a:spLocks noChangeAspect="1" noChangeArrowheads="1"/>
          </p:cNvSpPr>
          <p:nvPr/>
        </p:nvSpPr>
        <p:spPr bwMode="auto">
          <a:xfrm>
            <a:off x="4222750" y="2176463"/>
            <a:ext cx="60325" cy="61912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3" name="AutoShape 59"/>
          <p:cNvSpPr>
            <a:spLocks noChangeAspect="1" noChangeArrowheads="1"/>
          </p:cNvSpPr>
          <p:nvPr/>
        </p:nvSpPr>
        <p:spPr bwMode="auto">
          <a:xfrm>
            <a:off x="7848600" y="1836738"/>
            <a:ext cx="60325" cy="60325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4" name="AutoShape 60"/>
          <p:cNvSpPr>
            <a:spLocks noChangeAspect="1" noChangeArrowheads="1"/>
          </p:cNvSpPr>
          <p:nvPr/>
        </p:nvSpPr>
        <p:spPr bwMode="auto">
          <a:xfrm>
            <a:off x="6692900" y="1997075"/>
            <a:ext cx="61913" cy="61913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5" name="AutoShape 61"/>
          <p:cNvSpPr>
            <a:spLocks noChangeAspect="1" noChangeArrowheads="1"/>
          </p:cNvSpPr>
          <p:nvPr/>
        </p:nvSpPr>
        <p:spPr bwMode="auto">
          <a:xfrm>
            <a:off x="6307138" y="1836738"/>
            <a:ext cx="60325" cy="60325"/>
          </a:xfrm>
          <a:prstGeom prst="flowChartConnector">
            <a:avLst/>
          </a:prstGeom>
          <a:solidFill>
            <a:schemeClr val="tx2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6" name="Line 62"/>
          <p:cNvSpPr>
            <a:spLocks noChangeAspect="1" noChangeShapeType="1"/>
          </p:cNvSpPr>
          <p:nvPr/>
        </p:nvSpPr>
        <p:spPr bwMode="auto">
          <a:xfrm>
            <a:off x="3492500" y="1541463"/>
            <a:ext cx="1588" cy="3206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7" name="Line 63"/>
          <p:cNvSpPr>
            <a:spLocks noChangeAspect="1" noChangeShapeType="1"/>
          </p:cNvSpPr>
          <p:nvPr/>
        </p:nvSpPr>
        <p:spPr bwMode="auto">
          <a:xfrm>
            <a:off x="3489325" y="1862138"/>
            <a:ext cx="43830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8" name="Line 64"/>
          <p:cNvSpPr>
            <a:spLocks noChangeAspect="1" noChangeShapeType="1"/>
          </p:cNvSpPr>
          <p:nvPr/>
        </p:nvSpPr>
        <p:spPr bwMode="auto">
          <a:xfrm>
            <a:off x="7877175" y="1871663"/>
            <a:ext cx="1588" cy="6540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49" name="Line 65"/>
          <p:cNvSpPr>
            <a:spLocks noChangeAspect="1" noChangeShapeType="1"/>
          </p:cNvSpPr>
          <p:nvPr/>
        </p:nvSpPr>
        <p:spPr bwMode="auto">
          <a:xfrm>
            <a:off x="3040063" y="3165475"/>
            <a:ext cx="1587" cy="2016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50" name="Line 66"/>
          <p:cNvSpPr>
            <a:spLocks noChangeAspect="1" noChangeShapeType="1"/>
          </p:cNvSpPr>
          <p:nvPr/>
        </p:nvSpPr>
        <p:spPr bwMode="auto">
          <a:xfrm>
            <a:off x="3033713" y="3155950"/>
            <a:ext cx="4143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51" name="Line 67"/>
          <p:cNvSpPr>
            <a:spLocks noChangeAspect="1" noChangeShapeType="1"/>
          </p:cNvSpPr>
          <p:nvPr/>
        </p:nvSpPr>
        <p:spPr bwMode="auto">
          <a:xfrm>
            <a:off x="3448050" y="3155950"/>
            <a:ext cx="88265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9652" name="Line 68"/>
          <p:cNvSpPr>
            <a:spLocks noChangeAspect="1" noChangeShapeType="1"/>
          </p:cNvSpPr>
          <p:nvPr/>
        </p:nvSpPr>
        <p:spPr bwMode="auto">
          <a:xfrm flipH="1" flipV="1">
            <a:off x="4330700" y="3159125"/>
            <a:ext cx="5397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653" name="Line 69"/>
          <p:cNvSpPr>
            <a:spLocks noChangeAspect="1" noChangeShapeType="1"/>
          </p:cNvSpPr>
          <p:nvPr/>
        </p:nvSpPr>
        <p:spPr bwMode="auto">
          <a:xfrm>
            <a:off x="4878388" y="3155950"/>
            <a:ext cx="1587" cy="2016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59591" name="Text Box 7"/>
          <p:cNvSpPr txBox="1">
            <a:spLocks noChangeAspect="1" noChangeArrowheads="1"/>
          </p:cNvSpPr>
          <p:nvPr/>
        </p:nvSpPr>
        <p:spPr bwMode="auto">
          <a:xfrm>
            <a:off x="3467100" y="3351213"/>
            <a:ext cx="1341438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DMA-REQ</a:t>
            </a:r>
          </a:p>
        </p:txBody>
      </p:sp>
      <p:sp>
        <p:nvSpPr>
          <p:cNvPr id="1859613" name="Text Box 29"/>
          <p:cNvSpPr txBox="1">
            <a:spLocks noChangeAspect="1" noChangeArrowheads="1"/>
          </p:cNvSpPr>
          <p:nvPr/>
        </p:nvSpPr>
        <p:spPr bwMode="auto">
          <a:xfrm>
            <a:off x="3467100" y="3722688"/>
            <a:ext cx="14859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DMA-ACK</a:t>
            </a:r>
          </a:p>
        </p:txBody>
      </p:sp>
      <p:sp>
        <p:nvSpPr>
          <p:cNvPr id="1859654" name="Text Box 70"/>
          <p:cNvSpPr txBox="1">
            <a:spLocks noChangeAspect="1" noChangeArrowheads="1"/>
          </p:cNvSpPr>
          <p:nvPr/>
        </p:nvSpPr>
        <p:spPr bwMode="auto">
          <a:xfrm>
            <a:off x="3675063" y="2921000"/>
            <a:ext cx="8001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>
              <a:lnSpc>
                <a:spcPct val="72000"/>
              </a:lnSpc>
              <a:spcBef>
                <a:spcPct val="0"/>
              </a:spcBef>
              <a:buClr>
                <a:srgbClr val="0000FF"/>
              </a:buClr>
              <a:buFont typeface="Wingdings" pitchFamily="2" charset="2"/>
              <a:buNone/>
            </a:pPr>
            <a:r>
              <a:rPr lang="en-US" altLang="zh-CN" sz="1800"/>
              <a:t>INTR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399026-9768-498C-B6C7-548F1B0A8CCD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185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一、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过程</a:t>
            </a:r>
          </a:p>
        </p:txBody>
      </p:sp>
      <p:sp>
        <p:nvSpPr>
          <p:cNvPr id="1858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692150"/>
            <a:ext cx="8499475" cy="5905500"/>
          </a:xfrm>
        </p:spPr>
        <p:txBody>
          <a:bodyPr/>
          <a:lstStyle/>
          <a:p>
            <a:pPr marL="444500" indent="-444500">
              <a:buFont typeface="Wingdings" pitchFamily="2" charset="2"/>
              <a:buNone/>
            </a:pPr>
            <a:r>
              <a:rPr lang="en-US" altLang="zh-CN">
                <a:latin typeface="Arial" charset="0"/>
                <a:ea typeface="黑体" pitchFamily="2" charset="-122"/>
              </a:rPr>
              <a:t>DMA</a:t>
            </a:r>
            <a:r>
              <a:rPr lang="zh-CN" altLang="en-US">
                <a:latin typeface="Arial" charset="0"/>
                <a:ea typeface="黑体" pitchFamily="2" charset="-122"/>
              </a:rPr>
              <a:t>传输过程</a:t>
            </a:r>
            <a:r>
              <a:rPr lang="zh-CN" altLang="en-US"/>
              <a:t>：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CPU</a:t>
            </a:r>
            <a:r>
              <a:rPr lang="zh-CN" altLang="en-US" sz="2400"/>
              <a:t>执行</a:t>
            </a:r>
            <a:r>
              <a:rPr lang="zh-CN" altLang="en-US" sz="2400">
                <a:solidFill>
                  <a:srgbClr val="FF0000"/>
                </a:solidFill>
              </a:rPr>
              <a:t>初始化</a:t>
            </a:r>
            <a:r>
              <a:rPr lang="en-US" altLang="zh-CN" sz="2400"/>
              <a:t>DMAC</a:t>
            </a:r>
            <a:r>
              <a:rPr lang="zh-CN" altLang="en-US" sz="2400"/>
              <a:t>的程序。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I/O</a:t>
            </a:r>
            <a:r>
              <a:rPr lang="zh-CN" altLang="en-US" sz="2400"/>
              <a:t>设备向</a:t>
            </a:r>
            <a:r>
              <a:rPr lang="en-US" altLang="zh-CN" sz="2400"/>
              <a:t>DMAC</a:t>
            </a:r>
            <a:r>
              <a:rPr lang="zh-CN" altLang="en-US" sz="2400"/>
              <a:t>发出</a:t>
            </a:r>
            <a:r>
              <a:rPr lang="en-US" altLang="zh-CN" sz="2400"/>
              <a:t>DMA</a:t>
            </a:r>
            <a:r>
              <a:rPr lang="zh-CN" altLang="en-US" sz="2400">
                <a:solidFill>
                  <a:srgbClr val="FF0000"/>
                </a:solidFill>
              </a:rPr>
              <a:t>请求</a:t>
            </a:r>
            <a:r>
              <a:rPr lang="zh-CN" altLang="en-US" sz="2400"/>
              <a:t>信号</a:t>
            </a:r>
            <a:r>
              <a:rPr lang="en-US" altLang="zh-CN" sz="2400"/>
              <a:t>DREQ</a:t>
            </a:r>
            <a:r>
              <a:rPr lang="zh-CN" altLang="en-US" sz="2400"/>
              <a:t>，</a:t>
            </a:r>
            <a:r>
              <a:rPr lang="en-US" altLang="zh-CN" sz="2400"/>
              <a:t>DMAC</a:t>
            </a:r>
            <a:r>
              <a:rPr lang="zh-CN" altLang="en-US" sz="2400"/>
              <a:t>向</a:t>
            </a:r>
            <a:r>
              <a:rPr lang="en-US" altLang="zh-CN" sz="2400"/>
              <a:t>CPU</a:t>
            </a:r>
            <a:r>
              <a:rPr lang="zh-CN" altLang="en-US" sz="2400"/>
              <a:t>提出</a:t>
            </a:r>
            <a:r>
              <a:rPr lang="en-US" altLang="zh-CN" sz="2400"/>
              <a:t>DMA</a:t>
            </a:r>
            <a:r>
              <a:rPr lang="zh-CN" altLang="en-US" sz="2400">
                <a:solidFill>
                  <a:srgbClr val="FF0000"/>
                </a:solidFill>
              </a:rPr>
              <a:t>请求</a:t>
            </a:r>
            <a:r>
              <a:rPr lang="en-US" altLang="zh-CN" sz="2400"/>
              <a:t>DMA-REQ</a:t>
            </a:r>
            <a:r>
              <a:rPr lang="zh-CN" altLang="en-US" sz="2400"/>
              <a:t>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CPU</a:t>
            </a:r>
            <a:r>
              <a:rPr lang="zh-CN" altLang="en-US" sz="2400"/>
              <a:t>在</a:t>
            </a:r>
            <a:r>
              <a:rPr lang="en-US" altLang="zh-CN" sz="2400"/>
              <a:t>DMA</a:t>
            </a:r>
            <a:r>
              <a:rPr lang="zh-CN" altLang="en-US" sz="2400"/>
              <a:t>断点处</a:t>
            </a:r>
            <a:r>
              <a:rPr lang="zh-CN" altLang="en-US" sz="2400">
                <a:solidFill>
                  <a:srgbClr val="FF0000"/>
                </a:solidFill>
              </a:rPr>
              <a:t>响应</a:t>
            </a:r>
            <a:r>
              <a:rPr lang="en-US" altLang="zh-CN" sz="2400"/>
              <a:t>DMA</a:t>
            </a:r>
            <a:r>
              <a:rPr lang="zh-CN" altLang="en-US" sz="2400"/>
              <a:t>请求：</a:t>
            </a:r>
            <a:r>
              <a:rPr lang="zh-CN" altLang="en-US" sz="2400">
                <a:solidFill>
                  <a:srgbClr val="FF0000"/>
                </a:solidFill>
              </a:rPr>
              <a:t>放弃总线</a:t>
            </a:r>
            <a:r>
              <a:rPr lang="zh-CN" altLang="en-US" sz="2400"/>
              <a:t>的控制，使</a:t>
            </a:r>
            <a:r>
              <a:rPr lang="en-US" altLang="zh-CN" sz="2400"/>
              <a:t>DMA-ACK</a:t>
            </a:r>
            <a:r>
              <a:rPr lang="zh-CN" altLang="en-US" sz="2400"/>
              <a:t>有效。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DMAC</a:t>
            </a:r>
            <a:r>
              <a:rPr lang="zh-CN" altLang="en-US" sz="2400"/>
              <a:t>使</a:t>
            </a:r>
            <a:r>
              <a:rPr lang="en-US" altLang="zh-CN" sz="2400"/>
              <a:t>DACK</a:t>
            </a:r>
            <a:r>
              <a:rPr lang="zh-CN" altLang="en-US" sz="2400"/>
              <a:t>有效，</a:t>
            </a:r>
            <a:r>
              <a:rPr lang="zh-CN" altLang="en-US" sz="2400">
                <a:solidFill>
                  <a:srgbClr val="FF0000"/>
                </a:solidFill>
              </a:rPr>
              <a:t>通知</a:t>
            </a:r>
            <a:r>
              <a:rPr lang="zh-CN" altLang="en-US" sz="2400"/>
              <a:t>提出请求的</a:t>
            </a:r>
            <a:r>
              <a:rPr lang="en-US" altLang="zh-CN" sz="2400"/>
              <a:t>I/O</a:t>
            </a:r>
            <a:r>
              <a:rPr lang="zh-CN" altLang="en-US" sz="2400">
                <a:solidFill>
                  <a:srgbClr val="FF0000"/>
                </a:solidFill>
              </a:rPr>
              <a:t>设备</a:t>
            </a:r>
            <a:r>
              <a:rPr lang="zh-CN" altLang="en-US" sz="2400"/>
              <a:t>做好数据传输的准备，同时，</a:t>
            </a:r>
            <a:r>
              <a:rPr lang="en-US" altLang="zh-CN" sz="2400"/>
              <a:t>DMAC</a:t>
            </a:r>
            <a:r>
              <a:rPr lang="zh-CN" altLang="en-US" sz="2400">
                <a:solidFill>
                  <a:srgbClr val="FF0000"/>
                </a:solidFill>
              </a:rPr>
              <a:t>接管总线</a:t>
            </a:r>
            <a:r>
              <a:rPr lang="zh-CN" altLang="en-US" sz="2400"/>
              <a:t>，开始控制</a:t>
            </a:r>
            <a:r>
              <a:rPr lang="en-US" altLang="zh-CN" sz="2400"/>
              <a:t>I/O</a:t>
            </a:r>
            <a:r>
              <a:rPr lang="zh-CN" altLang="en-US" sz="2400"/>
              <a:t>设备与主存之间直接的数据传输。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DMA</a:t>
            </a:r>
            <a:r>
              <a:rPr lang="zh-CN" altLang="en-US" sz="2400"/>
              <a:t>传输期间，每传送一个数据，</a:t>
            </a:r>
            <a:r>
              <a:rPr lang="en-US" altLang="zh-CN" sz="2400"/>
              <a:t>DMAAR</a:t>
            </a:r>
            <a:r>
              <a:rPr lang="zh-CN" altLang="en-US" sz="2400"/>
              <a:t>加</a:t>
            </a:r>
            <a:r>
              <a:rPr lang="en-US" altLang="zh-CN" sz="2400"/>
              <a:t>1</a:t>
            </a:r>
            <a:r>
              <a:rPr lang="zh-CN" altLang="en-US" sz="2400"/>
              <a:t>，</a:t>
            </a:r>
            <a:r>
              <a:rPr lang="en-US" altLang="zh-CN" sz="2400"/>
              <a:t>DC</a:t>
            </a:r>
            <a:r>
              <a:rPr lang="zh-CN" altLang="en-US" sz="2400"/>
              <a:t>减</a:t>
            </a:r>
            <a:r>
              <a:rPr lang="en-US" altLang="zh-CN" sz="2400"/>
              <a:t>1</a:t>
            </a:r>
            <a:r>
              <a:rPr lang="zh-CN" altLang="en-US" sz="2400"/>
              <a:t>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zh-CN" altLang="en-US" sz="2400"/>
              <a:t>当</a:t>
            </a:r>
            <a:r>
              <a:rPr lang="en-US" altLang="zh-CN" sz="2400"/>
              <a:t>(</a:t>
            </a:r>
            <a:r>
              <a:rPr lang="en-US" altLang="zh-CN" sz="2400" smtClean="0"/>
              <a:t>DC)</a:t>
            </a:r>
            <a:r>
              <a:rPr lang="zh-CN" altLang="en-US" sz="2400" smtClean="0"/>
              <a:t>＝</a:t>
            </a:r>
            <a:r>
              <a:rPr lang="en-US" altLang="zh-CN" sz="2400" smtClean="0"/>
              <a:t>0</a:t>
            </a:r>
            <a:r>
              <a:rPr lang="zh-CN" altLang="en-US" sz="2400"/>
              <a:t>时，</a:t>
            </a:r>
            <a:r>
              <a:rPr lang="en-US" altLang="zh-CN" sz="2400"/>
              <a:t>DMAC</a:t>
            </a:r>
            <a:r>
              <a:rPr lang="zh-CN" altLang="en-US" sz="2400"/>
              <a:t>使</a:t>
            </a:r>
            <a:r>
              <a:rPr lang="en-US" altLang="zh-CN" sz="2400"/>
              <a:t>DMA</a:t>
            </a:r>
            <a:r>
              <a:rPr lang="zh-CN" altLang="en-US" sz="2400"/>
              <a:t>传输正常结束；当</a:t>
            </a:r>
            <a:r>
              <a:rPr lang="en-US" altLang="zh-CN" sz="2400"/>
              <a:t>(DC)</a:t>
            </a:r>
            <a:r>
              <a:rPr lang="en-US" altLang="zh-CN" sz="2400">
                <a:latin typeface="+mn-ea"/>
              </a:rPr>
              <a:t>≠</a:t>
            </a:r>
            <a:r>
              <a:rPr lang="en-US" altLang="zh-CN" sz="2400"/>
              <a:t>0</a:t>
            </a:r>
            <a:r>
              <a:rPr lang="zh-CN" altLang="en-US" sz="2400"/>
              <a:t>时，重复执行步骤</a:t>
            </a:r>
            <a:r>
              <a:rPr lang="en-US" altLang="zh-CN" sz="2400"/>
              <a:t>⑤</a:t>
            </a:r>
            <a:r>
              <a:rPr lang="zh-CN" altLang="en-US" sz="2400"/>
              <a:t>。</a:t>
            </a:r>
          </a:p>
          <a:p>
            <a:pPr marL="444500" indent="-444500">
              <a:buSzTx/>
              <a:buFont typeface="Wingdings" pitchFamily="2" charset="2"/>
              <a:buAutoNum type="circleNumDbPlain"/>
            </a:pPr>
            <a:r>
              <a:rPr lang="en-US" altLang="zh-CN" sz="2400"/>
              <a:t>DMA</a:t>
            </a:r>
            <a:r>
              <a:rPr lang="zh-CN" altLang="en-US" sz="2400"/>
              <a:t>传输</a:t>
            </a:r>
            <a:r>
              <a:rPr lang="zh-CN" altLang="en-US" sz="2400">
                <a:solidFill>
                  <a:srgbClr val="FF0000"/>
                </a:solidFill>
              </a:rPr>
              <a:t>结束</a:t>
            </a:r>
            <a:r>
              <a:rPr lang="zh-CN" altLang="en-US" sz="2400"/>
              <a:t>，</a:t>
            </a:r>
            <a:r>
              <a:rPr lang="en-US" altLang="zh-CN" sz="2400"/>
              <a:t>DMAC</a:t>
            </a:r>
            <a:r>
              <a:rPr lang="zh-CN" altLang="en-US" sz="2400"/>
              <a:t>通知</a:t>
            </a:r>
            <a:r>
              <a:rPr lang="en-US" altLang="zh-CN" sz="2400"/>
              <a:t>CPU</a:t>
            </a:r>
            <a:r>
              <a:rPr lang="zh-CN" altLang="en-US" sz="2400"/>
              <a:t>，并</a:t>
            </a:r>
            <a:r>
              <a:rPr lang="zh-CN" altLang="en-US" sz="2400">
                <a:solidFill>
                  <a:srgbClr val="FF0000"/>
                </a:solidFill>
              </a:rPr>
              <a:t>放弃</a:t>
            </a:r>
            <a:r>
              <a:rPr lang="zh-CN" altLang="en-US" sz="2400"/>
              <a:t>对系统</a:t>
            </a:r>
            <a:r>
              <a:rPr lang="zh-CN" altLang="en-US" sz="2400">
                <a:solidFill>
                  <a:srgbClr val="FF0000"/>
                </a:solidFill>
              </a:rPr>
              <a:t>总线</a:t>
            </a:r>
            <a:r>
              <a:rPr lang="zh-CN" altLang="en-US" sz="2400"/>
              <a:t>的</a:t>
            </a:r>
            <a:r>
              <a:rPr lang="zh-CN" altLang="en-US" sz="2400">
                <a:solidFill>
                  <a:srgbClr val="FF0000"/>
                </a:solidFill>
              </a:rPr>
              <a:t>控制</a:t>
            </a:r>
            <a:r>
              <a:rPr lang="zh-CN" altLang="en-US" sz="2400"/>
              <a:t>。</a:t>
            </a:r>
            <a:endParaRPr lang="en-US" altLang="zh-CN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74F0DC-1EFE-4250-86BA-CA6E55D7D83E}" type="slidenum">
              <a:rPr lang="zh-CN" altLang="en-US"/>
              <a:pPr/>
              <a:t>35</a:t>
            </a:fld>
            <a:endParaRPr lang="en-US" altLang="zh-CN"/>
          </a:p>
        </p:txBody>
      </p:sp>
      <p:graphicFrame>
        <p:nvGraphicFramePr>
          <p:cNvPr id="1054722" name="Object 2"/>
          <p:cNvGraphicFramePr>
            <a:graphicFrameLocks noChangeAspect="1"/>
          </p:cNvGraphicFramePr>
          <p:nvPr/>
        </p:nvGraphicFramePr>
        <p:xfrm>
          <a:off x="144463" y="765175"/>
          <a:ext cx="8964612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726" name="Visio" r:id="rId3" imgW="8525256" imgH="4788713" progId="Visio.Drawing.11">
                  <p:embed/>
                </p:oleObj>
              </mc:Choice>
              <mc:Fallback>
                <p:oleObj name="Visio" r:id="rId3" imgW="8525256" imgH="478871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3" y="765175"/>
                        <a:ext cx="8964612" cy="511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FF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24" name="Freeform 4"/>
          <p:cNvSpPr>
            <a:spLocks/>
          </p:cNvSpPr>
          <p:nvPr/>
        </p:nvSpPr>
        <p:spPr bwMode="auto">
          <a:xfrm>
            <a:off x="4356100" y="3293533"/>
            <a:ext cx="2028825" cy="667132"/>
          </a:xfrm>
          <a:custGeom>
            <a:avLst/>
            <a:gdLst/>
            <a:ahLst/>
            <a:cxnLst>
              <a:cxn ang="0">
                <a:pos x="0" y="529"/>
              </a:cxn>
              <a:cxn ang="0">
                <a:pos x="45" y="211"/>
              </a:cxn>
              <a:cxn ang="0">
                <a:pos x="272" y="30"/>
              </a:cxn>
              <a:cxn ang="0">
                <a:pos x="952" y="30"/>
              </a:cxn>
              <a:cxn ang="0">
                <a:pos x="1225" y="166"/>
              </a:cxn>
              <a:cxn ang="0">
                <a:pos x="1270" y="529"/>
              </a:cxn>
            </a:cxnLst>
            <a:rect l="0" t="0" r="r" b="b"/>
            <a:pathLst>
              <a:path w="1278" h="529">
                <a:moveTo>
                  <a:pt x="0" y="529"/>
                </a:moveTo>
                <a:cubicBezTo>
                  <a:pt x="0" y="411"/>
                  <a:pt x="0" y="294"/>
                  <a:pt x="45" y="211"/>
                </a:cubicBezTo>
                <a:cubicBezTo>
                  <a:pt x="90" y="128"/>
                  <a:pt x="121" y="60"/>
                  <a:pt x="272" y="30"/>
                </a:cubicBezTo>
                <a:cubicBezTo>
                  <a:pt x="423" y="0"/>
                  <a:pt x="793" y="7"/>
                  <a:pt x="952" y="30"/>
                </a:cubicBezTo>
                <a:cubicBezTo>
                  <a:pt x="1111" y="53"/>
                  <a:pt x="1172" y="83"/>
                  <a:pt x="1225" y="166"/>
                </a:cubicBezTo>
                <a:cubicBezTo>
                  <a:pt x="1278" y="249"/>
                  <a:pt x="1274" y="389"/>
                  <a:pt x="1270" y="529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lg"/>
            <a:tailEnd type="triangle" w="med" len="lg"/>
          </a:ln>
          <a:effectLst/>
        </p:spPr>
        <p:txBody>
          <a:bodyPr anchor="ctr">
            <a:noAutofit/>
          </a:bodyPr>
          <a:lstStyle/>
          <a:p>
            <a:endParaRPr lang="zh-CN" altLang="en-US" sz="2400"/>
          </a:p>
        </p:txBody>
      </p:sp>
      <p:sp>
        <p:nvSpPr>
          <p:cNvPr id="1054727" name="Line 7"/>
          <p:cNvSpPr>
            <a:spLocks noChangeShapeType="1"/>
          </p:cNvSpPr>
          <p:nvPr/>
        </p:nvSpPr>
        <p:spPr bwMode="auto">
          <a:xfrm flipV="1">
            <a:off x="2916238" y="3500438"/>
            <a:ext cx="0" cy="3603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lg"/>
          </a:ln>
          <a:effectLst/>
        </p:spPr>
        <p:txBody>
          <a:bodyPr anchor="ctr">
            <a:spAutoFit/>
          </a:bodyPr>
          <a:lstStyle/>
          <a:p>
            <a:endParaRPr lang="zh-CN" altLang="en-US" sz="2400"/>
          </a:p>
        </p:txBody>
      </p:sp>
      <p:sp>
        <p:nvSpPr>
          <p:cNvPr id="1054729" name="Text Box 9"/>
          <p:cNvSpPr txBox="1">
            <a:spLocks noChangeArrowheads="1"/>
          </p:cNvSpPr>
          <p:nvPr/>
        </p:nvSpPr>
        <p:spPr bwMode="auto">
          <a:xfrm>
            <a:off x="1765300" y="6021388"/>
            <a:ext cx="611981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>
                <a:solidFill>
                  <a:srgbClr val="CC0000"/>
                </a:solidFill>
              </a:rPr>
              <a:t>DMA</a:t>
            </a:r>
            <a:r>
              <a:rPr lang="zh-CN" altLang="en-US" sz="2400" dirty="0"/>
              <a:t>方式下</a:t>
            </a:r>
            <a:r>
              <a:rPr lang="zh-CN" altLang="en-US" sz="2400" dirty="0">
                <a:solidFill>
                  <a:srgbClr val="0000FF"/>
                </a:solidFill>
              </a:rPr>
              <a:t>内存</a:t>
            </a:r>
            <a:r>
              <a:rPr lang="zh-CN" altLang="en-US" sz="2400" dirty="0"/>
              <a:t>与</a:t>
            </a:r>
            <a:r>
              <a:rPr lang="zh-CN" altLang="en-US" sz="2400" dirty="0">
                <a:solidFill>
                  <a:srgbClr val="0000FF"/>
                </a:solidFill>
              </a:rPr>
              <a:t>外设</a:t>
            </a:r>
            <a:r>
              <a:rPr lang="zh-CN" altLang="en-US" sz="2400" dirty="0"/>
              <a:t>间的数据传送通路</a:t>
            </a:r>
            <a:endParaRPr lang="en-US" altLang="zh-CN" sz="2400" dirty="0"/>
          </a:p>
        </p:txBody>
      </p:sp>
      <p:sp>
        <p:nvSpPr>
          <p:cNvPr id="1054731" name="Text Box 11"/>
          <p:cNvSpPr txBox="1">
            <a:spLocks noChangeArrowheads="1"/>
          </p:cNvSpPr>
          <p:nvPr/>
        </p:nvSpPr>
        <p:spPr bwMode="auto">
          <a:xfrm>
            <a:off x="3295650" y="4324350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CC0000"/>
                </a:solidFill>
              </a:rPr>
              <a:t>①</a:t>
            </a:r>
          </a:p>
        </p:txBody>
      </p:sp>
      <p:sp>
        <p:nvSpPr>
          <p:cNvPr id="1054732" name="Text Box 12"/>
          <p:cNvSpPr txBox="1">
            <a:spLocks noChangeArrowheads="1"/>
          </p:cNvSpPr>
          <p:nvPr/>
        </p:nvSpPr>
        <p:spPr bwMode="auto">
          <a:xfrm>
            <a:off x="611188" y="4508500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CC0000"/>
                </a:solidFill>
              </a:rPr>
              <a:t>③</a:t>
            </a:r>
          </a:p>
        </p:txBody>
      </p:sp>
      <p:sp>
        <p:nvSpPr>
          <p:cNvPr id="1054733" name="Text Box 13"/>
          <p:cNvSpPr txBox="1">
            <a:spLocks noChangeArrowheads="1"/>
          </p:cNvSpPr>
          <p:nvPr/>
        </p:nvSpPr>
        <p:spPr bwMode="auto">
          <a:xfrm>
            <a:off x="1909763" y="5276850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CC0000"/>
                </a:solidFill>
              </a:rPr>
              <a:t>②</a:t>
            </a:r>
          </a:p>
        </p:txBody>
      </p:sp>
      <p:sp>
        <p:nvSpPr>
          <p:cNvPr id="1054735" name="Text Box 15"/>
          <p:cNvSpPr txBox="1">
            <a:spLocks noChangeArrowheads="1"/>
          </p:cNvSpPr>
          <p:nvPr/>
        </p:nvSpPr>
        <p:spPr bwMode="auto">
          <a:xfrm>
            <a:off x="5795963" y="3355975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CC0000"/>
                </a:solidFill>
              </a:rPr>
              <a:t>⑤</a:t>
            </a:r>
          </a:p>
        </p:txBody>
      </p:sp>
      <p:sp>
        <p:nvSpPr>
          <p:cNvPr id="1054736" name="Text Box 16"/>
          <p:cNvSpPr txBox="1">
            <a:spLocks noChangeArrowheads="1"/>
          </p:cNvSpPr>
          <p:nvPr/>
        </p:nvSpPr>
        <p:spPr bwMode="auto">
          <a:xfrm>
            <a:off x="4213225" y="4724400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CC0000"/>
                </a:solidFill>
              </a:rPr>
              <a:t>④</a:t>
            </a:r>
          </a:p>
        </p:txBody>
      </p:sp>
      <p:sp>
        <p:nvSpPr>
          <p:cNvPr id="1054738" name="Text Box 18"/>
          <p:cNvSpPr txBox="1">
            <a:spLocks noChangeArrowheads="1"/>
          </p:cNvSpPr>
          <p:nvPr/>
        </p:nvSpPr>
        <p:spPr bwMode="auto">
          <a:xfrm>
            <a:off x="2411413" y="3429000"/>
            <a:ext cx="5746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rgbClr val="CC0000"/>
                </a:solidFill>
              </a:rPr>
              <a:t>⑤</a:t>
            </a:r>
          </a:p>
        </p:txBody>
      </p:sp>
      <p:sp>
        <p:nvSpPr>
          <p:cNvPr id="1054739" name="Text Box 19"/>
          <p:cNvSpPr txBox="1">
            <a:spLocks noChangeArrowheads="1"/>
          </p:cNvSpPr>
          <p:nvPr/>
        </p:nvSpPr>
        <p:spPr bwMode="auto">
          <a:xfrm>
            <a:off x="1331913" y="4652963"/>
            <a:ext cx="574675" cy="683264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CC0000"/>
                </a:solidFill>
              </a:rPr>
              <a:t>⑦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CC0000"/>
                </a:solidFill>
                <a:latin typeface="Arial" charset="0"/>
              </a:rPr>
              <a:t>x</a:t>
            </a:r>
          </a:p>
        </p:txBody>
      </p:sp>
      <p:sp>
        <p:nvSpPr>
          <p:cNvPr id="1054740" name="Text Box 20"/>
          <p:cNvSpPr txBox="1">
            <a:spLocks noChangeArrowheads="1"/>
          </p:cNvSpPr>
          <p:nvPr/>
        </p:nvSpPr>
        <p:spPr bwMode="auto">
          <a:xfrm>
            <a:off x="684213" y="5157788"/>
            <a:ext cx="574675" cy="683264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CC0000"/>
                </a:solidFill>
                <a:latin typeface="Arial" charset="0"/>
              </a:rPr>
              <a:t>x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CC0000"/>
                </a:solidFill>
              </a:rPr>
              <a:t>⑥</a:t>
            </a:r>
          </a:p>
        </p:txBody>
      </p:sp>
      <p:sp>
        <p:nvSpPr>
          <p:cNvPr id="1054742" name="Rectangle 22"/>
          <p:cNvSpPr>
            <a:spLocks noGrp="1" noChangeArrowheads="1"/>
          </p:cNvSpPr>
          <p:nvPr>
            <p:ph type="title"/>
          </p:nvPr>
        </p:nvSpPr>
        <p:spPr>
          <a:xfrm>
            <a:off x="6011863" y="404813"/>
            <a:ext cx="2736850" cy="503837"/>
          </a:xfrm>
          <a:noFill/>
          <a:ln/>
        </p:spPr>
        <p:txBody>
          <a:bodyPr anchor="t"/>
          <a:lstStyle/>
          <a:p>
            <a:pPr algn="r"/>
            <a:r>
              <a:rPr lang="en-US" altLang="zh-CN" sz="2400" b="1" dirty="0">
                <a:solidFill>
                  <a:srgbClr val="006600"/>
                </a:solidFill>
                <a:ea typeface="黑体" pitchFamily="2" charset="-122"/>
              </a:rPr>
              <a:t>DMA</a:t>
            </a:r>
            <a:r>
              <a:rPr lang="zh-CN" altLang="en-US" sz="2400" b="1" dirty="0" smtClean="0">
                <a:solidFill>
                  <a:srgbClr val="006600"/>
                </a:solidFill>
                <a:ea typeface="黑体" pitchFamily="2" charset="-122"/>
              </a:rPr>
              <a:t>工作过程</a:t>
            </a:r>
            <a:endParaRPr lang="en-US" altLang="zh-CN" sz="2400" b="1" dirty="0">
              <a:ea typeface="黑体" pitchFamily="2" charset="-122"/>
            </a:endParaRPr>
          </a:p>
        </p:txBody>
      </p:sp>
      <p:sp>
        <p:nvSpPr>
          <p:cNvPr id="1054743" name="AutoShape 2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459788" y="5876925"/>
            <a:ext cx="431800" cy="431800"/>
          </a:xfrm>
          <a:prstGeom prst="actionButtonReturn">
            <a:avLst/>
          </a:prstGeom>
          <a:ln>
            <a:headEnd/>
            <a:tailEnd type="none" w="med" len="lg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54746" name="Text Box 26"/>
          <p:cNvSpPr txBox="1">
            <a:spLocks noChangeArrowheads="1"/>
          </p:cNvSpPr>
          <p:nvPr/>
        </p:nvSpPr>
        <p:spPr bwMode="auto">
          <a:xfrm>
            <a:off x="1692275" y="3832225"/>
            <a:ext cx="574675" cy="683264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400">
                <a:solidFill>
                  <a:srgbClr val="CC0000"/>
                </a:solidFill>
                <a:latin typeface="Arial" charset="0"/>
              </a:rPr>
              <a:t>x</a:t>
            </a:r>
            <a:r>
              <a:rPr lang="en-US" altLang="zh-CN" sz="2400">
                <a:solidFill>
                  <a:srgbClr val="CC0000"/>
                </a:solidFill>
              </a:rPr>
              <a:t>③</a:t>
            </a:r>
          </a:p>
        </p:txBody>
      </p:sp>
      <p:sp>
        <p:nvSpPr>
          <p:cNvPr id="1054747" name="Text Box 27"/>
          <p:cNvSpPr txBox="1">
            <a:spLocks noChangeArrowheads="1"/>
          </p:cNvSpPr>
          <p:nvPr/>
        </p:nvSpPr>
        <p:spPr bwMode="auto">
          <a:xfrm>
            <a:off x="1333500" y="3832225"/>
            <a:ext cx="574675" cy="683264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√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CC0000"/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28649435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58B722-A864-425E-A8C7-58B9DB727F30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186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一、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过程</a:t>
            </a:r>
          </a:p>
        </p:txBody>
      </p:sp>
      <p:sp>
        <p:nvSpPr>
          <p:cNvPr id="186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516563"/>
            <a:ext cx="8362950" cy="720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60614" name="Text Box 6"/>
          <p:cNvSpPr txBox="1">
            <a:spLocks noChangeArrowheads="1"/>
          </p:cNvSpPr>
          <p:nvPr/>
        </p:nvSpPr>
        <p:spPr bwMode="auto">
          <a:xfrm>
            <a:off x="3562350" y="1574800"/>
            <a:ext cx="122555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zh-CN" altLang="en-US" sz="2400"/>
              <a:t>指令周期</a:t>
            </a:r>
          </a:p>
        </p:txBody>
      </p:sp>
      <p:sp>
        <p:nvSpPr>
          <p:cNvPr id="1860615" name="Text Box 7"/>
          <p:cNvSpPr txBox="1">
            <a:spLocks noChangeArrowheads="1"/>
          </p:cNvSpPr>
          <p:nvPr/>
        </p:nvSpPr>
        <p:spPr bwMode="auto">
          <a:xfrm>
            <a:off x="539750" y="2008188"/>
            <a:ext cx="1241425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altLang="zh-CN" sz="2400"/>
              <a:t>CPU</a:t>
            </a:r>
            <a:r>
              <a:rPr lang="zh-CN" altLang="en-US" sz="2400"/>
              <a:t>周期</a:t>
            </a:r>
          </a:p>
        </p:txBody>
      </p:sp>
      <p:sp>
        <p:nvSpPr>
          <p:cNvPr id="1860616" name="Text Box 8"/>
          <p:cNvSpPr txBox="1">
            <a:spLocks noChangeArrowheads="1"/>
          </p:cNvSpPr>
          <p:nvPr/>
        </p:nvSpPr>
        <p:spPr bwMode="auto">
          <a:xfrm>
            <a:off x="676275" y="2781300"/>
            <a:ext cx="1046163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/>
              <a:t>取指令</a:t>
            </a:r>
          </a:p>
        </p:txBody>
      </p:sp>
      <p:sp>
        <p:nvSpPr>
          <p:cNvPr id="1860617" name="Text Box 9"/>
          <p:cNvSpPr txBox="1">
            <a:spLocks noChangeArrowheads="1"/>
          </p:cNvSpPr>
          <p:nvPr/>
        </p:nvSpPr>
        <p:spPr bwMode="auto">
          <a:xfrm>
            <a:off x="2195513" y="2781300"/>
            <a:ext cx="122555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zh-CN" altLang="en-US" sz="2400"/>
              <a:t>译码指令</a:t>
            </a:r>
          </a:p>
        </p:txBody>
      </p:sp>
      <p:sp>
        <p:nvSpPr>
          <p:cNvPr id="1860618" name="Text Box 10"/>
          <p:cNvSpPr txBox="1">
            <a:spLocks noChangeArrowheads="1"/>
          </p:cNvSpPr>
          <p:nvPr/>
        </p:nvSpPr>
        <p:spPr bwMode="auto">
          <a:xfrm>
            <a:off x="5292725" y="2781300"/>
            <a:ext cx="122555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zh-CN" altLang="en-US" sz="2400"/>
              <a:t>执行指令</a:t>
            </a:r>
          </a:p>
        </p:txBody>
      </p:sp>
      <p:sp>
        <p:nvSpPr>
          <p:cNvPr id="1860619" name="Text Box 11"/>
          <p:cNvSpPr txBox="1">
            <a:spLocks noChangeArrowheads="1"/>
          </p:cNvSpPr>
          <p:nvPr/>
        </p:nvSpPr>
        <p:spPr bwMode="auto">
          <a:xfrm>
            <a:off x="3708400" y="2781300"/>
            <a:ext cx="122555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zh-CN" altLang="en-US" sz="2400"/>
              <a:t>取操作数</a:t>
            </a:r>
          </a:p>
        </p:txBody>
      </p:sp>
      <p:sp>
        <p:nvSpPr>
          <p:cNvPr id="1860620" name="Text Box 12"/>
          <p:cNvSpPr txBox="1">
            <a:spLocks noChangeArrowheads="1"/>
          </p:cNvSpPr>
          <p:nvPr/>
        </p:nvSpPr>
        <p:spPr bwMode="auto">
          <a:xfrm>
            <a:off x="6953250" y="2781300"/>
            <a:ext cx="1046163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/>
              <a:t>存结果</a:t>
            </a:r>
          </a:p>
        </p:txBody>
      </p:sp>
      <p:sp>
        <p:nvSpPr>
          <p:cNvPr id="1860621" name="Text Box 13"/>
          <p:cNvSpPr txBox="1">
            <a:spLocks noChangeArrowheads="1"/>
          </p:cNvSpPr>
          <p:nvPr/>
        </p:nvSpPr>
        <p:spPr bwMode="auto">
          <a:xfrm>
            <a:off x="4454525" y="3735388"/>
            <a:ext cx="1341438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en-US" altLang="zh-CN" sz="2400"/>
              <a:t>DMA</a:t>
            </a:r>
            <a:r>
              <a:rPr lang="zh-CN" altLang="en-US" sz="2400"/>
              <a:t>断点</a:t>
            </a:r>
          </a:p>
        </p:txBody>
      </p:sp>
      <p:sp>
        <p:nvSpPr>
          <p:cNvPr id="1860622" name="Text Box 14"/>
          <p:cNvSpPr txBox="1">
            <a:spLocks noChangeArrowheads="1"/>
          </p:cNvSpPr>
          <p:nvPr/>
        </p:nvSpPr>
        <p:spPr bwMode="auto">
          <a:xfrm>
            <a:off x="7596188" y="4164013"/>
            <a:ext cx="122555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80000"/>
              </a:lnSpc>
            </a:pPr>
            <a:r>
              <a:rPr lang="zh-CN" altLang="en-US" sz="2400"/>
              <a:t>中断断点</a:t>
            </a:r>
          </a:p>
        </p:txBody>
      </p:sp>
      <p:sp>
        <p:nvSpPr>
          <p:cNvPr id="1860623" name="Text Box 15"/>
          <p:cNvSpPr txBox="1">
            <a:spLocks noChangeArrowheads="1"/>
          </p:cNvSpPr>
          <p:nvPr/>
        </p:nvSpPr>
        <p:spPr bwMode="auto">
          <a:xfrm>
            <a:off x="1911350" y="4454414"/>
            <a:ext cx="5037138" cy="3447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>
                <a:solidFill>
                  <a:schemeClr val="bg2"/>
                </a:solidFill>
              </a:rPr>
              <a:t>图</a:t>
            </a:r>
            <a:r>
              <a:rPr lang="en-US" altLang="zh-CN" smtClean="0">
                <a:solidFill>
                  <a:schemeClr val="bg2"/>
                </a:solidFill>
              </a:rPr>
              <a:t>8.33  </a:t>
            </a:r>
            <a:r>
              <a:rPr lang="zh-CN" altLang="en-US">
                <a:solidFill>
                  <a:schemeClr val="bg2"/>
                </a:solidFill>
              </a:rPr>
              <a:t>中断和</a:t>
            </a:r>
            <a:r>
              <a:rPr lang="en-US" altLang="zh-CN">
                <a:solidFill>
                  <a:schemeClr val="bg2"/>
                </a:solidFill>
              </a:rPr>
              <a:t>DMA</a:t>
            </a:r>
            <a:r>
              <a:rPr lang="zh-CN" altLang="en-US">
                <a:solidFill>
                  <a:schemeClr val="bg2"/>
                </a:solidFill>
              </a:rPr>
              <a:t>响应时刻</a:t>
            </a:r>
          </a:p>
        </p:txBody>
      </p:sp>
      <p:sp>
        <p:nvSpPr>
          <p:cNvPr id="1860624" name="Line 16"/>
          <p:cNvSpPr>
            <a:spLocks noChangeShapeType="1"/>
          </p:cNvSpPr>
          <p:nvPr/>
        </p:nvSpPr>
        <p:spPr bwMode="auto">
          <a:xfrm>
            <a:off x="414338" y="1574800"/>
            <a:ext cx="1587" cy="14335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25" name="Line 17"/>
          <p:cNvSpPr>
            <a:spLocks noChangeShapeType="1"/>
          </p:cNvSpPr>
          <p:nvPr/>
        </p:nvSpPr>
        <p:spPr bwMode="auto">
          <a:xfrm flipH="1">
            <a:off x="414338" y="1733550"/>
            <a:ext cx="307816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26" name="Line 18"/>
          <p:cNvSpPr>
            <a:spLocks noChangeShapeType="1"/>
          </p:cNvSpPr>
          <p:nvPr/>
        </p:nvSpPr>
        <p:spPr bwMode="auto">
          <a:xfrm flipH="1">
            <a:off x="414338" y="2327275"/>
            <a:ext cx="2603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27" name="Line 19"/>
          <p:cNvSpPr>
            <a:spLocks noChangeShapeType="1"/>
          </p:cNvSpPr>
          <p:nvPr/>
        </p:nvSpPr>
        <p:spPr bwMode="auto">
          <a:xfrm>
            <a:off x="4859338" y="1733550"/>
            <a:ext cx="34020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28" name="Line 20"/>
          <p:cNvSpPr>
            <a:spLocks noChangeShapeType="1"/>
          </p:cNvSpPr>
          <p:nvPr/>
        </p:nvSpPr>
        <p:spPr bwMode="auto">
          <a:xfrm>
            <a:off x="1722438" y="2327275"/>
            <a:ext cx="2603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29" name="Line 21"/>
          <p:cNvSpPr>
            <a:spLocks noChangeShapeType="1"/>
          </p:cNvSpPr>
          <p:nvPr/>
        </p:nvSpPr>
        <p:spPr bwMode="auto">
          <a:xfrm>
            <a:off x="1984375" y="2100263"/>
            <a:ext cx="1588" cy="9096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0" name="Line 22"/>
          <p:cNvSpPr>
            <a:spLocks noChangeShapeType="1"/>
          </p:cNvSpPr>
          <p:nvPr/>
        </p:nvSpPr>
        <p:spPr bwMode="auto">
          <a:xfrm>
            <a:off x="414338" y="2554288"/>
            <a:ext cx="7847012" cy="15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1" name="Line 23"/>
          <p:cNvSpPr>
            <a:spLocks noChangeShapeType="1"/>
          </p:cNvSpPr>
          <p:nvPr/>
        </p:nvSpPr>
        <p:spPr bwMode="auto">
          <a:xfrm>
            <a:off x="3552825" y="2327275"/>
            <a:ext cx="1588" cy="682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2" name="Line 24"/>
          <p:cNvSpPr>
            <a:spLocks noChangeShapeType="1"/>
          </p:cNvSpPr>
          <p:nvPr/>
        </p:nvSpPr>
        <p:spPr bwMode="auto">
          <a:xfrm>
            <a:off x="5121275" y="2327275"/>
            <a:ext cx="1588" cy="685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3" name="Line 25"/>
          <p:cNvSpPr>
            <a:spLocks noChangeShapeType="1"/>
          </p:cNvSpPr>
          <p:nvPr/>
        </p:nvSpPr>
        <p:spPr bwMode="auto">
          <a:xfrm>
            <a:off x="6692900" y="2327275"/>
            <a:ext cx="1588" cy="685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4" name="Line 26"/>
          <p:cNvSpPr>
            <a:spLocks noChangeShapeType="1"/>
          </p:cNvSpPr>
          <p:nvPr/>
        </p:nvSpPr>
        <p:spPr bwMode="auto">
          <a:xfrm>
            <a:off x="8261350" y="1574800"/>
            <a:ext cx="1588" cy="14382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35" name="Line 27"/>
          <p:cNvSpPr>
            <a:spLocks noChangeShapeType="1"/>
          </p:cNvSpPr>
          <p:nvPr/>
        </p:nvSpPr>
        <p:spPr bwMode="auto">
          <a:xfrm flipH="1" flipV="1">
            <a:off x="1984375" y="3233738"/>
            <a:ext cx="1588" cy="2270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36" name="Line 28"/>
          <p:cNvSpPr>
            <a:spLocks noChangeShapeType="1"/>
          </p:cNvSpPr>
          <p:nvPr/>
        </p:nvSpPr>
        <p:spPr bwMode="auto">
          <a:xfrm flipH="1" flipV="1">
            <a:off x="3552825" y="3233738"/>
            <a:ext cx="1588" cy="2270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37" name="Line 29"/>
          <p:cNvSpPr>
            <a:spLocks noChangeShapeType="1"/>
          </p:cNvSpPr>
          <p:nvPr/>
        </p:nvSpPr>
        <p:spPr bwMode="auto">
          <a:xfrm flipH="1" flipV="1">
            <a:off x="5121275" y="3233738"/>
            <a:ext cx="1588" cy="454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38" name="Line 30"/>
          <p:cNvSpPr>
            <a:spLocks noChangeShapeType="1"/>
          </p:cNvSpPr>
          <p:nvPr/>
        </p:nvSpPr>
        <p:spPr bwMode="auto">
          <a:xfrm flipH="1" flipV="1">
            <a:off x="6692900" y="3233738"/>
            <a:ext cx="1588" cy="2270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39" name="Line 31"/>
          <p:cNvSpPr>
            <a:spLocks noChangeShapeType="1"/>
          </p:cNvSpPr>
          <p:nvPr/>
        </p:nvSpPr>
        <p:spPr bwMode="auto">
          <a:xfrm flipH="1" flipV="1">
            <a:off x="8261350" y="3233738"/>
            <a:ext cx="1588" cy="2270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40" name="Line 32"/>
          <p:cNvSpPr>
            <a:spLocks noChangeShapeType="1"/>
          </p:cNvSpPr>
          <p:nvPr/>
        </p:nvSpPr>
        <p:spPr bwMode="auto">
          <a:xfrm flipH="1" flipV="1">
            <a:off x="8261350" y="3687763"/>
            <a:ext cx="1588" cy="454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0641" name="Line 33"/>
          <p:cNvSpPr>
            <a:spLocks noChangeShapeType="1"/>
          </p:cNvSpPr>
          <p:nvPr/>
        </p:nvSpPr>
        <p:spPr bwMode="auto">
          <a:xfrm>
            <a:off x="1984375" y="3460750"/>
            <a:ext cx="2354263" cy="2270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42" name="Line 34"/>
          <p:cNvSpPr>
            <a:spLocks noChangeShapeType="1"/>
          </p:cNvSpPr>
          <p:nvPr/>
        </p:nvSpPr>
        <p:spPr bwMode="auto">
          <a:xfrm>
            <a:off x="3552825" y="3460750"/>
            <a:ext cx="1046163" cy="2270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43" name="Line 35"/>
          <p:cNvSpPr>
            <a:spLocks noChangeShapeType="1"/>
          </p:cNvSpPr>
          <p:nvPr/>
        </p:nvSpPr>
        <p:spPr bwMode="auto">
          <a:xfrm flipH="1">
            <a:off x="5646738" y="3460750"/>
            <a:ext cx="1044575" cy="2270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0644" name="Line 36"/>
          <p:cNvSpPr>
            <a:spLocks noChangeShapeType="1"/>
          </p:cNvSpPr>
          <p:nvPr/>
        </p:nvSpPr>
        <p:spPr bwMode="auto">
          <a:xfrm flipH="1">
            <a:off x="5907088" y="3460750"/>
            <a:ext cx="2354262" cy="2270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828F55-A481-44CB-883C-4CB11397E08F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1861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一、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过程</a:t>
            </a:r>
          </a:p>
        </p:txBody>
      </p:sp>
      <p:sp>
        <p:nvSpPr>
          <p:cNvPr id="186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981075"/>
            <a:ext cx="7859713" cy="5327650"/>
          </a:xfrm>
        </p:spPr>
        <p:txBody>
          <a:bodyPr/>
          <a:lstStyle/>
          <a:p>
            <a:r>
              <a:rPr lang="zh-CN" altLang="en-US"/>
              <a:t>一个独立的</a:t>
            </a:r>
            <a:r>
              <a:rPr lang="en-US" altLang="zh-CN"/>
              <a:t>DMA</a:t>
            </a:r>
            <a:r>
              <a:rPr lang="zh-CN" altLang="en-US"/>
              <a:t>通道：</a:t>
            </a:r>
          </a:p>
          <a:p>
            <a:pPr lvl="1"/>
            <a:r>
              <a:rPr lang="zh-CN" altLang="en-US"/>
              <a:t>功能：</a:t>
            </a:r>
          </a:p>
          <a:p>
            <a:pPr lvl="2"/>
            <a:r>
              <a:rPr lang="zh-CN" altLang="en-US"/>
              <a:t>申请总线</a:t>
            </a:r>
          </a:p>
          <a:p>
            <a:pPr lvl="2"/>
            <a:r>
              <a:rPr lang="zh-CN" altLang="en-US"/>
              <a:t>控制总线</a:t>
            </a:r>
          </a:p>
          <a:p>
            <a:pPr lvl="2"/>
            <a:r>
              <a:rPr lang="zh-CN" altLang="en-US"/>
              <a:t>控制数据传输</a:t>
            </a:r>
          </a:p>
          <a:p>
            <a:pPr lvl="2"/>
            <a:r>
              <a:rPr lang="zh-CN" altLang="en-US"/>
              <a:t>释放总线</a:t>
            </a:r>
          </a:p>
          <a:p>
            <a:r>
              <a:rPr lang="zh-CN" altLang="en-US"/>
              <a:t>某些</a:t>
            </a:r>
            <a:r>
              <a:rPr lang="en-US" altLang="zh-CN"/>
              <a:t>DMAC</a:t>
            </a:r>
            <a:r>
              <a:rPr lang="zh-CN" altLang="en-US"/>
              <a:t>芯片集成了多个</a:t>
            </a:r>
            <a:r>
              <a:rPr lang="en-US" altLang="zh-CN"/>
              <a:t>DMA</a:t>
            </a:r>
            <a:r>
              <a:rPr lang="zh-CN" altLang="en-US"/>
              <a:t>通道。</a:t>
            </a:r>
            <a:br>
              <a:rPr lang="zh-CN" altLang="en-US"/>
            </a:br>
            <a:r>
              <a:rPr lang="zh-CN" altLang="en-US"/>
              <a:t>下列芯片有</a:t>
            </a:r>
            <a:r>
              <a:rPr lang="en-US" altLang="zh-CN"/>
              <a:t>4</a:t>
            </a:r>
            <a:r>
              <a:rPr lang="zh-CN" altLang="en-US"/>
              <a:t>个优先级不同的通道：</a:t>
            </a:r>
          </a:p>
          <a:p>
            <a:pPr lvl="1"/>
            <a:r>
              <a:rPr lang="en-US" altLang="zh-CN"/>
              <a:t>Intel</a:t>
            </a:r>
            <a:r>
              <a:rPr lang="zh-CN" altLang="en-US"/>
              <a:t>的</a:t>
            </a:r>
            <a:r>
              <a:rPr lang="en-US" altLang="zh-CN"/>
              <a:t>8237 DMAC</a:t>
            </a:r>
            <a:r>
              <a:rPr lang="zh-CN" altLang="en-US"/>
              <a:t>芯片</a:t>
            </a:r>
          </a:p>
          <a:p>
            <a:pPr lvl="1"/>
            <a:r>
              <a:rPr lang="en-US" altLang="zh-CN"/>
              <a:t>Motorola</a:t>
            </a:r>
            <a:r>
              <a:rPr lang="zh-CN" altLang="en-US"/>
              <a:t>的</a:t>
            </a:r>
            <a:r>
              <a:rPr lang="en-US" altLang="zh-CN"/>
              <a:t>68450 DMAC</a:t>
            </a:r>
            <a:r>
              <a:rPr lang="zh-CN" altLang="en-US"/>
              <a:t>芯片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08261D-8375-458A-BEB1-371B233BEAA2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186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一、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过程</a:t>
            </a:r>
          </a:p>
        </p:txBody>
      </p:sp>
      <p:sp>
        <p:nvSpPr>
          <p:cNvPr id="186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100" y="549275"/>
            <a:ext cx="7859713" cy="50323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/>
              <a:t>DMA</a:t>
            </a:r>
            <a:r>
              <a:rPr lang="zh-CN" altLang="en-US"/>
              <a:t>与中断的比较：</a:t>
            </a:r>
          </a:p>
        </p:txBody>
      </p:sp>
      <p:graphicFrame>
        <p:nvGraphicFramePr>
          <p:cNvPr id="1862768" name="Group 112"/>
          <p:cNvGraphicFramePr>
            <a:graphicFrameLocks noGrp="1"/>
          </p:cNvGraphicFramePr>
          <p:nvPr/>
        </p:nvGraphicFramePr>
        <p:xfrm>
          <a:off x="250825" y="981075"/>
          <a:ext cx="8713788" cy="548640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DMA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请求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总线的使用权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对程序的控制权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响应的时刻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周期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(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总线周期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)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结束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指令周期结束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的工作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仅参与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DMA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的启动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(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预处理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)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和结束处理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中断过程由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全程控制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: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硬件控制逻辑、</a:t>
                      </a:r>
                      <a:b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</a:b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中断处理程序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主存与外设之间的数据通路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直接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经过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功能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数据传送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数据传送、处理异常事件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现场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无需保护和恢复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现场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需要保护和恢复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CPU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现场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优先权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DMA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请求＞中断请求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5D601C-BA9A-4377-BF64-9289D5D7B010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1864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4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362950" cy="5688013"/>
          </a:xfrm>
        </p:spPr>
        <p:txBody>
          <a:bodyPr/>
          <a:lstStyle/>
          <a:p>
            <a:pPr marL="533400" indent="-533400">
              <a:buSzTx/>
              <a:buFont typeface="Wingdings" pitchFamily="2" charset="2"/>
              <a:buAutoNum type="circleNumDbPlain"/>
            </a:pPr>
            <a:r>
              <a:rPr lang="zh-CN" altLang="en-US"/>
              <a:t>周期挪用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窃取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方式 </a:t>
            </a:r>
            <a:r>
              <a:rPr lang="zh-CN" altLang="en-US">
                <a:solidFill>
                  <a:srgbClr val="0000FF"/>
                </a:solidFill>
              </a:rPr>
              <a:t>－现代计算机</a:t>
            </a:r>
          </a:p>
          <a:p>
            <a:pPr marL="533400" indent="-533400">
              <a:buSzTx/>
              <a:buFont typeface="Wingdings" pitchFamily="2" charset="2"/>
              <a:buAutoNum type="circleNumDbPlain"/>
            </a:pPr>
            <a:r>
              <a:rPr lang="zh-CN" altLang="en-US"/>
              <a:t>存储器分时方式 </a:t>
            </a:r>
            <a:r>
              <a:rPr lang="zh-CN" altLang="en-US">
                <a:solidFill>
                  <a:srgbClr val="0000FF"/>
                </a:solidFill>
              </a:rPr>
              <a:t>－</a:t>
            </a:r>
            <a:r>
              <a:rPr lang="en-US" altLang="zh-CN">
                <a:solidFill>
                  <a:srgbClr val="0000FF"/>
                </a:solidFill>
              </a:rPr>
              <a:t>Motorola 6800</a:t>
            </a:r>
            <a:r>
              <a:rPr lang="zh-CN" altLang="en-US">
                <a:solidFill>
                  <a:srgbClr val="0000FF"/>
                </a:solidFill>
              </a:rPr>
              <a:t>系列</a:t>
            </a:r>
          </a:p>
          <a:p>
            <a:pPr marL="533400" indent="-533400">
              <a:buSzTx/>
              <a:buFont typeface="Wingdings" pitchFamily="2" charset="2"/>
              <a:buAutoNum type="circleNumDbPlain"/>
            </a:pPr>
            <a:r>
              <a:rPr lang="zh-CN" altLang="en-US"/>
              <a:t>停止</a:t>
            </a:r>
            <a:r>
              <a:rPr lang="en-US" altLang="zh-CN"/>
              <a:t>CPU</a:t>
            </a:r>
            <a:r>
              <a:rPr lang="zh-CN" altLang="en-US"/>
              <a:t>方式 </a:t>
            </a:r>
            <a:r>
              <a:rPr lang="zh-CN" altLang="en-US">
                <a:solidFill>
                  <a:srgbClr val="0000FF"/>
                </a:solidFill>
              </a:rPr>
              <a:t>－早期计算机</a:t>
            </a:r>
          </a:p>
          <a:p>
            <a:pPr marL="533400" indent="-533400">
              <a:buSzTx/>
              <a:buFont typeface="Wingdings" pitchFamily="2" charset="2"/>
              <a:buAutoNum type="circleNumDbPlain"/>
            </a:pPr>
            <a:r>
              <a:rPr lang="zh-CN" altLang="en-US"/>
              <a:t>扩展时钟周期方式</a:t>
            </a:r>
          </a:p>
        </p:txBody>
      </p:sp>
      <p:sp>
        <p:nvSpPr>
          <p:cNvPr id="1864708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1.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CPU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总线控制权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交换方式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CAF673-7FD1-43F4-8352-67A7855CDE03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182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8.4.1 </a:t>
            </a:r>
            <a:r>
              <a:rPr lang="zh-CN" altLang="en-US"/>
              <a:t>程序</a:t>
            </a:r>
            <a:r>
              <a:rPr lang="zh-CN" altLang="en-US">
                <a:solidFill>
                  <a:srgbClr val="FF0066"/>
                </a:solidFill>
              </a:rPr>
              <a:t>查询</a:t>
            </a:r>
            <a:r>
              <a:rPr lang="zh-CN" altLang="en-US"/>
              <a:t>方式</a:t>
            </a:r>
          </a:p>
        </p:txBody>
      </p:sp>
      <p:sp>
        <p:nvSpPr>
          <p:cNvPr id="182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763" y="1341438"/>
            <a:ext cx="5122862" cy="4895850"/>
          </a:xfrm>
        </p:spPr>
        <p:txBody>
          <a:bodyPr/>
          <a:lstStyle/>
          <a:p>
            <a:r>
              <a:rPr lang="en-US" altLang="zh-CN"/>
              <a:t>I/O</a:t>
            </a:r>
            <a:r>
              <a:rPr lang="zh-CN" altLang="en-US"/>
              <a:t>接口中要有</a:t>
            </a:r>
            <a:r>
              <a:rPr lang="zh-CN" altLang="en-US">
                <a:solidFill>
                  <a:srgbClr val="CC0066"/>
                </a:solidFill>
              </a:rPr>
              <a:t>状态寄存器</a:t>
            </a:r>
            <a:r>
              <a:rPr lang="zh-CN" altLang="en-US"/>
              <a:t>，记录</a:t>
            </a:r>
            <a:r>
              <a:rPr lang="en-US" altLang="zh-CN"/>
              <a:t>I/O</a:t>
            </a:r>
            <a:r>
              <a:rPr lang="zh-CN" altLang="en-US"/>
              <a:t>设备的工作状态。</a:t>
            </a:r>
          </a:p>
          <a:p>
            <a:r>
              <a:rPr lang="zh-CN" altLang="en-US">
                <a:solidFill>
                  <a:srgbClr val="0000FF"/>
                </a:solidFill>
              </a:rPr>
              <a:t>查询设备状态</a:t>
            </a:r>
            <a:r>
              <a:rPr lang="zh-CN" altLang="en-US"/>
              <a:t>由</a:t>
            </a:r>
            <a:r>
              <a:rPr lang="en-US" altLang="zh-CN"/>
              <a:t>CPU</a:t>
            </a:r>
            <a:r>
              <a:rPr lang="zh-CN" altLang="en-US"/>
              <a:t>执行指令实现。</a:t>
            </a:r>
          </a:p>
          <a:p>
            <a:r>
              <a:rPr lang="zh-CN" altLang="en-US">
                <a:solidFill>
                  <a:srgbClr val="0000FF"/>
                </a:solidFill>
              </a:rPr>
              <a:t>数据传输操作</a:t>
            </a:r>
            <a:r>
              <a:rPr lang="zh-CN" altLang="en-US"/>
              <a:t>由</a:t>
            </a:r>
            <a:r>
              <a:rPr lang="en-US" altLang="zh-CN"/>
              <a:t>CPU</a:t>
            </a:r>
            <a:r>
              <a:rPr lang="zh-CN" altLang="en-US"/>
              <a:t>执行指令实现。</a:t>
            </a:r>
          </a:p>
        </p:txBody>
      </p:sp>
      <p:sp>
        <p:nvSpPr>
          <p:cNvPr id="1829908" name="AutoShape 20"/>
          <p:cNvSpPr>
            <a:spLocks noChangeArrowheads="1"/>
          </p:cNvSpPr>
          <p:nvPr/>
        </p:nvSpPr>
        <p:spPr bwMode="auto">
          <a:xfrm>
            <a:off x="5580063" y="1323975"/>
            <a:ext cx="2449512" cy="504825"/>
          </a:xfrm>
          <a:prstGeom prst="flowChartProcess">
            <a:avLst/>
          </a:prstGeom>
          <a:solidFill>
            <a:srgbClr val="CCFF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2400"/>
              <a:t>获取</a:t>
            </a:r>
            <a:r>
              <a:rPr lang="en-US" altLang="zh-CN" sz="2400"/>
              <a:t>I/O</a:t>
            </a:r>
            <a:r>
              <a:rPr lang="zh-CN" altLang="en-US" sz="2400"/>
              <a:t>设备状态</a:t>
            </a:r>
          </a:p>
        </p:txBody>
      </p:sp>
      <p:sp>
        <p:nvSpPr>
          <p:cNvPr id="1829909" name="AutoShape 21"/>
          <p:cNvSpPr>
            <a:spLocks noChangeArrowheads="1"/>
          </p:cNvSpPr>
          <p:nvPr/>
        </p:nvSpPr>
        <p:spPr bwMode="auto">
          <a:xfrm>
            <a:off x="5580063" y="2044700"/>
            <a:ext cx="2449512" cy="720725"/>
          </a:xfrm>
          <a:prstGeom prst="flowChartDecision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2400"/>
              <a:t>设备就绪</a:t>
            </a:r>
            <a:r>
              <a:rPr lang="en-US" altLang="zh-CN" sz="2400"/>
              <a:t>?</a:t>
            </a:r>
          </a:p>
        </p:txBody>
      </p:sp>
      <p:sp>
        <p:nvSpPr>
          <p:cNvPr id="1829910" name="AutoShape 22"/>
          <p:cNvSpPr>
            <a:spLocks noChangeArrowheads="1"/>
          </p:cNvSpPr>
          <p:nvPr/>
        </p:nvSpPr>
        <p:spPr bwMode="auto">
          <a:xfrm>
            <a:off x="5580063" y="3124200"/>
            <a:ext cx="2520950" cy="504825"/>
          </a:xfrm>
          <a:prstGeom prst="flowChartProcess">
            <a:avLst/>
          </a:prstGeom>
          <a:solidFill>
            <a:srgbClr val="CCFF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2400"/>
              <a:t>完成</a:t>
            </a:r>
            <a:r>
              <a:rPr lang="en-US" altLang="zh-CN" sz="2400"/>
              <a:t>I/O</a:t>
            </a:r>
            <a:r>
              <a:rPr lang="zh-CN" altLang="en-US" sz="2400"/>
              <a:t>操作</a:t>
            </a:r>
          </a:p>
        </p:txBody>
      </p:sp>
      <p:sp>
        <p:nvSpPr>
          <p:cNvPr id="1829911" name="Line 23"/>
          <p:cNvSpPr>
            <a:spLocks noChangeShapeType="1"/>
          </p:cNvSpPr>
          <p:nvPr/>
        </p:nvSpPr>
        <p:spPr bwMode="auto">
          <a:xfrm>
            <a:off x="6805613" y="1828800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2" name="Line 24"/>
          <p:cNvSpPr>
            <a:spLocks noChangeShapeType="1"/>
          </p:cNvSpPr>
          <p:nvPr/>
        </p:nvSpPr>
        <p:spPr bwMode="auto">
          <a:xfrm>
            <a:off x="6804025" y="820738"/>
            <a:ext cx="1588" cy="503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3" name="Line 25"/>
          <p:cNvSpPr>
            <a:spLocks noChangeShapeType="1"/>
          </p:cNvSpPr>
          <p:nvPr/>
        </p:nvSpPr>
        <p:spPr bwMode="auto">
          <a:xfrm>
            <a:off x="6805613" y="2765425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4" name="Line 26"/>
          <p:cNvSpPr>
            <a:spLocks noChangeShapeType="1"/>
          </p:cNvSpPr>
          <p:nvPr/>
        </p:nvSpPr>
        <p:spPr bwMode="auto">
          <a:xfrm>
            <a:off x="6805613" y="3629025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5" name="Line 27"/>
          <p:cNvSpPr>
            <a:spLocks noChangeShapeType="1"/>
          </p:cNvSpPr>
          <p:nvPr/>
        </p:nvSpPr>
        <p:spPr bwMode="auto">
          <a:xfrm>
            <a:off x="8027988" y="2405063"/>
            <a:ext cx="50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6" name="Line 28"/>
          <p:cNvSpPr>
            <a:spLocks noChangeShapeType="1"/>
          </p:cNvSpPr>
          <p:nvPr/>
        </p:nvSpPr>
        <p:spPr bwMode="auto">
          <a:xfrm flipV="1">
            <a:off x="8532813" y="1036638"/>
            <a:ext cx="0" cy="1368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7" name="Line 29"/>
          <p:cNvSpPr>
            <a:spLocks noChangeShapeType="1"/>
          </p:cNvSpPr>
          <p:nvPr/>
        </p:nvSpPr>
        <p:spPr bwMode="auto">
          <a:xfrm rot="5400000">
            <a:off x="7668419" y="172244"/>
            <a:ext cx="0" cy="1728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9918" name="Text Box 30"/>
          <p:cNvSpPr txBox="1">
            <a:spLocks noChangeArrowheads="1"/>
          </p:cNvSpPr>
          <p:nvPr/>
        </p:nvSpPr>
        <p:spPr bwMode="auto">
          <a:xfrm>
            <a:off x="6372225" y="2667000"/>
            <a:ext cx="5032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/>
              <a:t>Y</a:t>
            </a:r>
          </a:p>
        </p:txBody>
      </p:sp>
      <p:sp>
        <p:nvSpPr>
          <p:cNvPr id="1829919" name="Text Box 31"/>
          <p:cNvSpPr txBox="1">
            <a:spLocks noChangeArrowheads="1"/>
          </p:cNvSpPr>
          <p:nvPr/>
        </p:nvSpPr>
        <p:spPr bwMode="auto">
          <a:xfrm>
            <a:off x="7883525" y="1973263"/>
            <a:ext cx="50323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/>
              <a:t>N</a:t>
            </a:r>
          </a:p>
        </p:txBody>
      </p:sp>
      <p:sp>
        <p:nvSpPr>
          <p:cNvPr id="1829920" name="Text Box 32"/>
          <p:cNvSpPr txBox="1">
            <a:spLocks noChangeArrowheads="1"/>
          </p:cNvSpPr>
          <p:nvPr/>
        </p:nvSpPr>
        <p:spPr bwMode="auto">
          <a:xfrm>
            <a:off x="5219700" y="4349750"/>
            <a:ext cx="3241675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程序查询</a:t>
            </a:r>
            <a:r>
              <a:rPr lang="en-US" altLang="zh-CN">
                <a:solidFill>
                  <a:schemeClr val="bg2"/>
                </a:solidFill>
              </a:rPr>
              <a:t>I/O</a:t>
            </a:r>
            <a:r>
              <a:rPr lang="zh-CN" altLang="en-US">
                <a:solidFill>
                  <a:schemeClr val="bg2"/>
                </a:solidFill>
              </a:rPr>
              <a:t>流程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13AC34-732A-4AED-8909-5BE83456F4C8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186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3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362950" cy="5688013"/>
          </a:xfrm>
        </p:spPr>
        <p:txBody>
          <a:bodyPr/>
          <a:lstStyle/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周期挪用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窃取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方式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/>
              <a:t>两种情况：</a:t>
            </a:r>
          </a:p>
          <a:p>
            <a:pPr marL="1612900" lvl="2" indent="-354013">
              <a:spcBef>
                <a:spcPct val="10000"/>
              </a:spcBef>
            </a:pPr>
            <a:r>
              <a:rPr lang="zh-CN" altLang="en-US"/>
              <a:t>隐藏周期</a:t>
            </a:r>
            <a:r>
              <a:rPr lang="en-US" altLang="zh-CN"/>
              <a:t>DMA</a:t>
            </a:r>
            <a:r>
              <a:rPr lang="zh-CN" altLang="en-US"/>
              <a:t>：窃取总线</a:t>
            </a:r>
          </a:p>
          <a:p>
            <a:pPr marL="1612900" lvl="2" indent="-354013">
              <a:spcBef>
                <a:spcPct val="10000"/>
              </a:spcBef>
            </a:pPr>
            <a:r>
              <a:rPr lang="zh-CN" altLang="en-US"/>
              <a:t>暂停</a:t>
            </a:r>
            <a:r>
              <a:rPr lang="en-US" altLang="zh-CN"/>
              <a:t>CPU</a:t>
            </a:r>
            <a:r>
              <a:rPr lang="zh-CN" altLang="en-US"/>
              <a:t>方式：抢总线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/>
              <a:t>特点：</a:t>
            </a:r>
          </a:p>
          <a:p>
            <a:pPr marL="1612900" lvl="2" indent="-354013">
              <a:spcBef>
                <a:spcPct val="10000"/>
              </a:spcBef>
            </a:pPr>
            <a:r>
              <a:rPr lang="zh-CN" altLang="en-US"/>
              <a:t>当主存工作速度高出外设较多时，可提高主存的利用率，且对</a:t>
            </a:r>
            <a:r>
              <a:rPr lang="en-US" altLang="zh-CN"/>
              <a:t>CPU</a:t>
            </a:r>
            <a:r>
              <a:rPr lang="zh-CN" altLang="en-US"/>
              <a:t>的影响较小。</a:t>
            </a:r>
          </a:p>
          <a:p>
            <a:pPr marL="1612900" lvl="2" indent="-354013">
              <a:spcBef>
                <a:spcPct val="10000"/>
              </a:spcBef>
            </a:pPr>
            <a:r>
              <a:rPr lang="zh-CN" altLang="en-US"/>
              <a:t>高速主机系统常采用这种方法。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>
                <a:solidFill>
                  <a:schemeClr val="hlink"/>
                </a:solidFill>
              </a:rPr>
              <a:t>存储器分时方式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>
                <a:solidFill>
                  <a:schemeClr val="hlink"/>
                </a:solidFill>
              </a:rPr>
              <a:t>停止</a:t>
            </a:r>
            <a:r>
              <a:rPr lang="en-US" altLang="zh-CN">
                <a:solidFill>
                  <a:schemeClr val="hlink"/>
                </a:solidFill>
              </a:rPr>
              <a:t>CPU</a:t>
            </a:r>
            <a:r>
              <a:rPr lang="zh-CN" altLang="en-US">
                <a:solidFill>
                  <a:schemeClr val="hlink"/>
                </a:solidFill>
              </a:rPr>
              <a:t>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>
                <a:solidFill>
                  <a:schemeClr val="hlink"/>
                </a:solidFill>
              </a:rPr>
              <a:t>扩展时钟周期方式</a:t>
            </a:r>
          </a:p>
        </p:txBody>
      </p:sp>
      <p:sp>
        <p:nvSpPr>
          <p:cNvPr id="1863684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1.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CPU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总线控制权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交换方式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4F78F1-08F3-4E02-9B8C-A6D18FAFF8FC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186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5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362950" cy="5688013"/>
          </a:xfrm>
        </p:spPr>
        <p:txBody>
          <a:bodyPr/>
          <a:lstStyle/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>
                <a:solidFill>
                  <a:schemeClr val="hlink"/>
                </a:solidFill>
              </a:rPr>
              <a:t>周期挪用</a:t>
            </a:r>
            <a:r>
              <a:rPr lang="en-US" altLang="zh-CN">
                <a:solidFill>
                  <a:schemeClr val="hlink"/>
                </a:solidFill>
                <a:latin typeface="宋体" charset="-122"/>
              </a:rPr>
              <a:t>(</a:t>
            </a:r>
            <a:r>
              <a:rPr lang="zh-CN" altLang="en-US">
                <a:solidFill>
                  <a:schemeClr val="hlink"/>
                </a:solidFill>
              </a:rPr>
              <a:t>窃取</a:t>
            </a:r>
            <a:r>
              <a:rPr lang="en-US" altLang="zh-CN">
                <a:solidFill>
                  <a:schemeClr val="hlink"/>
                </a:solidFill>
                <a:latin typeface="宋体" charset="-122"/>
              </a:rPr>
              <a:t>)</a:t>
            </a:r>
            <a:r>
              <a:rPr lang="zh-CN" altLang="en-US">
                <a:solidFill>
                  <a:schemeClr val="hlink"/>
                </a:solidFill>
              </a:rPr>
              <a:t>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存储器分时方式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/>
              <a:t>原来的一个存取周期分成两个时间片，一片分给</a:t>
            </a:r>
            <a:r>
              <a:rPr lang="en-US" altLang="zh-CN"/>
              <a:t>CPU</a:t>
            </a:r>
            <a:r>
              <a:rPr lang="zh-CN" altLang="en-US"/>
              <a:t>，一片分给</a:t>
            </a:r>
            <a:r>
              <a:rPr lang="en-US" altLang="zh-CN"/>
              <a:t>DMAC</a:t>
            </a:r>
            <a:r>
              <a:rPr lang="zh-CN" altLang="en-US"/>
              <a:t>。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/>
              <a:t>无需申请和归还总线。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/>
              <a:t>需要主存的工作速度提高一倍。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en-US" altLang="zh-CN"/>
              <a:t>Motorola 6800</a:t>
            </a:r>
            <a:r>
              <a:rPr lang="zh-CN" altLang="en-US"/>
              <a:t>系列</a:t>
            </a:r>
            <a:r>
              <a:rPr lang="en-US" altLang="zh-CN"/>
              <a:t>8 </a:t>
            </a:r>
            <a:r>
              <a:rPr lang="zh-CN" altLang="en-US"/>
              <a:t>位</a:t>
            </a:r>
            <a:r>
              <a:rPr lang="en-US" altLang="zh-CN"/>
              <a:t>CPU</a:t>
            </a:r>
            <a:r>
              <a:rPr lang="zh-CN" altLang="en-US"/>
              <a:t>。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停止</a:t>
            </a:r>
            <a:r>
              <a:rPr lang="en-US" altLang="zh-CN"/>
              <a:t>CPU</a:t>
            </a:r>
            <a:r>
              <a:rPr lang="zh-CN" altLang="en-US"/>
              <a:t>方式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en-US" altLang="zh-CN"/>
              <a:t>DMAC</a:t>
            </a:r>
            <a:r>
              <a:rPr lang="zh-CN" altLang="en-US"/>
              <a:t>：申请总线</a:t>
            </a:r>
            <a:r>
              <a:rPr lang="zh-CN" altLang="en-US">
                <a:latin typeface="宋体" charset="-122"/>
              </a:rPr>
              <a:t>→独占总线→释放总线</a:t>
            </a:r>
          </a:p>
          <a:p>
            <a:pPr marL="1079500" lvl="1" indent="-366713">
              <a:spcBef>
                <a:spcPct val="10000"/>
              </a:spcBef>
              <a:buFont typeface="Wingdings" pitchFamily="2" charset="2"/>
              <a:buChar char="u"/>
            </a:pPr>
            <a:r>
              <a:rPr lang="zh-CN" altLang="en-US"/>
              <a:t>控制简单；主存利用率不高。</a:t>
            </a:r>
            <a:endParaRPr lang="zh-CN" altLang="en-US">
              <a:latin typeface="宋体" charset="-122"/>
            </a:endParaRP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>
                <a:solidFill>
                  <a:schemeClr val="hlink"/>
                </a:solidFill>
              </a:rPr>
              <a:t>扩展时钟周期方式</a:t>
            </a:r>
          </a:p>
        </p:txBody>
      </p:sp>
      <p:sp>
        <p:nvSpPr>
          <p:cNvPr id="1865732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1.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CPU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总线控制权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交换方式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8D64BE-015B-42AE-9365-B35472222890}" type="slidenum">
              <a:rPr lang="zh-CN" altLang="en-US"/>
              <a:pPr/>
              <a:t>42</a:t>
            </a:fld>
            <a:endParaRPr lang="en-US" altLang="zh-CN"/>
          </a:p>
        </p:txBody>
      </p:sp>
      <p:sp>
        <p:nvSpPr>
          <p:cNvPr id="186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6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362950" cy="2016125"/>
          </a:xfrm>
        </p:spPr>
        <p:txBody>
          <a:bodyPr/>
          <a:lstStyle/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>
                <a:solidFill>
                  <a:schemeClr val="hlink"/>
                </a:solidFill>
              </a:rPr>
              <a:t>周期挪用</a:t>
            </a:r>
            <a:r>
              <a:rPr lang="en-US" altLang="zh-CN">
                <a:solidFill>
                  <a:schemeClr val="hlink"/>
                </a:solidFill>
                <a:latin typeface="宋体" charset="-122"/>
              </a:rPr>
              <a:t>(</a:t>
            </a:r>
            <a:r>
              <a:rPr lang="zh-CN" altLang="en-US">
                <a:solidFill>
                  <a:schemeClr val="hlink"/>
                </a:solidFill>
              </a:rPr>
              <a:t>窃取</a:t>
            </a:r>
            <a:r>
              <a:rPr lang="en-US" altLang="zh-CN">
                <a:solidFill>
                  <a:schemeClr val="hlink"/>
                </a:solidFill>
                <a:latin typeface="宋体" charset="-122"/>
              </a:rPr>
              <a:t>)</a:t>
            </a:r>
            <a:r>
              <a:rPr lang="zh-CN" altLang="en-US">
                <a:solidFill>
                  <a:schemeClr val="hlink"/>
                </a:solidFill>
              </a:rPr>
              <a:t>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>
                <a:solidFill>
                  <a:schemeClr val="hlink"/>
                </a:solidFill>
              </a:rPr>
              <a:t>存储器分时方式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>
                <a:solidFill>
                  <a:schemeClr val="hlink"/>
                </a:solidFill>
              </a:rPr>
              <a:t>停止</a:t>
            </a:r>
            <a:r>
              <a:rPr lang="en-US" altLang="zh-CN">
                <a:solidFill>
                  <a:schemeClr val="hlink"/>
                </a:solidFill>
              </a:rPr>
              <a:t>CPU</a:t>
            </a:r>
            <a:r>
              <a:rPr lang="zh-CN" altLang="en-US">
                <a:solidFill>
                  <a:schemeClr val="hlink"/>
                </a:solidFill>
              </a:rPr>
              <a:t>方式</a:t>
            </a:r>
          </a:p>
          <a:p>
            <a:pPr marL="533400" indent="-533400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扩展时钟周期方式</a:t>
            </a:r>
          </a:p>
        </p:txBody>
      </p:sp>
      <p:sp>
        <p:nvSpPr>
          <p:cNvPr id="1866756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1.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CPU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总线控制权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交换方式</a:t>
            </a:r>
          </a:p>
        </p:txBody>
      </p:sp>
      <p:sp>
        <p:nvSpPr>
          <p:cNvPr id="1866757" name="Rectangle 5"/>
          <p:cNvSpPr>
            <a:spLocks noChangeArrowheads="1"/>
          </p:cNvSpPr>
          <p:nvPr/>
        </p:nvSpPr>
        <p:spPr bwMode="auto">
          <a:xfrm>
            <a:off x="7308850" y="1916113"/>
            <a:ext cx="1079500" cy="1008062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anchor="b"/>
          <a:lstStyle/>
          <a:p>
            <a:pPr algn="l"/>
            <a:r>
              <a:rPr lang="en-US" altLang="zh-CN" sz="2400"/>
              <a:t>CLK</a:t>
            </a:r>
          </a:p>
        </p:txBody>
      </p:sp>
      <p:sp>
        <p:nvSpPr>
          <p:cNvPr id="1866758" name="Text Box 6"/>
          <p:cNvSpPr txBox="1">
            <a:spLocks noChangeArrowheads="1"/>
          </p:cNvSpPr>
          <p:nvPr/>
        </p:nvSpPr>
        <p:spPr bwMode="auto">
          <a:xfrm>
            <a:off x="7308850" y="1484313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/>
              <a:t>CPU</a:t>
            </a:r>
          </a:p>
        </p:txBody>
      </p:sp>
      <p:sp>
        <p:nvSpPr>
          <p:cNvPr id="1866759" name="Rectangle 7"/>
          <p:cNvSpPr>
            <a:spLocks noChangeArrowheads="1"/>
          </p:cNvSpPr>
          <p:nvPr/>
        </p:nvSpPr>
        <p:spPr bwMode="auto">
          <a:xfrm>
            <a:off x="6445250" y="2419350"/>
            <a:ext cx="431800" cy="574675"/>
          </a:xfrm>
          <a:prstGeom prst="rect">
            <a:avLst/>
          </a:prstGeom>
          <a:solidFill>
            <a:srgbClr val="CCFF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altLang="zh-CN" sz="2400"/>
              <a:t>&amp;</a:t>
            </a:r>
          </a:p>
        </p:txBody>
      </p:sp>
      <p:sp>
        <p:nvSpPr>
          <p:cNvPr id="1866760" name="Line 8"/>
          <p:cNvSpPr>
            <a:spLocks noChangeShapeType="1"/>
          </p:cNvSpPr>
          <p:nvPr/>
        </p:nvSpPr>
        <p:spPr bwMode="auto">
          <a:xfrm>
            <a:off x="5797550" y="2562225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61" name="Line 9"/>
          <p:cNvSpPr>
            <a:spLocks noChangeShapeType="1"/>
          </p:cNvSpPr>
          <p:nvPr/>
        </p:nvSpPr>
        <p:spPr bwMode="auto">
          <a:xfrm>
            <a:off x="5797550" y="2851150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62" name="Line 10"/>
          <p:cNvSpPr>
            <a:spLocks noChangeShapeType="1"/>
          </p:cNvSpPr>
          <p:nvPr/>
        </p:nvSpPr>
        <p:spPr bwMode="auto">
          <a:xfrm>
            <a:off x="6877050" y="2706688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63" name="Text Box 11"/>
          <p:cNvSpPr txBox="1">
            <a:spLocks noChangeArrowheads="1"/>
          </p:cNvSpPr>
          <p:nvPr/>
        </p:nvSpPr>
        <p:spPr bwMode="auto">
          <a:xfrm>
            <a:off x="4214813" y="2276475"/>
            <a:ext cx="165417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zh-CN" altLang="en-US" sz="2400">
                <a:solidFill>
                  <a:srgbClr val="0000FF"/>
                </a:solidFill>
              </a:rPr>
              <a:t>系统时钟</a:t>
            </a:r>
          </a:p>
        </p:txBody>
      </p:sp>
      <p:sp>
        <p:nvSpPr>
          <p:cNvPr id="1866765" name="Text Box 13"/>
          <p:cNvSpPr txBox="1">
            <a:spLocks noChangeArrowheads="1"/>
          </p:cNvSpPr>
          <p:nvPr/>
        </p:nvSpPr>
        <p:spPr bwMode="auto">
          <a:xfrm>
            <a:off x="4716463" y="2682875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>
                <a:solidFill>
                  <a:srgbClr val="0000FF"/>
                </a:solidFill>
              </a:rPr>
              <a:t>DMA</a:t>
            </a:r>
          </a:p>
        </p:txBody>
      </p:sp>
      <p:sp>
        <p:nvSpPr>
          <p:cNvPr id="1866766" name="Line 14"/>
          <p:cNvSpPr>
            <a:spLocks noChangeShapeType="1"/>
          </p:cNvSpPr>
          <p:nvPr/>
        </p:nvSpPr>
        <p:spPr bwMode="auto">
          <a:xfrm>
            <a:off x="5003800" y="2779713"/>
            <a:ext cx="649288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68" name="Freeform 16"/>
          <p:cNvSpPr>
            <a:spLocks/>
          </p:cNvSpPr>
          <p:nvPr/>
        </p:nvSpPr>
        <p:spPr bwMode="auto">
          <a:xfrm>
            <a:off x="5508625" y="2058988"/>
            <a:ext cx="865188" cy="215900"/>
          </a:xfrm>
          <a:custGeom>
            <a:avLst/>
            <a:gdLst/>
            <a:ahLst/>
            <a:cxnLst>
              <a:cxn ang="0">
                <a:pos x="0" y="136"/>
              </a:cxn>
              <a:cxn ang="0">
                <a:pos x="91" y="136"/>
              </a:cxn>
              <a:cxn ang="0">
                <a:pos x="91" y="0"/>
              </a:cxn>
              <a:cxn ang="0">
                <a:pos x="182" y="0"/>
              </a:cxn>
              <a:cxn ang="0">
                <a:pos x="182" y="136"/>
              </a:cxn>
              <a:cxn ang="0">
                <a:pos x="272" y="136"/>
              </a:cxn>
              <a:cxn ang="0">
                <a:pos x="272" y="0"/>
              </a:cxn>
              <a:cxn ang="0">
                <a:pos x="363" y="0"/>
              </a:cxn>
              <a:cxn ang="0">
                <a:pos x="363" y="136"/>
              </a:cxn>
              <a:cxn ang="0">
                <a:pos x="454" y="136"/>
              </a:cxn>
              <a:cxn ang="0">
                <a:pos x="454" y="0"/>
              </a:cxn>
              <a:cxn ang="0">
                <a:pos x="545" y="0"/>
              </a:cxn>
            </a:cxnLst>
            <a:rect l="0" t="0" r="r" b="b"/>
            <a:pathLst>
              <a:path w="545" h="136">
                <a:moveTo>
                  <a:pt x="0" y="136"/>
                </a:moveTo>
                <a:lnTo>
                  <a:pt x="91" y="136"/>
                </a:lnTo>
                <a:lnTo>
                  <a:pt x="91" y="0"/>
                </a:lnTo>
                <a:lnTo>
                  <a:pt x="182" y="0"/>
                </a:lnTo>
                <a:lnTo>
                  <a:pt x="182" y="136"/>
                </a:lnTo>
                <a:lnTo>
                  <a:pt x="272" y="136"/>
                </a:lnTo>
                <a:lnTo>
                  <a:pt x="272" y="0"/>
                </a:lnTo>
                <a:lnTo>
                  <a:pt x="363" y="0"/>
                </a:lnTo>
                <a:lnTo>
                  <a:pt x="363" y="136"/>
                </a:lnTo>
                <a:lnTo>
                  <a:pt x="454" y="136"/>
                </a:lnTo>
                <a:lnTo>
                  <a:pt x="454" y="0"/>
                </a:lnTo>
                <a:lnTo>
                  <a:pt x="545" y="0"/>
                </a:ln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69" name="Text Box 17"/>
          <p:cNvSpPr txBox="1">
            <a:spLocks noChangeArrowheads="1"/>
          </p:cNvSpPr>
          <p:nvPr/>
        </p:nvSpPr>
        <p:spPr bwMode="auto">
          <a:xfrm>
            <a:off x="5580063" y="3140075"/>
            <a:ext cx="2592387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时钟控制电路</a:t>
            </a:r>
          </a:p>
        </p:txBody>
      </p:sp>
      <p:sp>
        <p:nvSpPr>
          <p:cNvPr id="1866770" name="Line 18"/>
          <p:cNvSpPr>
            <a:spLocks noChangeShapeType="1"/>
          </p:cNvSpPr>
          <p:nvPr/>
        </p:nvSpPr>
        <p:spPr bwMode="auto">
          <a:xfrm>
            <a:off x="2339975" y="4319588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1" name="Line 19"/>
          <p:cNvSpPr>
            <a:spLocks noChangeShapeType="1"/>
          </p:cNvSpPr>
          <p:nvPr/>
        </p:nvSpPr>
        <p:spPr bwMode="auto">
          <a:xfrm flipV="1">
            <a:off x="2628900" y="403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2" name="Line 20"/>
          <p:cNvSpPr>
            <a:spLocks noChangeShapeType="1"/>
          </p:cNvSpPr>
          <p:nvPr/>
        </p:nvSpPr>
        <p:spPr bwMode="auto">
          <a:xfrm>
            <a:off x="2628900" y="4032250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3" name="Line 21"/>
          <p:cNvSpPr>
            <a:spLocks noChangeShapeType="1"/>
          </p:cNvSpPr>
          <p:nvPr/>
        </p:nvSpPr>
        <p:spPr bwMode="auto">
          <a:xfrm flipV="1">
            <a:off x="2916238" y="403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4" name="Line 22"/>
          <p:cNvSpPr>
            <a:spLocks noChangeShapeType="1"/>
          </p:cNvSpPr>
          <p:nvPr/>
        </p:nvSpPr>
        <p:spPr bwMode="auto">
          <a:xfrm>
            <a:off x="2914650" y="4319588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5" name="Line 23"/>
          <p:cNvSpPr>
            <a:spLocks noChangeShapeType="1"/>
          </p:cNvSpPr>
          <p:nvPr/>
        </p:nvSpPr>
        <p:spPr bwMode="auto">
          <a:xfrm flipV="1">
            <a:off x="3203575" y="403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6" name="Line 24"/>
          <p:cNvSpPr>
            <a:spLocks noChangeShapeType="1"/>
          </p:cNvSpPr>
          <p:nvPr/>
        </p:nvSpPr>
        <p:spPr bwMode="auto">
          <a:xfrm>
            <a:off x="3203575" y="4032250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7" name="Line 25"/>
          <p:cNvSpPr>
            <a:spLocks noChangeShapeType="1"/>
          </p:cNvSpPr>
          <p:nvPr/>
        </p:nvSpPr>
        <p:spPr bwMode="auto">
          <a:xfrm flipV="1">
            <a:off x="3490913" y="403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8" name="Line 26"/>
          <p:cNvSpPr>
            <a:spLocks noChangeShapeType="1"/>
          </p:cNvSpPr>
          <p:nvPr/>
        </p:nvSpPr>
        <p:spPr bwMode="auto">
          <a:xfrm>
            <a:off x="3490913" y="4319588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79" name="Line 27"/>
          <p:cNvSpPr>
            <a:spLocks noChangeShapeType="1"/>
          </p:cNvSpPr>
          <p:nvPr/>
        </p:nvSpPr>
        <p:spPr bwMode="auto">
          <a:xfrm flipV="1">
            <a:off x="3779838" y="403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0" name="Line 28"/>
          <p:cNvSpPr>
            <a:spLocks noChangeShapeType="1"/>
          </p:cNvSpPr>
          <p:nvPr/>
        </p:nvSpPr>
        <p:spPr bwMode="auto">
          <a:xfrm>
            <a:off x="3779838" y="4032250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1" name="Line 29"/>
          <p:cNvSpPr>
            <a:spLocks noChangeShapeType="1"/>
          </p:cNvSpPr>
          <p:nvPr/>
        </p:nvSpPr>
        <p:spPr bwMode="auto">
          <a:xfrm flipV="1">
            <a:off x="4067175" y="403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2" name="Line 30"/>
          <p:cNvSpPr>
            <a:spLocks noChangeShapeType="1"/>
          </p:cNvSpPr>
          <p:nvPr/>
        </p:nvSpPr>
        <p:spPr bwMode="auto">
          <a:xfrm>
            <a:off x="4065588" y="4319588"/>
            <a:ext cx="309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6" name="Line 34"/>
          <p:cNvSpPr>
            <a:spLocks noChangeShapeType="1"/>
          </p:cNvSpPr>
          <p:nvPr/>
        </p:nvSpPr>
        <p:spPr bwMode="auto">
          <a:xfrm flipV="1">
            <a:off x="7165975" y="403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7" name="Line 35"/>
          <p:cNvSpPr>
            <a:spLocks noChangeShapeType="1"/>
          </p:cNvSpPr>
          <p:nvPr/>
        </p:nvSpPr>
        <p:spPr bwMode="auto">
          <a:xfrm>
            <a:off x="7165975" y="4032250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8" name="Line 36"/>
          <p:cNvSpPr>
            <a:spLocks noChangeShapeType="1"/>
          </p:cNvSpPr>
          <p:nvPr/>
        </p:nvSpPr>
        <p:spPr bwMode="auto">
          <a:xfrm flipV="1">
            <a:off x="7453313" y="403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89" name="Line 37"/>
          <p:cNvSpPr>
            <a:spLocks noChangeShapeType="1"/>
          </p:cNvSpPr>
          <p:nvPr/>
        </p:nvSpPr>
        <p:spPr bwMode="auto">
          <a:xfrm>
            <a:off x="7451725" y="4319588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0" name="Line 38"/>
          <p:cNvSpPr>
            <a:spLocks noChangeShapeType="1"/>
          </p:cNvSpPr>
          <p:nvPr/>
        </p:nvSpPr>
        <p:spPr bwMode="auto">
          <a:xfrm flipV="1">
            <a:off x="7740650" y="403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1" name="Line 39"/>
          <p:cNvSpPr>
            <a:spLocks noChangeShapeType="1"/>
          </p:cNvSpPr>
          <p:nvPr/>
        </p:nvSpPr>
        <p:spPr bwMode="auto">
          <a:xfrm>
            <a:off x="7740650" y="4032250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2" name="Line 40"/>
          <p:cNvSpPr>
            <a:spLocks noChangeShapeType="1"/>
          </p:cNvSpPr>
          <p:nvPr/>
        </p:nvSpPr>
        <p:spPr bwMode="auto">
          <a:xfrm flipV="1">
            <a:off x="8027988" y="403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3" name="Line 41"/>
          <p:cNvSpPr>
            <a:spLocks noChangeShapeType="1"/>
          </p:cNvSpPr>
          <p:nvPr/>
        </p:nvSpPr>
        <p:spPr bwMode="auto">
          <a:xfrm>
            <a:off x="8027988" y="4319588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5" name="Line 43"/>
          <p:cNvSpPr>
            <a:spLocks noChangeShapeType="1"/>
          </p:cNvSpPr>
          <p:nvPr/>
        </p:nvSpPr>
        <p:spPr bwMode="auto">
          <a:xfrm>
            <a:off x="2339975" y="4608513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6" name="Line 44"/>
          <p:cNvSpPr>
            <a:spLocks noChangeShapeType="1"/>
          </p:cNvSpPr>
          <p:nvPr/>
        </p:nvSpPr>
        <p:spPr bwMode="auto">
          <a:xfrm flipV="1">
            <a:off x="4070350" y="4608513"/>
            <a:ext cx="0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7" name="Line 45"/>
          <p:cNvSpPr>
            <a:spLocks noChangeShapeType="1"/>
          </p:cNvSpPr>
          <p:nvPr/>
        </p:nvSpPr>
        <p:spPr bwMode="auto">
          <a:xfrm>
            <a:off x="4068763" y="4895850"/>
            <a:ext cx="309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798" name="Line 46"/>
          <p:cNvSpPr>
            <a:spLocks noChangeShapeType="1"/>
          </p:cNvSpPr>
          <p:nvPr/>
        </p:nvSpPr>
        <p:spPr bwMode="auto">
          <a:xfrm flipV="1">
            <a:off x="7169150" y="4608513"/>
            <a:ext cx="0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0" name="Line 48"/>
          <p:cNvSpPr>
            <a:spLocks noChangeShapeType="1"/>
          </p:cNvSpPr>
          <p:nvPr/>
        </p:nvSpPr>
        <p:spPr bwMode="auto">
          <a:xfrm>
            <a:off x="7164388" y="4608513"/>
            <a:ext cx="1152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1" name="Line 49"/>
          <p:cNvSpPr>
            <a:spLocks noChangeShapeType="1"/>
          </p:cNvSpPr>
          <p:nvPr/>
        </p:nvSpPr>
        <p:spPr bwMode="auto">
          <a:xfrm>
            <a:off x="2339975" y="5329238"/>
            <a:ext cx="1728788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2" name="Line 50"/>
          <p:cNvSpPr>
            <a:spLocks noChangeShapeType="1"/>
          </p:cNvSpPr>
          <p:nvPr/>
        </p:nvSpPr>
        <p:spPr bwMode="auto">
          <a:xfrm>
            <a:off x="4068763" y="5329238"/>
            <a:ext cx="3098800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3" name="Line 51"/>
          <p:cNvSpPr>
            <a:spLocks noChangeShapeType="1"/>
          </p:cNvSpPr>
          <p:nvPr/>
        </p:nvSpPr>
        <p:spPr bwMode="auto">
          <a:xfrm>
            <a:off x="7164388" y="5329238"/>
            <a:ext cx="1152525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4" name="Line 52"/>
          <p:cNvSpPr>
            <a:spLocks noChangeShapeType="1"/>
          </p:cNvSpPr>
          <p:nvPr/>
        </p:nvSpPr>
        <p:spPr bwMode="auto">
          <a:xfrm>
            <a:off x="4068763" y="5111750"/>
            <a:ext cx="0" cy="792163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5" name="Line 53"/>
          <p:cNvSpPr>
            <a:spLocks noChangeShapeType="1"/>
          </p:cNvSpPr>
          <p:nvPr/>
        </p:nvSpPr>
        <p:spPr bwMode="auto">
          <a:xfrm>
            <a:off x="7164388" y="5111750"/>
            <a:ext cx="0" cy="792163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06" name="Text Box 54"/>
          <p:cNvSpPr txBox="1">
            <a:spLocks noChangeArrowheads="1"/>
          </p:cNvSpPr>
          <p:nvPr/>
        </p:nvSpPr>
        <p:spPr bwMode="auto">
          <a:xfrm>
            <a:off x="2628900" y="5400675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/>
              <a:t>CPU</a:t>
            </a:r>
          </a:p>
        </p:txBody>
      </p:sp>
      <p:sp>
        <p:nvSpPr>
          <p:cNvPr id="1866807" name="Text Box 55"/>
          <p:cNvSpPr txBox="1">
            <a:spLocks noChangeArrowheads="1"/>
          </p:cNvSpPr>
          <p:nvPr/>
        </p:nvSpPr>
        <p:spPr bwMode="auto">
          <a:xfrm>
            <a:off x="7237413" y="5400675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/>
              <a:t>CPU</a:t>
            </a:r>
          </a:p>
        </p:txBody>
      </p:sp>
      <p:sp>
        <p:nvSpPr>
          <p:cNvPr id="1866808" name="Text Box 56"/>
          <p:cNvSpPr txBox="1">
            <a:spLocks noChangeArrowheads="1"/>
          </p:cNvSpPr>
          <p:nvPr/>
        </p:nvSpPr>
        <p:spPr bwMode="auto">
          <a:xfrm>
            <a:off x="4932363" y="5446713"/>
            <a:ext cx="13684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CC0000"/>
                </a:solidFill>
              </a:rPr>
              <a:t>DMAC</a:t>
            </a:r>
          </a:p>
        </p:txBody>
      </p:sp>
      <p:sp>
        <p:nvSpPr>
          <p:cNvPr id="1866809" name="Line 57"/>
          <p:cNvSpPr>
            <a:spLocks noChangeShapeType="1"/>
          </p:cNvSpPr>
          <p:nvPr/>
        </p:nvSpPr>
        <p:spPr bwMode="auto">
          <a:xfrm flipH="1">
            <a:off x="4068763" y="5688013"/>
            <a:ext cx="1008062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10" name="Line 58"/>
          <p:cNvSpPr>
            <a:spLocks noChangeShapeType="1"/>
          </p:cNvSpPr>
          <p:nvPr/>
        </p:nvSpPr>
        <p:spPr bwMode="auto">
          <a:xfrm>
            <a:off x="6156325" y="5688013"/>
            <a:ext cx="1008063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11" name="Text Box 59"/>
          <p:cNvSpPr txBox="1">
            <a:spLocks noChangeArrowheads="1"/>
          </p:cNvSpPr>
          <p:nvPr/>
        </p:nvSpPr>
        <p:spPr bwMode="auto">
          <a:xfrm>
            <a:off x="466725" y="3933825"/>
            <a:ext cx="18732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zh-CN" altLang="en-US" sz="2400"/>
              <a:t>系统时钟</a:t>
            </a:r>
          </a:p>
        </p:txBody>
      </p:sp>
      <p:sp>
        <p:nvSpPr>
          <p:cNvPr id="1866812" name="Text Box 60"/>
          <p:cNvSpPr txBox="1">
            <a:spLocks noChangeArrowheads="1"/>
          </p:cNvSpPr>
          <p:nvPr/>
        </p:nvSpPr>
        <p:spPr bwMode="auto">
          <a:xfrm>
            <a:off x="1258888" y="4464050"/>
            <a:ext cx="10795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altLang="zh-CN" sz="2400"/>
              <a:t>DMA</a:t>
            </a:r>
          </a:p>
        </p:txBody>
      </p:sp>
      <p:sp>
        <p:nvSpPr>
          <p:cNvPr id="1866813" name="Line 61"/>
          <p:cNvSpPr>
            <a:spLocks noChangeShapeType="1"/>
          </p:cNvSpPr>
          <p:nvPr/>
        </p:nvSpPr>
        <p:spPr bwMode="auto">
          <a:xfrm>
            <a:off x="1546225" y="4560888"/>
            <a:ext cx="6492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6814" name="Text Box 62"/>
          <p:cNvSpPr txBox="1">
            <a:spLocks noChangeArrowheads="1"/>
          </p:cNvSpPr>
          <p:nvPr/>
        </p:nvSpPr>
        <p:spPr bwMode="auto">
          <a:xfrm>
            <a:off x="466725" y="5230813"/>
            <a:ext cx="18732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zh-CN" altLang="en-US" sz="2400"/>
              <a:t>总线使用</a:t>
            </a:r>
          </a:p>
        </p:txBody>
      </p:sp>
      <p:sp>
        <p:nvSpPr>
          <p:cNvPr id="1866815" name="Text Box 63"/>
          <p:cNvSpPr txBox="1">
            <a:spLocks noChangeArrowheads="1"/>
          </p:cNvSpPr>
          <p:nvPr/>
        </p:nvSpPr>
        <p:spPr bwMode="auto">
          <a:xfrm>
            <a:off x="3419475" y="5975350"/>
            <a:ext cx="2592388" cy="5191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2"/>
                </a:solidFill>
              </a:rPr>
              <a:t>操作时序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C8A6C8-532A-416B-B11E-04B961BDEB34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186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8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557338"/>
            <a:ext cx="7993062" cy="467995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字节</a:t>
            </a:r>
            <a:r>
              <a:rPr lang="zh-CN" altLang="en-US"/>
              <a:t>传输模式</a:t>
            </a:r>
          </a:p>
          <a:p>
            <a:r>
              <a:rPr lang="zh-CN" altLang="en-US">
                <a:solidFill>
                  <a:srgbClr val="FF0000"/>
                </a:solidFill>
              </a:rPr>
              <a:t>数据块</a:t>
            </a:r>
            <a:r>
              <a:rPr lang="zh-CN" altLang="en-US"/>
              <a:t>传输模式</a:t>
            </a:r>
          </a:p>
          <a:p>
            <a:r>
              <a:rPr lang="zh-CN" altLang="en-US">
                <a:solidFill>
                  <a:srgbClr val="FF0000"/>
                </a:solidFill>
              </a:rPr>
              <a:t>请求</a:t>
            </a:r>
            <a:r>
              <a:rPr lang="zh-CN" altLang="en-US"/>
              <a:t>传输模式</a:t>
            </a:r>
          </a:p>
        </p:txBody>
      </p:sp>
      <p:sp>
        <p:nvSpPr>
          <p:cNvPr id="1868804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2.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数据传输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模式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ED05C3-CD76-4BD4-B4CA-45B187A9E646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186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69828" name="Rectangle 4"/>
          <p:cNvSpPr>
            <a:spLocks noChangeArrowheads="1"/>
          </p:cNvSpPr>
          <p:nvPr/>
        </p:nvSpPr>
        <p:spPr bwMode="auto">
          <a:xfrm>
            <a:off x="755650" y="476250"/>
            <a:ext cx="80851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>
              <a:spcBef>
                <a:spcPct val="0"/>
              </a:spcBef>
            </a:pPr>
            <a:r>
              <a:rPr lang="en-US" altLang="zh-CN">
                <a:solidFill>
                  <a:srgbClr val="FF6600"/>
                </a:solidFill>
                <a:latin typeface="Arial" charset="0"/>
                <a:ea typeface="黑体" pitchFamily="2" charset="-122"/>
              </a:rPr>
              <a:t>2. DMAC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的</a:t>
            </a:r>
            <a:r>
              <a:rPr lang="zh-CN" altLang="en-US">
                <a:solidFill>
                  <a:srgbClr val="FF0066"/>
                </a:solidFill>
                <a:latin typeface="Arial" charset="0"/>
                <a:ea typeface="黑体" pitchFamily="2" charset="-122"/>
              </a:rPr>
              <a:t>数据传输</a:t>
            </a:r>
            <a:r>
              <a:rPr lang="zh-CN" altLang="en-US">
                <a:solidFill>
                  <a:srgbClr val="FF6600"/>
                </a:solidFill>
                <a:latin typeface="Arial" charset="0"/>
                <a:ea typeface="黑体" pitchFamily="2" charset="-122"/>
              </a:rPr>
              <a:t>模式</a:t>
            </a:r>
          </a:p>
        </p:txBody>
      </p:sp>
      <p:sp>
        <p:nvSpPr>
          <p:cNvPr id="1869830" name="Line 6"/>
          <p:cNvSpPr>
            <a:spLocks noChangeShapeType="1"/>
          </p:cNvSpPr>
          <p:nvPr/>
        </p:nvSpPr>
        <p:spPr bwMode="auto">
          <a:xfrm flipH="1">
            <a:off x="4787900" y="1735138"/>
            <a:ext cx="433388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1" name="Line 7"/>
          <p:cNvSpPr>
            <a:spLocks noChangeShapeType="1"/>
          </p:cNvSpPr>
          <p:nvPr/>
        </p:nvSpPr>
        <p:spPr bwMode="auto">
          <a:xfrm flipH="1">
            <a:off x="3059113" y="1735138"/>
            <a:ext cx="433387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2" name="Line 8"/>
          <p:cNvSpPr>
            <a:spLocks noChangeShapeType="1"/>
          </p:cNvSpPr>
          <p:nvPr/>
        </p:nvSpPr>
        <p:spPr bwMode="auto">
          <a:xfrm flipH="1">
            <a:off x="4427538" y="1735138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3" name="Line 9"/>
          <p:cNvSpPr>
            <a:spLocks noChangeShapeType="1"/>
          </p:cNvSpPr>
          <p:nvPr/>
        </p:nvSpPr>
        <p:spPr bwMode="auto">
          <a:xfrm flipH="1">
            <a:off x="2051050" y="1735138"/>
            <a:ext cx="433388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4" name="Line 10"/>
          <p:cNvSpPr>
            <a:spLocks noChangeShapeType="1"/>
          </p:cNvSpPr>
          <p:nvPr/>
        </p:nvSpPr>
        <p:spPr bwMode="auto">
          <a:xfrm flipH="1">
            <a:off x="5003800" y="4772025"/>
            <a:ext cx="115252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5" name="Line 11"/>
          <p:cNvSpPr>
            <a:spLocks noChangeShapeType="1"/>
          </p:cNvSpPr>
          <p:nvPr/>
        </p:nvSpPr>
        <p:spPr bwMode="auto">
          <a:xfrm flipH="1">
            <a:off x="6443663" y="4772025"/>
            <a:ext cx="865187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6" name="Line 12"/>
          <p:cNvSpPr>
            <a:spLocks noChangeShapeType="1"/>
          </p:cNvSpPr>
          <p:nvPr/>
        </p:nvSpPr>
        <p:spPr bwMode="auto">
          <a:xfrm flipH="1">
            <a:off x="2987675" y="4772025"/>
            <a:ext cx="863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7" name="Line 13"/>
          <p:cNvSpPr>
            <a:spLocks noChangeShapeType="1"/>
          </p:cNvSpPr>
          <p:nvPr/>
        </p:nvSpPr>
        <p:spPr bwMode="auto">
          <a:xfrm flipH="1">
            <a:off x="2124075" y="4772025"/>
            <a:ext cx="792163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8" name="Line 14"/>
          <p:cNvSpPr>
            <a:spLocks noChangeShapeType="1"/>
          </p:cNvSpPr>
          <p:nvPr/>
        </p:nvSpPr>
        <p:spPr bwMode="auto">
          <a:xfrm>
            <a:off x="6227763" y="3427413"/>
            <a:ext cx="2160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39" name="Line 15"/>
          <p:cNvSpPr>
            <a:spLocks noChangeShapeType="1"/>
          </p:cNvSpPr>
          <p:nvPr/>
        </p:nvSpPr>
        <p:spPr bwMode="auto">
          <a:xfrm>
            <a:off x="2051050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40" name="Line 16"/>
          <p:cNvSpPr>
            <a:spLocks noChangeShapeType="1"/>
          </p:cNvSpPr>
          <p:nvPr/>
        </p:nvSpPr>
        <p:spPr bwMode="auto">
          <a:xfrm>
            <a:off x="2627313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41" name="Line 17"/>
          <p:cNvSpPr>
            <a:spLocks noChangeShapeType="1"/>
          </p:cNvSpPr>
          <p:nvPr/>
        </p:nvSpPr>
        <p:spPr bwMode="auto">
          <a:xfrm>
            <a:off x="7380288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842" name="Group 18"/>
          <p:cNvGrpSpPr>
            <a:grpSpLocks/>
          </p:cNvGrpSpPr>
          <p:nvPr/>
        </p:nvGrpSpPr>
        <p:grpSpPr bwMode="auto">
          <a:xfrm>
            <a:off x="1619250" y="5995988"/>
            <a:ext cx="576263" cy="142875"/>
            <a:chOff x="2245" y="482"/>
            <a:chExt cx="363" cy="90"/>
          </a:xfrm>
        </p:grpSpPr>
        <p:sp>
          <p:nvSpPr>
            <p:cNvPr id="1869843" name="Line 19"/>
            <p:cNvSpPr>
              <a:spLocks noChangeShapeType="1"/>
            </p:cNvSpPr>
            <p:nvPr/>
          </p:nvSpPr>
          <p:spPr bwMode="auto">
            <a:xfrm>
              <a:off x="2245" y="527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844" name="Line 20"/>
            <p:cNvSpPr>
              <a:spLocks noChangeShapeType="1"/>
            </p:cNvSpPr>
            <p:nvPr/>
          </p:nvSpPr>
          <p:spPr bwMode="auto">
            <a:xfrm>
              <a:off x="2245" y="482"/>
              <a:ext cx="0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845" name="Line 21"/>
            <p:cNvSpPr>
              <a:spLocks noChangeShapeType="1"/>
            </p:cNvSpPr>
            <p:nvPr/>
          </p:nvSpPr>
          <p:spPr bwMode="auto">
            <a:xfrm>
              <a:off x="2608" y="482"/>
              <a:ext cx="0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846" name="Text Box 22"/>
          <p:cNvSpPr txBox="1">
            <a:spLocks noChangeArrowheads="1"/>
          </p:cNvSpPr>
          <p:nvPr/>
        </p:nvSpPr>
        <p:spPr bwMode="auto">
          <a:xfrm>
            <a:off x="2339975" y="5962650"/>
            <a:ext cx="17859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>
                <a:solidFill>
                  <a:srgbClr val="FF0000"/>
                </a:solidFill>
              </a:rPr>
              <a:t>一个总线周期</a:t>
            </a:r>
          </a:p>
        </p:txBody>
      </p:sp>
      <p:sp>
        <p:nvSpPr>
          <p:cNvPr id="1869847" name="Line 23"/>
          <p:cNvSpPr>
            <a:spLocks noChangeShapeType="1"/>
          </p:cNvSpPr>
          <p:nvPr/>
        </p:nvSpPr>
        <p:spPr bwMode="auto">
          <a:xfrm flipH="1">
            <a:off x="1187450" y="3427413"/>
            <a:ext cx="14398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848" name="Group 24"/>
          <p:cNvGrpSpPr>
            <a:grpSpLocks/>
          </p:cNvGrpSpPr>
          <p:nvPr/>
        </p:nvGrpSpPr>
        <p:grpSpPr bwMode="auto">
          <a:xfrm>
            <a:off x="4356100" y="3355975"/>
            <a:ext cx="93663" cy="147638"/>
            <a:chOff x="1257" y="1588"/>
            <a:chExt cx="59" cy="93"/>
          </a:xfrm>
        </p:grpSpPr>
        <p:sp>
          <p:nvSpPr>
            <p:cNvPr id="1869849" name="Freeform 25"/>
            <p:cNvSpPr>
              <a:spLocks/>
            </p:cNvSpPr>
            <p:nvPr/>
          </p:nvSpPr>
          <p:spPr bwMode="auto">
            <a:xfrm>
              <a:off x="1257" y="1590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850" name="Freeform 26"/>
            <p:cNvSpPr>
              <a:spLocks/>
            </p:cNvSpPr>
            <p:nvPr/>
          </p:nvSpPr>
          <p:spPr bwMode="auto">
            <a:xfrm>
              <a:off x="1292" y="1588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851" name="Text Box 27"/>
          <p:cNvSpPr txBox="1">
            <a:spLocks noChangeArrowheads="1"/>
          </p:cNvSpPr>
          <p:nvPr/>
        </p:nvSpPr>
        <p:spPr bwMode="auto">
          <a:xfrm>
            <a:off x="8459788" y="3282950"/>
            <a:ext cx="215900" cy="304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2000">
                <a:latin typeface="Arial" charset="0"/>
              </a:rPr>
              <a:t>T</a:t>
            </a:r>
          </a:p>
        </p:txBody>
      </p:sp>
      <p:sp>
        <p:nvSpPr>
          <p:cNvPr id="1869852" name="Line 28"/>
          <p:cNvSpPr>
            <a:spLocks noChangeShapeType="1"/>
          </p:cNvSpPr>
          <p:nvPr/>
        </p:nvSpPr>
        <p:spPr bwMode="auto">
          <a:xfrm flipH="1">
            <a:off x="2627313" y="3427413"/>
            <a:ext cx="1728787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3" name="Line 29"/>
          <p:cNvSpPr>
            <a:spLocks noChangeShapeType="1"/>
          </p:cNvSpPr>
          <p:nvPr/>
        </p:nvSpPr>
        <p:spPr bwMode="auto">
          <a:xfrm flipH="1">
            <a:off x="4427538" y="3427413"/>
            <a:ext cx="180022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4" name="Line 30"/>
          <p:cNvSpPr>
            <a:spLocks noChangeShapeType="1"/>
          </p:cNvSpPr>
          <p:nvPr/>
        </p:nvSpPr>
        <p:spPr bwMode="auto">
          <a:xfrm>
            <a:off x="3132138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5" name="Line 31"/>
          <p:cNvSpPr>
            <a:spLocks noChangeShapeType="1"/>
          </p:cNvSpPr>
          <p:nvPr/>
        </p:nvSpPr>
        <p:spPr bwMode="auto">
          <a:xfrm>
            <a:off x="3635375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6" name="Line 32"/>
          <p:cNvSpPr>
            <a:spLocks noChangeShapeType="1"/>
          </p:cNvSpPr>
          <p:nvPr/>
        </p:nvSpPr>
        <p:spPr bwMode="auto">
          <a:xfrm>
            <a:off x="4643438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7" name="Line 33"/>
          <p:cNvSpPr>
            <a:spLocks noChangeShapeType="1"/>
          </p:cNvSpPr>
          <p:nvPr/>
        </p:nvSpPr>
        <p:spPr bwMode="auto">
          <a:xfrm>
            <a:off x="5651500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8" name="Line 34"/>
          <p:cNvSpPr>
            <a:spLocks noChangeShapeType="1"/>
          </p:cNvSpPr>
          <p:nvPr/>
        </p:nvSpPr>
        <p:spPr bwMode="auto">
          <a:xfrm>
            <a:off x="2627313" y="306705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59" name="Line 35"/>
          <p:cNvSpPr>
            <a:spLocks noChangeShapeType="1"/>
          </p:cNvSpPr>
          <p:nvPr/>
        </p:nvSpPr>
        <p:spPr bwMode="auto">
          <a:xfrm>
            <a:off x="6227763" y="306705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60" name="Line 36"/>
          <p:cNvSpPr>
            <a:spLocks noChangeShapeType="1"/>
          </p:cNvSpPr>
          <p:nvPr/>
        </p:nvSpPr>
        <p:spPr bwMode="auto">
          <a:xfrm>
            <a:off x="2627313" y="3140075"/>
            <a:ext cx="3600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61" name="Text Box 37"/>
          <p:cNvSpPr txBox="1">
            <a:spLocks noChangeArrowheads="1"/>
          </p:cNvSpPr>
          <p:nvPr/>
        </p:nvSpPr>
        <p:spPr bwMode="auto">
          <a:xfrm>
            <a:off x="2555875" y="2852738"/>
            <a:ext cx="37449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rgbClr val="FF3300"/>
                </a:solidFill>
              </a:rPr>
              <a:t>DMAC</a:t>
            </a:r>
            <a:r>
              <a:rPr lang="zh-CN" altLang="en-US" sz="1800">
                <a:solidFill>
                  <a:srgbClr val="FF3300"/>
                </a:solidFill>
              </a:rPr>
              <a:t>控制总线，共传送</a:t>
            </a:r>
            <a:r>
              <a:rPr lang="en-US" altLang="zh-CN" sz="1800">
                <a:solidFill>
                  <a:srgbClr val="FF3300"/>
                </a:solidFill>
              </a:rPr>
              <a:t>n</a:t>
            </a:r>
            <a:r>
              <a:rPr lang="zh-CN" altLang="en-US" sz="1800">
                <a:solidFill>
                  <a:srgbClr val="FF3300"/>
                </a:solidFill>
              </a:rPr>
              <a:t>个数据</a:t>
            </a:r>
          </a:p>
        </p:txBody>
      </p:sp>
      <p:sp>
        <p:nvSpPr>
          <p:cNvPr id="1869862" name="Text Box 38"/>
          <p:cNvSpPr txBox="1">
            <a:spLocks noChangeArrowheads="1"/>
          </p:cNvSpPr>
          <p:nvPr/>
        </p:nvSpPr>
        <p:spPr bwMode="auto">
          <a:xfrm>
            <a:off x="2627313" y="3211513"/>
            <a:ext cx="504825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</a:t>
            </a:r>
            <a:r>
              <a:rPr lang="en-US" altLang="zh-CN" sz="1000">
                <a:solidFill>
                  <a:srgbClr val="FF3300"/>
                </a:solidFill>
                <a:latin typeface="Arial" charset="0"/>
              </a:rPr>
              <a:t>1</a:t>
            </a:r>
            <a:endParaRPr lang="zh-CN" altLang="en-US" sz="100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1869863" name="Text Box 39"/>
          <p:cNvSpPr txBox="1">
            <a:spLocks noChangeArrowheads="1"/>
          </p:cNvSpPr>
          <p:nvPr/>
        </p:nvSpPr>
        <p:spPr bwMode="auto">
          <a:xfrm>
            <a:off x="3132138" y="3211513"/>
            <a:ext cx="503237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DMA2</a:t>
            </a:r>
            <a:endParaRPr lang="zh-CN" altLang="en-US" sz="120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1869864" name="Text Box 40"/>
          <p:cNvSpPr txBox="1">
            <a:spLocks noChangeArrowheads="1"/>
          </p:cNvSpPr>
          <p:nvPr/>
        </p:nvSpPr>
        <p:spPr bwMode="auto">
          <a:xfrm>
            <a:off x="5699125" y="3211513"/>
            <a:ext cx="504825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DMAn</a:t>
            </a:r>
          </a:p>
        </p:txBody>
      </p:sp>
      <p:sp>
        <p:nvSpPr>
          <p:cNvPr id="1869865" name="Line 41"/>
          <p:cNvSpPr>
            <a:spLocks noChangeShapeType="1"/>
          </p:cNvSpPr>
          <p:nvPr/>
        </p:nvSpPr>
        <p:spPr bwMode="auto">
          <a:xfrm>
            <a:off x="1619250" y="3140075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66" name="Text Box 42"/>
          <p:cNvSpPr txBox="1">
            <a:spLocks noChangeArrowheads="1"/>
          </p:cNvSpPr>
          <p:nvPr/>
        </p:nvSpPr>
        <p:spPr bwMode="auto">
          <a:xfrm>
            <a:off x="6372225" y="2852738"/>
            <a:ext cx="2087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sz="1800">
                <a:solidFill>
                  <a:schemeClr val="bg2"/>
                </a:solidFill>
              </a:rPr>
              <a:t>CPU</a:t>
            </a:r>
            <a:r>
              <a:rPr lang="zh-CN" altLang="en-US" sz="1800">
                <a:solidFill>
                  <a:schemeClr val="bg2"/>
                </a:solidFill>
              </a:rPr>
              <a:t>重新控制总线</a:t>
            </a:r>
          </a:p>
        </p:txBody>
      </p:sp>
      <p:sp>
        <p:nvSpPr>
          <p:cNvPr id="1869867" name="Line 43"/>
          <p:cNvSpPr>
            <a:spLocks noChangeShapeType="1"/>
          </p:cNvSpPr>
          <p:nvPr/>
        </p:nvSpPr>
        <p:spPr bwMode="auto">
          <a:xfrm flipH="1">
            <a:off x="6227763" y="3140075"/>
            <a:ext cx="1873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68" name="Text Box 44"/>
          <p:cNvSpPr txBox="1">
            <a:spLocks noChangeArrowheads="1"/>
          </p:cNvSpPr>
          <p:nvPr/>
        </p:nvSpPr>
        <p:spPr bwMode="auto">
          <a:xfrm>
            <a:off x="539750" y="2852738"/>
            <a:ext cx="1944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/>
            <a:r>
              <a:rPr lang="en-US" altLang="zh-CN" sz="1800">
                <a:solidFill>
                  <a:schemeClr val="bg2"/>
                </a:solidFill>
              </a:rPr>
              <a:t>CPU</a:t>
            </a:r>
            <a:r>
              <a:rPr lang="zh-CN" altLang="en-US" sz="1800">
                <a:solidFill>
                  <a:schemeClr val="bg2"/>
                </a:solidFill>
              </a:rPr>
              <a:t>对总线控制</a:t>
            </a:r>
          </a:p>
        </p:txBody>
      </p:sp>
      <p:sp>
        <p:nvSpPr>
          <p:cNvPr id="1869869" name="Line 45"/>
          <p:cNvSpPr>
            <a:spLocks noChangeShapeType="1"/>
          </p:cNvSpPr>
          <p:nvPr/>
        </p:nvSpPr>
        <p:spPr bwMode="auto">
          <a:xfrm>
            <a:off x="7956550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0" name="Text Box 46"/>
          <p:cNvSpPr txBox="1">
            <a:spLocks noChangeArrowheads="1"/>
          </p:cNvSpPr>
          <p:nvPr/>
        </p:nvSpPr>
        <p:spPr bwMode="auto">
          <a:xfrm>
            <a:off x="180975" y="3514725"/>
            <a:ext cx="1511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>
                <a:solidFill>
                  <a:srgbClr val="006600"/>
                </a:solidFill>
                <a:ea typeface="黑体" pitchFamily="2" charset="-122"/>
              </a:rPr>
              <a:t>数据块传送</a:t>
            </a:r>
          </a:p>
        </p:txBody>
      </p:sp>
      <p:sp>
        <p:nvSpPr>
          <p:cNvPr id="1869871" name="Line 47"/>
          <p:cNvSpPr>
            <a:spLocks noChangeShapeType="1"/>
          </p:cNvSpPr>
          <p:nvPr/>
        </p:nvSpPr>
        <p:spPr bwMode="auto">
          <a:xfrm>
            <a:off x="6804025" y="1735138"/>
            <a:ext cx="15843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2" name="Line 48"/>
          <p:cNvSpPr>
            <a:spLocks noChangeShapeType="1"/>
          </p:cNvSpPr>
          <p:nvPr/>
        </p:nvSpPr>
        <p:spPr bwMode="auto">
          <a:xfrm>
            <a:off x="2051050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3" name="Line 49"/>
          <p:cNvSpPr>
            <a:spLocks noChangeShapeType="1"/>
          </p:cNvSpPr>
          <p:nvPr/>
        </p:nvSpPr>
        <p:spPr bwMode="auto">
          <a:xfrm>
            <a:off x="4067175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4" name="Line 50"/>
          <p:cNvSpPr>
            <a:spLocks noChangeShapeType="1"/>
          </p:cNvSpPr>
          <p:nvPr/>
        </p:nvSpPr>
        <p:spPr bwMode="auto">
          <a:xfrm>
            <a:off x="6227763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5" name="Line 51"/>
          <p:cNvSpPr>
            <a:spLocks noChangeShapeType="1"/>
          </p:cNvSpPr>
          <p:nvPr/>
        </p:nvSpPr>
        <p:spPr bwMode="auto">
          <a:xfrm>
            <a:off x="6804025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76" name="Line 52"/>
          <p:cNvSpPr>
            <a:spLocks noChangeShapeType="1"/>
          </p:cNvSpPr>
          <p:nvPr/>
        </p:nvSpPr>
        <p:spPr bwMode="auto">
          <a:xfrm flipH="1">
            <a:off x="1187450" y="1735138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877" name="Group 53"/>
          <p:cNvGrpSpPr>
            <a:grpSpLocks/>
          </p:cNvGrpSpPr>
          <p:nvPr/>
        </p:nvGrpSpPr>
        <p:grpSpPr bwMode="auto">
          <a:xfrm>
            <a:off x="4356100" y="1663700"/>
            <a:ext cx="93663" cy="147638"/>
            <a:chOff x="1257" y="1588"/>
            <a:chExt cx="59" cy="93"/>
          </a:xfrm>
        </p:grpSpPr>
        <p:sp>
          <p:nvSpPr>
            <p:cNvPr id="1869878" name="Freeform 54"/>
            <p:cNvSpPr>
              <a:spLocks/>
            </p:cNvSpPr>
            <p:nvPr/>
          </p:nvSpPr>
          <p:spPr bwMode="auto">
            <a:xfrm>
              <a:off x="1257" y="1590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879" name="Freeform 55"/>
            <p:cNvSpPr>
              <a:spLocks/>
            </p:cNvSpPr>
            <p:nvPr/>
          </p:nvSpPr>
          <p:spPr bwMode="auto">
            <a:xfrm>
              <a:off x="1292" y="1588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880" name="Text Box 56"/>
          <p:cNvSpPr txBox="1">
            <a:spLocks noChangeArrowheads="1"/>
          </p:cNvSpPr>
          <p:nvPr/>
        </p:nvSpPr>
        <p:spPr bwMode="auto">
          <a:xfrm>
            <a:off x="8459788" y="1590675"/>
            <a:ext cx="215900" cy="304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2000">
                <a:latin typeface="Arial" charset="0"/>
              </a:rPr>
              <a:t>T</a:t>
            </a:r>
          </a:p>
        </p:txBody>
      </p:sp>
      <p:sp>
        <p:nvSpPr>
          <p:cNvPr id="1869881" name="Line 57"/>
          <p:cNvSpPr>
            <a:spLocks noChangeShapeType="1"/>
          </p:cNvSpPr>
          <p:nvPr/>
        </p:nvSpPr>
        <p:spPr bwMode="auto">
          <a:xfrm>
            <a:off x="3059113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2" name="Line 58"/>
          <p:cNvSpPr>
            <a:spLocks noChangeShapeType="1"/>
          </p:cNvSpPr>
          <p:nvPr/>
        </p:nvSpPr>
        <p:spPr bwMode="auto">
          <a:xfrm>
            <a:off x="4787900" y="16637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3" name="Line 59"/>
          <p:cNvSpPr>
            <a:spLocks noChangeShapeType="1"/>
          </p:cNvSpPr>
          <p:nvPr/>
        </p:nvSpPr>
        <p:spPr bwMode="auto">
          <a:xfrm>
            <a:off x="5219700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4" name="Line 60"/>
          <p:cNvSpPr>
            <a:spLocks noChangeShapeType="1"/>
          </p:cNvSpPr>
          <p:nvPr/>
        </p:nvSpPr>
        <p:spPr bwMode="auto">
          <a:xfrm>
            <a:off x="2051050" y="13747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5" name="Line 61"/>
          <p:cNvSpPr>
            <a:spLocks noChangeShapeType="1"/>
          </p:cNvSpPr>
          <p:nvPr/>
        </p:nvSpPr>
        <p:spPr bwMode="auto">
          <a:xfrm>
            <a:off x="6227763" y="1374775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6" name="Line 62"/>
          <p:cNvSpPr>
            <a:spLocks noChangeShapeType="1"/>
          </p:cNvSpPr>
          <p:nvPr/>
        </p:nvSpPr>
        <p:spPr bwMode="auto">
          <a:xfrm>
            <a:off x="2051050" y="1446213"/>
            <a:ext cx="417671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87" name="Text Box 63"/>
          <p:cNvSpPr txBox="1">
            <a:spLocks noChangeArrowheads="1"/>
          </p:cNvSpPr>
          <p:nvPr/>
        </p:nvSpPr>
        <p:spPr bwMode="auto">
          <a:xfrm>
            <a:off x="2843213" y="1138238"/>
            <a:ext cx="27368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rgbClr val="FF3300"/>
                </a:solidFill>
              </a:rPr>
              <a:t>DMA</a:t>
            </a:r>
            <a:r>
              <a:rPr lang="zh-CN" altLang="en-US" sz="1800">
                <a:solidFill>
                  <a:srgbClr val="FF3300"/>
                </a:solidFill>
              </a:rPr>
              <a:t>共传送</a:t>
            </a:r>
            <a:r>
              <a:rPr lang="en-US" altLang="zh-CN" sz="1800">
                <a:solidFill>
                  <a:srgbClr val="FF3300"/>
                </a:solidFill>
              </a:rPr>
              <a:t>n</a:t>
            </a:r>
            <a:r>
              <a:rPr lang="zh-CN" altLang="en-US" sz="1800">
                <a:solidFill>
                  <a:srgbClr val="FF3300"/>
                </a:solidFill>
              </a:rPr>
              <a:t>个数据</a:t>
            </a:r>
          </a:p>
        </p:txBody>
      </p:sp>
      <p:sp>
        <p:nvSpPr>
          <p:cNvPr id="1869888" name="Text Box 64"/>
          <p:cNvSpPr txBox="1">
            <a:spLocks noChangeArrowheads="1"/>
          </p:cNvSpPr>
          <p:nvPr/>
        </p:nvSpPr>
        <p:spPr bwMode="auto">
          <a:xfrm>
            <a:off x="1979613" y="2166938"/>
            <a:ext cx="5762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DMA1</a:t>
            </a:r>
            <a:endParaRPr lang="zh-CN" altLang="en-US" sz="120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1869889" name="Text Box 65"/>
          <p:cNvSpPr txBox="1">
            <a:spLocks noChangeArrowheads="1"/>
          </p:cNvSpPr>
          <p:nvPr/>
        </p:nvSpPr>
        <p:spPr bwMode="auto">
          <a:xfrm>
            <a:off x="2987675" y="2166938"/>
            <a:ext cx="576263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DMA2</a:t>
            </a:r>
            <a:endParaRPr lang="zh-CN" altLang="en-US" sz="120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1869890" name="Text Box 66"/>
          <p:cNvSpPr txBox="1">
            <a:spLocks noChangeArrowheads="1"/>
          </p:cNvSpPr>
          <p:nvPr/>
        </p:nvSpPr>
        <p:spPr bwMode="auto">
          <a:xfrm>
            <a:off x="5795963" y="2166938"/>
            <a:ext cx="576262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DMAn</a:t>
            </a:r>
          </a:p>
        </p:txBody>
      </p:sp>
      <p:sp>
        <p:nvSpPr>
          <p:cNvPr id="1869891" name="Line 67"/>
          <p:cNvSpPr>
            <a:spLocks noChangeShapeType="1"/>
          </p:cNvSpPr>
          <p:nvPr/>
        </p:nvSpPr>
        <p:spPr bwMode="auto">
          <a:xfrm>
            <a:off x="7380288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2" name="Text Box 68"/>
          <p:cNvSpPr txBox="1">
            <a:spLocks noChangeArrowheads="1"/>
          </p:cNvSpPr>
          <p:nvPr/>
        </p:nvSpPr>
        <p:spPr bwMode="auto">
          <a:xfrm>
            <a:off x="179388" y="1633538"/>
            <a:ext cx="11160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>
                <a:solidFill>
                  <a:srgbClr val="006600"/>
                </a:solidFill>
                <a:ea typeface="黑体" pitchFamily="2" charset="-122"/>
              </a:rPr>
              <a:t>字节传送</a:t>
            </a:r>
          </a:p>
        </p:txBody>
      </p:sp>
      <p:sp>
        <p:nvSpPr>
          <p:cNvPr id="1869893" name="Line 69"/>
          <p:cNvSpPr>
            <a:spLocks noChangeShapeType="1"/>
          </p:cNvSpPr>
          <p:nvPr/>
        </p:nvSpPr>
        <p:spPr bwMode="auto">
          <a:xfrm flipH="1">
            <a:off x="3492500" y="1735138"/>
            <a:ext cx="574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4" name="Line 70"/>
          <p:cNvSpPr>
            <a:spLocks noChangeShapeType="1"/>
          </p:cNvSpPr>
          <p:nvPr/>
        </p:nvSpPr>
        <p:spPr bwMode="auto">
          <a:xfrm flipV="1">
            <a:off x="2266950" y="1806575"/>
            <a:ext cx="1588" cy="3603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5" name="Line 71"/>
          <p:cNvSpPr>
            <a:spLocks noChangeShapeType="1"/>
          </p:cNvSpPr>
          <p:nvPr/>
        </p:nvSpPr>
        <p:spPr bwMode="auto">
          <a:xfrm flipH="1" flipV="1">
            <a:off x="3276600" y="1806575"/>
            <a:ext cx="0" cy="3603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6" name="Line 72"/>
          <p:cNvSpPr>
            <a:spLocks noChangeShapeType="1"/>
          </p:cNvSpPr>
          <p:nvPr/>
        </p:nvSpPr>
        <p:spPr bwMode="auto">
          <a:xfrm flipH="1" flipV="1">
            <a:off x="6084888" y="1806575"/>
            <a:ext cx="0" cy="3603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7" name="Line 73"/>
          <p:cNvSpPr>
            <a:spLocks noChangeShapeType="1"/>
          </p:cNvSpPr>
          <p:nvPr/>
        </p:nvSpPr>
        <p:spPr bwMode="auto">
          <a:xfrm>
            <a:off x="4140200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898" name="Text Box 74"/>
          <p:cNvSpPr txBox="1">
            <a:spLocks noChangeArrowheads="1"/>
          </p:cNvSpPr>
          <p:nvPr/>
        </p:nvSpPr>
        <p:spPr bwMode="auto">
          <a:xfrm>
            <a:off x="3635375" y="3211513"/>
            <a:ext cx="503238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200">
                <a:solidFill>
                  <a:srgbClr val="FF3300"/>
                </a:solidFill>
                <a:latin typeface="Arial" charset="0"/>
              </a:rPr>
              <a:t>DMA3</a:t>
            </a:r>
            <a:endParaRPr lang="zh-CN" altLang="en-US" sz="120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1869899" name="Line 75"/>
          <p:cNvSpPr>
            <a:spLocks noChangeShapeType="1"/>
          </p:cNvSpPr>
          <p:nvPr/>
        </p:nvSpPr>
        <p:spPr bwMode="auto">
          <a:xfrm>
            <a:off x="5148263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0" name="Line 76"/>
          <p:cNvSpPr>
            <a:spLocks noChangeShapeType="1"/>
          </p:cNvSpPr>
          <p:nvPr/>
        </p:nvSpPr>
        <p:spPr bwMode="auto">
          <a:xfrm>
            <a:off x="1476375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1" name="Line 77"/>
          <p:cNvSpPr>
            <a:spLocks noChangeShapeType="1"/>
          </p:cNvSpPr>
          <p:nvPr/>
        </p:nvSpPr>
        <p:spPr bwMode="auto">
          <a:xfrm>
            <a:off x="1476375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2" name="Line 78"/>
          <p:cNvSpPr>
            <a:spLocks noChangeShapeType="1"/>
          </p:cNvSpPr>
          <p:nvPr/>
        </p:nvSpPr>
        <p:spPr bwMode="auto">
          <a:xfrm>
            <a:off x="6804025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3" name="Line 79"/>
          <p:cNvSpPr>
            <a:spLocks noChangeShapeType="1"/>
          </p:cNvSpPr>
          <p:nvPr/>
        </p:nvSpPr>
        <p:spPr bwMode="auto">
          <a:xfrm>
            <a:off x="7956550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4" name="Line 80"/>
          <p:cNvSpPr>
            <a:spLocks noChangeShapeType="1"/>
          </p:cNvSpPr>
          <p:nvPr/>
        </p:nvSpPr>
        <p:spPr bwMode="auto">
          <a:xfrm>
            <a:off x="7308850" y="4772025"/>
            <a:ext cx="1150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5" name="Line 81"/>
          <p:cNvSpPr>
            <a:spLocks noChangeShapeType="1"/>
          </p:cNvSpPr>
          <p:nvPr/>
        </p:nvSpPr>
        <p:spPr bwMode="auto">
          <a:xfrm>
            <a:off x="2122488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6" name="Line 82"/>
          <p:cNvSpPr>
            <a:spLocks noChangeShapeType="1"/>
          </p:cNvSpPr>
          <p:nvPr/>
        </p:nvSpPr>
        <p:spPr bwMode="auto">
          <a:xfrm>
            <a:off x="2698750" y="4700588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7" name="Line 83"/>
          <p:cNvSpPr>
            <a:spLocks noChangeShapeType="1"/>
          </p:cNvSpPr>
          <p:nvPr/>
        </p:nvSpPr>
        <p:spPr bwMode="auto">
          <a:xfrm>
            <a:off x="6156325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8" name="Line 84"/>
          <p:cNvSpPr>
            <a:spLocks noChangeShapeType="1"/>
          </p:cNvSpPr>
          <p:nvPr/>
        </p:nvSpPr>
        <p:spPr bwMode="auto">
          <a:xfrm>
            <a:off x="6732588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09" name="Line 85"/>
          <p:cNvSpPr>
            <a:spLocks noChangeShapeType="1"/>
          </p:cNvSpPr>
          <p:nvPr/>
        </p:nvSpPr>
        <p:spPr bwMode="auto">
          <a:xfrm flipH="1">
            <a:off x="1258888" y="4772025"/>
            <a:ext cx="8651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910" name="Group 86"/>
          <p:cNvGrpSpPr>
            <a:grpSpLocks/>
          </p:cNvGrpSpPr>
          <p:nvPr/>
        </p:nvGrpSpPr>
        <p:grpSpPr bwMode="auto">
          <a:xfrm>
            <a:off x="4570413" y="4700588"/>
            <a:ext cx="93662" cy="147637"/>
            <a:chOff x="1257" y="1588"/>
            <a:chExt cx="59" cy="93"/>
          </a:xfrm>
        </p:grpSpPr>
        <p:sp>
          <p:nvSpPr>
            <p:cNvPr id="1869911" name="Freeform 87"/>
            <p:cNvSpPr>
              <a:spLocks/>
            </p:cNvSpPr>
            <p:nvPr/>
          </p:nvSpPr>
          <p:spPr bwMode="auto">
            <a:xfrm>
              <a:off x="1257" y="1590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912" name="Freeform 88"/>
            <p:cNvSpPr>
              <a:spLocks/>
            </p:cNvSpPr>
            <p:nvPr/>
          </p:nvSpPr>
          <p:spPr bwMode="auto">
            <a:xfrm>
              <a:off x="1292" y="1588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913" name="Text Box 89"/>
          <p:cNvSpPr txBox="1">
            <a:spLocks noChangeArrowheads="1"/>
          </p:cNvSpPr>
          <p:nvPr/>
        </p:nvSpPr>
        <p:spPr bwMode="auto">
          <a:xfrm>
            <a:off x="8531225" y="4627563"/>
            <a:ext cx="215900" cy="304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2000">
                <a:latin typeface="Arial" charset="0"/>
              </a:rPr>
              <a:t>T</a:t>
            </a:r>
          </a:p>
        </p:txBody>
      </p:sp>
      <p:sp>
        <p:nvSpPr>
          <p:cNvPr id="1869914" name="Line 90"/>
          <p:cNvSpPr>
            <a:spLocks noChangeShapeType="1"/>
          </p:cNvSpPr>
          <p:nvPr/>
        </p:nvSpPr>
        <p:spPr bwMode="auto">
          <a:xfrm>
            <a:off x="3276600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15" name="Line 91"/>
          <p:cNvSpPr>
            <a:spLocks noChangeShapeType="1"/>
          </p:cNvSpPr>
          <p:nvPr/>
        </p:nvSpPr>
        <p:spPr bwMode="auto">
          <a:xfrm>
            <a:off x="3851275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16" name="Line 92"/>
          <p:cNvSpPr>
            <a:spLocks noChangeShapeType="1"/>
          </p:cNvSpPr>
          <p:nvPr/>
        </p:nvSpPr>
        <p:spPr bwMode="auto">
          <a:xfrm>
            <a:off x="5003800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17" name="Line 93"/>
          <p:cNvSpPr>
            <a:spLocks noChangeShapeType="1"/>
          </p:cNvSpPr>
          <p:nvPr/>
        </p:nvSpPr>
        <p:spPr bwMode="auto">
          <a:xfrm>
            <a:off x="5580063" y="4700588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18" name="Line 94"/>
          <p:cNvSpPr>
            <a:spLocks noChangeShapeType="1"/>
          </p:cNvSpPr>
          <p:nvPr/>
        </p:nvSpPr>
        <p:spPr bwMode="auto">
          <a:xfrm>
            <a:off x="7308850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19" name="Text Box 95"/>
          <p:cNvSpPr txBox="1">
            <a:spLocks noChangeArrowheads="1"/>
          </p:cNvSpPr>
          <p:nvPr/>
        </p:nvSpPr>
        <p:spPr bwMode="auto">
          <a:xfrm>
            <a:off x="179388" y="4652963"/>
            <a:ext cx="12969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>
                <a:solidFill>
                  <a:srgbClr val="006600"/>
                </a:solidFill>
                <a:ea typeface="黑体" pitchFamily="2" charset="-122"/>
              </a:rPr>
              <a:t>请求传送</a:t>
            </a:r>
          </a:p>
        </p:txBody>
      </p:sp>
      <p:sp>
        <p:nvSpPr>
          <p:cNvPr id="1869920" name="Line 96"/>
          <p:cNvSpPr>
            <a:spLocks noChangeShapeType="1"/>
          </p:cNvSpPr>
          <p:nvPr/>
        </p:nvSpPr>
        <p:spPr bwMode="auto">
          <a:xfrm>
            <a:off x="1547813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1" name="Line 97"/>
          <p:cNvSpPr>
            <a:spLocks noChangeShapeType="1"/>
          </p:cNvSpPr>
          <p:nvPr/>
        </p:nvSpPr>
        <p:spPr bwMode="auto">
          <a:xfrm>
            <a:off x="7885113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2" name="Line 98"/>
          <p:cNvSpPr>
            <a:spLocks noChangeShapeType="1"/>
          </p:cNvSpPr>
          <p:nvPr/>
        </p:nvSpPr>
        <p:spPr bwMode="auto">
          <a:xfrm flipH="1">
            <a:off x="3851275" y="4772025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3" name="Line 99"/>
          <p:cNvSpPr>
            <a:spLocks noChangeShapeType="1"/>
          </p:cNvSpPr>
          <p:nvPr/>
        </p:nvSpPr>
        <p:spPr bwMode="auto">
          <a:xfrm>
            <a:off x="4427538" y="4699000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4" name="Line 100"/>
          <p:cNvSpPr>
            <a:spLocks noChangeShapeType="1"/>
          </p:cNvSpPr>
          <p:nvPr/>
        </p:nvSpPr>
        <p:spPr bwMode="auto">
          <a:xfrm flipH="1">
            <a:off x="4643438" y="4772025"/>
            <a:ext cx="3603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5" name="Line 101"/>
          <p:cNvSpPr>
            <a:spLocks noChangeShapeType="1"/>
          </p:cNvSpPr>
          <p:nvPr/>
        </p:nvSpPr>
        <p:spPr bwMode="auto">
          <a:xfrm flipH="1">
            <a:off x="7308850" y="4772025"/>
            <a:ext cx="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6" name="Line 102"/>
          <p:cNvSpPr>
            <a:spLocks noChangeShapeType="1"/>
          </p:cNvSpPr>
          <p:nvPr/>
        </p:nvSpPr>
        <p:spPr bwMode="auto">
          <a:xfrm>
            <a:off x="2124075" y="448310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7" name="Line 103"/>
          <p:cNvSpPr>
            <a:spLocks noChangeShapeType="1"/>
          </p:cNvSpPr>
          <p:nvPr/>
        </p:nvSpPr>
        <p:spPr bwMode="auto">
          <a:xfrm>
            <a:off x="3851275" y="448310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8" name="Line 104"/>
          <p:cNvSpPr>
            <a:spLocks noChangeShapeType="1"/>
          </p:cNvSpPr>
          <p:nvPr/>
        </p:nvSpPr>
        <p:spPr bwMode="auto">
          <a:xfrm>
            <a:off x="2124075" y="4554538"/>
            <a:ext cx="172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29" name="Text Box 105"/>
          <p:cNvSpPr txBox="1">
            <a:spLocks noChangeArrowheads="1"/>
          </p:cNvSpPr>
          <p:nvPr/>
        </p:nvSpPr>
        <p:spPr bwMode="auto">
          <a:xfrm>
            <a:off x="1908175" y="4162425"/>
            <a:ext cx="208756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rgbClr val="FF3300"/>
                </a:solidFill>
              </a:rPr>
              <a:t>DMA</a:t>
            </a:r>
            <a:r>
              <a:rPr lang="zh-CN" altLang="en-US" sz="1800">
                <a:solidFill>
                  <a:srgbClr val="FF3300"/>
                </a:solidFill>
              </a:rPr>
              <a:t>传送</a:t>
            </a:r>
            <a:r>
              <a:rPr lang="en-US" altLang="zh-CN" sz="1800">
                <a:solidFill>
                  <a:srgbClr val="FF3300"/>
                </a:solidFill>
              </a:rPr>
              <a:t>k</a:t>
            </a:r>
            <a:r>
              <a:rPr lang="zh-CN" altLang="en-US" sz="1800">
                <a:solidFill>
                  <a:srgbClr val="FF3300"/>
                </a:solidFill>
              </a:rPr>
              <a:t>个数据</a:t>
            </a:r>
          </a:p>
        </p:txBody>
      </p:sp>
      <p:sp>
        <p:nvSpPr>
          <p:cNvPr id="1869930" name="Line 106"/>
          <p:cNvSpPr>
            <a:spLocks noChangeShapeType="1"/>
          </p:cNvSpPr>
          <p:nvPr/>
        </p:nvSpPr>
        <p:spPr bwMode="auto">
          <a:xfrm>
            <a:off x="5003800" y="448310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31" name="Line 107"/>
          <p:cNvSpPr>
            <a:spLocks noChangeShapeType="1"/>
          </p:cNvSpPr>
          <p:nvPr/>
        </p:nvSpPr>
        <p:spPr bwMode="auto">
          <a:xfrm>
            <a:off x="7308850" y="448310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32" name="Line 108"/>
          <p:cNvSpPr>
            <a:spLocks noChangeShapeType="1"/>
          </p:cNvSpPr>
          <p:nvPr/>
        </p:nvSpPr>
        <p:spPr bwMode="auto">
          <a:xfrm>
            <a:off x="5003800" y="4554538"/>
            <a:ext cx="2305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lg"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33" name="Text Box 109"/>
          <p:cNvSpPr txBox="1">
            <a:spLocks noChangeArrowheads="1"/>
          </p:cNvSpPr>
          <p:nvPr/>
        </p:nvSpPr>
        <p:spPr bwMode="auto">
          <a:xfrm>
            <a:off x="4859338" y="4221163"/>
            <a:ext cx="25209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rgbClr val="FF3300"/>
                </a:solidFill>
              </a:rPr>
              <a:t>DMA</a:t>
            </a:r>
            <a:r>
              <a:rPr lang="zh-CN" altLang="en-US" sz="1800">
                <a:solidFill>
                  <a:srgbClr val="FF3300"/>
                </a:solidFill>
              </a:rPr>
              <a:t>传送</a:t>
            </a:r>
            <a:r>
              <a:rPr lang="en-US" altLang="zh-CN" sz="1800">
                <a:solidFill>
                  <a:srgbClr val="FF3300"/>
                </a:solidFill>
              </a:rPr>
              <a:t>n-k</a:t>
            </a:r>
            <a:r>
              <a:rPr lang="zh-CN" altLang="en-US" sz="1800">
                <a:solidFill>
                  <a:srgbClr val="FF3300"/>
                </a:solidFill>
              </a:rPr>
              <a:t>个数据</a:t>
            </a:r>
          </a:p>
        </p:txBody>
      </p:sp>
      <p:sp>
        <p:nvSpPr>
          <p:cNvPr id="1869934" name="Text Box 110"/>
          <p:cNvSpPr txBox="1">
            <a:spLocks noChangeArrowheads="1"/>
          </p:cNvSpPr>
          <p:nvPr/>
        </p:nvSpPr>
        <p:spPr bwMode="auto">
          <a:xfrm>
            <a:off x="1187450" y="5275263"/>
            <a:ext cx="143986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chemeClr val="bg2"/>
                </a:solidFill>
              </a:rPr>
              <a:t>FIFO</a:t>
            </a:r>
            <a:r>
              <a:rPr lang="zh-CN" altLang="en-US" sz="1800">
                <a:solidFill>
                  <a:schemeClr val="bg2"/>
                </a:solidFill>
              </a:rPr>
              <a:t>可用</a:t>
            </a:r>
          </a:p>
        </p:txBody>
      </p:sp>
      <p:sp>
        <p:nvSpPr>
          <p:cNvPr id="1869935" name="Line 111"/>
          <p:cNvSpPr>
            <a:spLocks noChangeShapeType="1"/>
          </p:cNvSpPr>
          <p:nvPr/>
        </p:nvSpPr>
        <p:spPr bwMode="auto">
          <a:xfrm flipV="1">
            <a:off x="1908175" y="4868863"/>
            <a:ext cx="142875" cy="406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36" name="Text Box 112"/>
          <p:cNvSpPr txBox="1">
            <a:spLocks noChangeArrowheads="1"/>
          </p:cNvSpPr>
          <p:nvPr/>
        </p:nvSpPr>
        <p:spPr bwMode="auto">
          <a:xfrm>
            <a:off x="3203575" y="5275263"/>
            <a:ext cx="107950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chemeClr val="bg2"/>
                </a:solidFill>
              </a:rPr>
              <a:t>FIFO</a:t>
            </a:r>
            <a:r>
              <a:rPr lang="zh-CN" altLang="en-US" sz="1800">
                <a:solidFill>
                  <a:schemeClr val="bg2"/>
                </a:solidFill>
              </a:rPr>
              <a:t>满</a:t>
            </a:r>
          </a:p>
        </p:txBody>
      </p:sp>
      <p:sp>
        <p:nvSpPr>
          <p:cNvPr id="1869937" name="Line 113"/>
          <p:cNvSpPr>
            <a:spLocks noChangeShapeType="1"/>
          </p:cNvSpPr>
          <p:nvPr/>
        </p:nvSpPr>
        <p:spPr bwMode="auto">
          <a:xfrm flipV="1">
            <a:off x="3779838" y="4843463"/>
            <a:ext cx="0" cy="431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38" name="Text Box 114"/>
          <p:cNvSpPr txBox="1">
            <a:spLocks noChangeArrowheads="1"/>
          </p:cNvSpPr>
          <p:nvPr/>
        </p:nvSpPr>
        <p:spPr bwMode="auto">
          <a:xfrm>
            <a:off x="4356100" y="5275263"/>
            <a:ext cx="122396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chemeClr val="bg2"/>
                </a:solidFill>
              </a:rPr>
              <a:t>FIFO</a:t>
            </a:r>
            <a:r>
              <a:rPr lang="zh-CN" altLang="en-US" sz="1800">
                <a:solidFill>
                  <a:schemeClr val="bg2"/>
                </a:solidFill>
              </a:rPr>
              <a:t>可用</a:t>
            </a:r>
          </a:p>
        </p:txBody>
      </p:sp>
      <p:sp>
        <p:nvSpPr>
          <p:cNvPr id="1869939" name="Line 115"/>
          <p:cNvSpPr>
            <a:spLocks noChangeShapeType="1"/>
          </p:cNvSpPr>
          <p:nvPr/>
        </p:nvSpPr>
        <p:spPr bwMode="auto">
          <a:xfrm flipV="1">
            <a:off x="4859338" y="4843463"/>
            <a:ext cx="71437" cy="431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40" name="Text Box 116"/>
          <p:cNvSpPr txBox="1">
            <a:spLocks noChangeArrowheads="1"/>
          </p:cNvSpPr>
          <p:nvPr/>
        </p:nvSpPr>
        <p:spPr bwMode="auto">
          <a:xfrm>
            <a:off x="6877050" y="5275263"/>
            <a:ext cx="1008063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altLang="zh-CN" sz="1800">
                <a:solidFill>
                  <a:schemeClr val="bg2"/>
                </a:solidFill>
              </a:rPr>
              <a:t>FIFO</a:t>
            </a:r>
            <a:r>
              <a:rPr lang="zh-CN" altLang="en-US" sz="1800">
                <a:solidFill>
                  <a:schemeClr val="bg2"/>
                </a:solidFill>
              </a:rPr>
              <a:t>满</a:t>
            </a:r>
          </a:p>
        </p:txBody>
      </p:sp>
      <p:sp>
        <p:nvSpPr>
          <p:cNvPr id="1869941" name="Line 117"/>
          <p:cNvSpPr>
            <a:spLocks noChangeShapeType="1"/>
          </p:cNvSpPr>
          <p:nvPr/>
        </p:nvSpPr>
        <p:spPr bwMode="auto">
          <a:xfrm flipH="1" flipV="1">
            <a:off x="7235825" y="4843463"/>
            <a:ext cx="71438" cy="431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sm" len="lg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942" name="Group 118"/>
          <p:cNvGrpSpPr>
            <a:grpSpLocks/>
          </p:cNvGrpSpPr>
          <p:nvPr/>
        </p:nvGrpSpPr>
        <p:grpSpPr bwMode="auto">
          <a:xfrm>
            <a:off x="2916238" y="4699000"/>
            <a:ext cx="93662" cy="147638"/>
            <a:chOff x="1257" y="1588"/>
            <a:chExt cx="59" cy="93"/>
          </a:xfrm>
        </p:grpSpPr>
        <p:sp>
          <p:nvSpPr>
            <p:cNvPr id="1869943" name="Freeform 119"/>
            <p:cNvSpPr>
              <a:spLocks/>
            </p:cNvSpPr>
            <p:nvPr/>
          </p:nvSpPr>
          <p:spPr bwMode="auto">
            <a:xfrm>
              <a:off x="1257" y="1590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944" name="Freeform 120"/>
            <p:cNvSpPr>
              <a:spLocks/>
            </p:cNvSpPr>
            <p:nvPr/>
          </p:nvSpPr>
          <p:spPr bwMode="auto">
            <a:xfrm>
              <a:off x="1292" y="1588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945" name="Line 121"/>
          <p:cNvSpPr>
            <a:spLocks noChangeShapeType="1"/>
          </p:cNvSpPr>
          <p:nvPr/>
        </p:nvSpPr>
        <p:spPr bwMode="auto">
          <a:xfrm flipH="1">
            <a:off x="6156325" y="4772025"/>
            <a:ext cx="2159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869946" name="Group 122"/>
          <p:cNvGrpSpPr>
            <a:grpSpLocks/>
          </p:cNvGrpSpPr>
          <p:nvPr/>
        </p:nvGrpSpPr>
        <p:grpSpPr bwMode="auto">
          <a:xfrm>
            <a:off x="6372225" y="4699000"/>
            <a:ext cx="93663" cy="147638"/>
            <a:chOff x="1257" y="1588"/>
            <a:chExt cx="59" cy="93"/>
          </a:xfrm>
        </p:grpSpPr>
        <p:sp>
          <p:nvSpPr>
            <p:cNvPr id="1869947" name="Freeform 123"/>
            <p:cNvSpPr>
              <a:spLocks/>
            </p:cNvSpPr>
            <p:nvPr/>
          </p:nvSpPr>
          <p:spPr bwMode="auto">
            <a:xfrm>
              <a:off x="1257" y="1590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9948" name="Freeform 124"/>
            <p:cNvSpPr>
              <a:spLocks/>
            </p:cNvSpPr>
            <p:nvPr/>
          </p:nvSpPr>
          <p:spPr bwMode="auto">
            <a:xfrm>
              <a:off x="1292" y="1588"/>
              <a:ext cx="24" cy="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9" y="60"/>
                </a:cxn>
                <a:cxn ang="0">
                  <a:pos x="21" y="96"/>
                </a:cxn>
                <a:cxn ang="0">
                  <a:pos x="3" y="132"/>
                </a:cxn>
              </a:cxnLst>
              <a:rect l="0" t="0" r="r" b="b"/>
              <a:pathLst>
                <a:path w="24" h="132">
                  <a:moveTo>
                    <a:pt x="21" y="0"/>
                  </a:moveTo>
                  <a:cubicBezTo>
                    <a:pt x="12" y="27"/>
                    <a:pt x="0" y="30"/>
                    <a:pt x="9" y="60"/>
                  </a:cubicBezTo>
                  <a:cubicBezTo>
                    <a:pt x="13" y="72"/>
                    <a:pt x="21" y="96"/>
                    <a:pt x="21" y="96"/>
                  </a:cubicBezTo>
                  <a:cubicBezTo>
                    <a:pt x="14" y="130"/>
                    <a:pt x="24" y="121"/>
                    <a:pt x="3" y="132"/>
                  </a:cubicBezTo>
                </a:path>
              </a:pathLst>
            </a:custGeom>
            <a:noFill/>
            <a:ln w="28575" cmpd="sng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69949" name="Text Box 125"/>
          <p:cNvSpPr txBox="1">
            <a:spLocks noChangeArrowheads="1"/>
          </p:cNvSpPr>
          <p:nvPr/>
        </p:nvSpPr>
        <p:spPr bwMode="auto">
          <a:xfrm>
            <a:off x="900113" y="5938838"/>
            <a:ext cx="7921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图例：</a:t>
            </a:r>
          </a:p>
        </p:txBody>
      </p:sp>
      <p:sp>
        <p:nvSpPr>
          <p:cNvPr id="1869950" name="Line 126"/>
          <p:cNvSpPr>
            <a:spLocks noChangeShapeType="1"/>
          </p:cNvSpPr>
          <p:nvPr/>
        </p:nvSpPr>
        <p:spPr bwMode="auto">
          <a:xfrm>
            <a:off x="6227763" y="335597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1" name="Line 127"/>
          <p:cNvSpPr>
            <a:spLocks noChangeShapeType="1"/>
          </p:cNvSpPr>
          <p:nvPr/>
        </p:nvSpPr>
        <p:spPr bwMode="auto">
          <a:xfrm flipH="1">
            <a:off x="2484438" y="1735138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2" name="Line 128"/>
          <p:cNvSpPr>
            <a:spLocks noChangeShapeType="1"/>
          </p:cNvSpPr>
          <p:nvPr/>
        </p:nvSpPr>
        <p:spPr bwMode="auto">
          <a:xfrm>
            <a:off x="3492500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3" name="Line 129"/>
          <p:cNvSpPr>
            <a:spLocks noChangeShapeType="1"/>
          </p:cNvSpPr>
          <p:nvPr/>
        </p:nvSpPr>
        <p:spPr bwMode="auto">
          <a:xfrm flipH="1">
            <a:off x="5219700" y="1735138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4" name="Line 130"/>
          <p:cNvSpPr>
            <a:spLocks noChangeShapeType="1"/>
          </p:cNvSpPr>
          <p:nvPr/>
        </p:nvSpPr>
        <p:spPr bwMode="auto">
          <a:xfrm>
            <a:off x="2484438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5" name="Line 131"/>
          <p:cNvSpPr>
            <a:spLocks noChangeShapeType="1"/>
          </p:cNvSpPr>
          <p:nvPr/>
        </p:nvSpPr>
        <p:spPr bwMode="auto">
          <a:xfrm>
            <a:off x="5795963" y="1662113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6" name="Line 132"/>
          <p:cNvSpPr>
            <a:spLocks noChangeShapeType="1"/>
          </p:cNvSpPr>
          <p:nvPr/>
        </p:nvSpPr>
        <p:spPr bwMode="auto">
          <a:xfrm flipH="1">
            <a:off x="4067175" y="1735138"/>
            <a:ext cx="28892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7" name="Line 133"/>
          <p:cNvSpPr>
            <a:spLocks noChangeShapeType="1"/>
          </p:cNvSpPr>
          <p:nvPr/>
        </p:nvSpPr>
        <p:spPr bwMode="auto">
          <a:xfrm flipH="1">
            <a:off x="5795963" y="1735138"/>
            <a:ext cx="433387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9958" name="Line 134"/>
          <p:cNvSpPr>
            <a:spLocks noChangeShapeType="1"/>
          </p:cNvSpPr>
          <p:nvPr/>
        </p:nvSpPr>
        <p:spPr bwMode="auto">
          <a:xfrm flipH="1">
            <a:off x="6227763" y="1735138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AB3C7-AAD6-45A9-90A4-C05F07683B27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187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8.4.3 </a:t>
            </a:r>
            <a:r>
              <a:rPr lang="zh-CN" altLang="en-US"/>
              <a:t>直接存储器存取方式      </a:t>
            </a:r>
            <a:r>
              <a:rPr lang="zh-CN" altLang="en-US">
                <a:solidFill>
                  <a:srgbClr val="006600"/>
                </a:solidFill>
              </a:rPr>
              <a:t>二、</a:t>
            </a:r>
            <a:r>
              <a:rPr lang="en-US" altLang="zh-CN">
                <a:solidFill>
                  <a:srgbClr val="006600"/>
                </a:solidFill>
              </a:rPr>
              <a:t>DMA</a:t>
            </a:r>
            <a:r>
              <a:rPr lang="zh-CN" altLang="en-US">
                <a:solidFill>
                  <a:srgbClr val="006600"/>
                </a:solidFill>
              </a:rPr>
              <a:t>工作机制</a:t>
            </a:r>
          </a:p>
        </p:txBody>
      </p:sp>
      <p:sp>
        <p:nvSpPr>
          <p:cNvPr id="187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620713"/>
            <a:ext cx="8640763" cy="547211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/>
              <a:t>【</a:t>
            </a:r>
            <a:r>
              <a:rPr lang="zh-CN" altLang="en-US"/>
              <a:t>例</a:t>
            </a:r>
            <a:r>
              <a:rPr lang="en-US" altLang="zh-CN"/>
              <a:t>8.8】</a:t>
            </a:r>
            <a:r>
              <a:rPr lang="zh-CN" altLang="en-US"/>
              <a:t>一般要求</a:t>
            </a:r>
            <a:r>
              <a:rPr lang="en-US" altLang="zh-CN"/>
              <a:t>DMA</a:t>
            </a:r>
            <a:r>
              <a:rPr lang="zh-CN" altLang="en-US"/>
              <a:t>连接的</a:t>
            </a:r>
            <a:r>
              <a:rPr lang="en-US" altLang="zh-CN"/>
              <a:t>I/O</a:t>
            </a:r>
            <a:r>
              <a:rPr lang="zh-CN" altLang="en-US"/>
              <a:t>设备应是快速的，如视频接收器和硬盘。已知视频接收器在</a:t>
            </a:r>
            <a:r>
              <a:rPr lang="en-US" altLang="zh-CN">
                <a:solidFill>
                  <a:srgbClr val="0000FF"/>
                </a:solidFill>
              </a:rPr>
              <a:t>0.02s</a:t>
            </a:r>
            <a:r>
              <a:rPr lang="zh-CN" altLang="en-US"/>
              <a:t>接收</a:t>
            </a:r>
            <a:r>
              <a:rPr lang="en-US" altLang="zh-CN">
                <a:solidFill>
                  <a:srgbClr val="0000FF"/>
                </a:solidFill>
              </a:rPr>
              <a:t>512×512B</a:t>
            </a:r>
            <a:r>
              <a:rPr lang="zh-CN" altLang="en-US"/>
              <a:t>，硬盘的位密度</a:t>
            </a:r>
            <a:r>
              <a:rPr lang="en-US" altLang="zh-CN">
                <a:solidFill>
                  <a:srgbClr val="CC0000"/>
                </a:solidFill>
              </a:rPr>
              <a:t>50kb/</a:t>
            </a:r>
            <a:r>
              <a:rPr lang="zh-CN" altLang="en-US">
                <a:solidFill>
                  <a:srgbClr val="CC0000"/>
                </a:solidFill>
              </a:rPr>
              <a:t>英寸</a:t>
            </a:r>
            <a:r>
              <a:rPr lang="zh-CN" altLang="en-US"/>
              <a:t>、转速</a:t>
            </a:r>
            <a:r>
              <a:rPr lang="en-US" altLang="zh-CN">
                <a:solidFill>
                  <a:srgbClr val="CC0000"/>
                </a:solidFill>
              </a:rPr>
              <a:t>7200</a:t>
            </a:r>
            <a:r>
              <a:rPr lang="zh-CN" altLang="en-US">
                <a:solidFill>
                  <a:srgbClr val="CC0000"/>
                </a:solidFill>
              </a:rPr>
              <a:t>转</a:t>
            </a:r>
            <a:r>
              <a:rPr lang="en-US" altLang="zh-CN">
                <a:solidFill>
                  <a:srgbClr val="CC0000"/>
                </a:solidFill>
              </a:rPr>
              <a:t>/</a:t>
            </a:r>
            <a:r>
              <a:rPr lang="zh-CN" altLang="en-US">
                <a:solidFill>
                  <a:srgbClr val="CC0000"/>
                </a:solidFill>
              </a:rPr>
              <a:t>分</a:t>
            </a:r>
            <a:r>
              <a:rPr lang="zh-CN" altLang="en-US"/>
              <a:t>、磁道半径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/>
              <a:t>内道</a:t>
            </a:r>
            <a:r>
              <a:rPr lang="en-US" altLang="zh-CN">
                <a:latin typeface="宋体" charset="-122"/>
              </a:rPr>
              <a:t>)</a:t>
            </a:r>
            <a:r>
              <a:rPr lang="en-US" altLang="zh-CN">
                <a:solidFill>
                  <a:srgbClr val="CC0000"/>
                </a:solidFill>
              </a:rPr>
              <a:t>0.9</a:t>
            </a:r>
            <a:r>
              <a:rPr lang="zh-CN" altLang="en-US">
                <a:solidFill>
                  <a:srgbClr val="CC0000"/>
                </a:solidFill>
              </a:rPr>
              <a:t>英寸</a:t>
            </a:r>
            <a:r>
              <a:rPr lang="zh-CN" altLang="en-US"/>
              <a:t>，试计算视频接收器和硬盘的</a:t>
            </a:r>
            <a:r>
              <a:rPr lang="zh-CN" altLang="en-US">
                <a:solidFill>
                  <a:srgbClr val="006600"/>
                </a:solidFill>
              </a:rPr>
              <a:t>数据传输率</a:t>
            </a:r>
            <a:r>
              <a:rPr lang="zh-CN" altLang="en-US"/>
              <a:t>。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/>
              <a:t>【</a:t>
            </a:r>
            <a:r>
              <a:rPr lang="zh-CN" altLang="en-US"/>
              <a:t>解</a:t>
            </a:r>
            <a:r>
              <a:rPr lang="en-US" altLang="zh-CN"/>
              <a:t>】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/>
              <a:t>视频接收器的传输率＝</a:t>
            </a:r>
          </a:p>
          <a:p>
            <a:pPr marL="0" indent="0">
              <a:buFont typeface="Wingdings" pitchFamily="2" charset="2"/>
              <a:buNone/>
            </a:pPr>
            <a:endParaRPr lang="zh-CN" altLang="en-US"/>
          </a:p>
          <a:p>
            <a:pPr marL="0" indent="0">
              <a:buFont typeface="Wingdings" pitchFamily="2" charset="2"/>
              <a:buNone/>
            </a:pPr>
            <a:r>
              <a:rPr lang="zh-CN" altLang="en-US"/>
              <a:t>硬盘的传输率＝</a:t>
            </a:r>
            <a:endParaRPr lang="en-US" altLang="zh-CN"/>
          </a:p>
        </p:txBody>
      </p:sp>
      <p:graphicFrame>
        <p:nvGraphicFramePr>
          <p:cNvPr id="1870852" name="Object 4"/>
          <p:cNvGraphicFramePr>
            <a:graphicFrameLocks noChangeAspect="1"/>
          </p:cNvGraphicFramePr>
          <p:nvPr/>
        </p:nvGraphicFramePr>
        <p:xfrm>
          <a:off x="3995738" y="3213100"/>
          <a:ext cx="150018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883" name="公式" r:id="rId3" imgW="749160" imgH="406080" progId="Equation.3">
                  <p:embed/>
                </p:oleObj>
              </mc:Choice>
              <mc:Fallback>
                <p:oleObj name="公式" r:id="rId3" imgW="749160" imgH="4060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213100"/>
                        <a:ext cx="1500187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0854" name="Object 6"/>
          <p:cNvGraphicFramePr>
            <a:graphicFrameLocks noChangeAspect="1"/>
          </p:cNvGraphicFramePr>
          <p:nvPr/>
        </p:nvGraphicFramePr>
        <p:xfrm>
          <a:off x="2892425" y="4248150"/>
          <a:ext cx="488315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884" name="公式" r:id="rId5" imgW="2514600" imgH="431640" progId="Equation.3">
                  <p:embed/>
                </p:oleObj>
              </mc:Choice>
              <mc:Fallback>
                <p:oleObj name="公式" r:id="rId5" imgW="251460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425" y="4248150"/>
                        <a:ext cx="4883150" cy="83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0856" name="Text Box 8"/>
          <p:cNvSpPr txBox="1">
            <a:spLocks noChangeArrowheads="1"/>
          </p:cNvSpPr>
          <p:nvPr/>
        </p:nvSpPr>
        <p:spPr bwMode="auto">
          <a:xfrm>
            <a:off x="5435600" y="3357563"/>
            <a:ext cx="2376488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>
                <a:latin typeface="+mn-ea"/>
                <a:ea typeface="+mn-ea"/>
              </a:rPr>
              <a:t>≈</a:t>
            </a:r>
            <a:r>
              <a:rPr lang="en-US" altLang="zh-CN"/>
              <a:t>13.1MBps</a:t>
            </a:r>
          </a:p>
        </p:txBody>
      </p:sp>
      <p:sp>
        <p:nvSpPr>
          <p:cNvPr id="1870857" name="Text Box 9"/>
          <p:cNvSpPr txBox="1">
            <a:spLocks noChangeArrowheads="1"/>
          </p:cNvSpPr>
          <p:nvPr/>
        </p:nvSpPr>
        <p:spPr bwMode="auto">
          <a:xfrm>
            <a:off x="2482850" y="5084763"/>
            <a:ext cx="3889375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>
                <a:latin typeface="+mn-ea"/>
                <a:ea typeface="+mn-ea"/>
              </a:rPr>
              <a:t>≈</a:t>
            </a:r>
            <a:r>
              <a:rPr lang="en-US" altLang="zh-CN"/>
              <a:t>33.93 Mbps</a:t>
            </a:r>
          </a:p>
        </p:txBody>
      </p:sp>
      <p:sp>
        <p:nvSpPr>
          <p:cNvPr id="1870858" name="Line 10"/>
          <p:cNvSpPr>
            <a:spLocks noChangeShapeType="1"/>
          </p:cNvSpPr>
          <p:nvPr/>
        </p:nvSpPr>
        <p:spPr bwMode="auto">
          <a:xfrm flipV="1">
            <a:off x="2987675" y="4797425"/>
            <a:ext cx="647700" cy="144463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0859" name="Line 11"/>
          <p:cNvSpPr>
            <a:spLocks noChangeShapeType="1"/>
          </p:cNvSpPr>
          <p:nvPr/>
        </p:nvSpPr>
        <p:spPr bwMode="auto">
          <a:xfrm flipV="1">
            <a:off x="7092950" y="4365625"/>
            <a:ext cx="647700" cy="142875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0860" name="Line 12"/>
          <p:cNvSpPr>
            <a:spLocks noChangeShapeType="1"/>
          </p:cNvSpPr>
          <p:nvPr/>
        </p:nvSpPr>
        <p:spPr bwMode="auto">
          <a:xfrm>
            <a:off x="4572000" y="4292600"/>
            <a:ext cx="215900" cy="288925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0861" name="Line 13"/>
          <p:cNvSpPr>
            <a:spLocks noChangeShapeType="1"/>
          </p:cNvSpPr>
          <p:nvPr/>
        </p:nvSpPr>
        <p:spPr bwMode="auto">
          <a:xfrm>
            <a:off x="6732588" y="4724400"/>
            <a:ext cx="287337" cy="288925"/>
          </a:xfrm>
          <a:prstGeom prst="line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0862" name="Line 14"/>
          <p:cNvSpPr>
            <a:spLocks noChangeShapeType="1"/>
          </p:cNvSpPr>
          <p:nvPr/>
        </p:nvSpPr>
        <p:spPr bwMode="auto">
          <a:xfrm flipV="1">
            <a:off x="5292725" y="4365625"/>
            <a:ext cx="503238" cy="215900"/>
          </a:xfrm>
          <a:prstGeom prst="line">
            <a:avLst/>
          </a:prstGeom>
          <a:noFill/>
          <a:ln w="19050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0863" name="Line 15"/>
          <p:cNvSpPr>
            <a:spLocks noChangeShapeType="1"/>
          </p:cNvSpPr>
          <p:nvPr/>
        </p:nvSpPr>
        <p:spPr bwMode="auto">
          <a:xfrm flipV="1">
            <a:off x="4140200" y="4797425"/>
            <a:ext cx="431800" cy="144463"/>
          </a:xfrm>
          <a:prstGeom prst="line">
            <a:avLst/>
          </a:prstGeom>
          <a:noFill/>
          <a:ln w="19050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87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87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870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87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870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87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0858" grpId="0" animBg="1"/>
      <p:bldP spid="1870859" grpId="0" animBg="1"/>
      <p:bldP spid="1870860" grpId="0" animBg="1"/>
      <p:bldP spid="1870861" grpId="0" animBg="1"/>
      <p:bldP spid="1870862" grpId="0" animBg="1"/>
      <p:bldP spid="187086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333375"/>
            <a:ext cx="8640763" cy="611981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>
                <a:solidFill>
                  <a:srgbClr val="0000FF"/>
                </a:solidFill>
              </a:rPr>
              <a:t>【</a:t>
            </a:r>
            <a:r>
              <a:rPr lang="zh-CN" altLang="en-US">
                <a:solidFill>
                  <a:srgbClr val="0000FF"/>
                </a:solidFill>
              </a:rPr>
              <a:t>例</a:t>
            </a:r>
            <a:r>
              <a:rPr lang="en-US" altLang="zh-CN">
                <a:solidFill>
                  <a:srgbClr val="0000FF"/>
                </a:solidFill>
              </a:rPr>
              <a:t>】</a:t>
            </a:r>
            <a:r>
              <a:rPr lang="zh-CN" altLang="en-US"/>
              <a:t>某计算机</a:t>
            </a:r>
            <a:r>
              <a:rPr lang="en-US" altLang="zh-CN"/>
              <a:t>CPU</a:t>
            </a:r>
            <a:r>
              <a:rPr lang="zh-CN" altLang="en-US"/>
              <a:t>的主频为</a:t>
            </a:r>
            <a:r>
              <a:rPr lang="en-US" altLang="zh-CN"/>
              <a:t>500MHz</a:t>
            </a:r>
            <a:r>
              <a:rPr lang="zh-CN" altLang="en-US"/>
              <a:t>，</a:t>
            </a:r>
            <a:r>
              <a:rPr lang="en-US" altLang="zh-CN"/>
              <a:t>CPI</a:t>
            </a:r>
            <a:r>
              <a:rPr lang="zh-CN" altLang="en-US"/>
              <a:t>为</a:t>
            </a:r>
            <a:r>
              <a:rPr lang="en-US" altLang="zh-CN"/>
              <a:t>2</a:t>
            </a:r>
            <a:r>
              <a:rPr lang="zh-CN" altLang="en-US"/>
              <a:t>（即平均每条指令的执行周期为</a:t>
            </a:r>
            <a:r>
              <a:rPr lang="en-US" altLang="zh-CN"/>
              <a:t>2</a:t>
            </a:r>
            <a:r>
              <a:rPr lang="zh-CN" altLang="en-US"/>
              <a:t>个时钟周期）。若某外设的数据传输速率为</a:t>
            </a:r>
            <a:r>
              <a:rPr lang="en-US" altLang="zh-CN"/>
              <a:t>0.5MB/s</a:t>
            </a:r>
            <a:r>
              <a:rPr lang="zh-CN" altLang="en-US"/>
              <a:t>，采用中断方式与主机进行数据传送，以</a:t>
            </a:r>
            <a:r>
              <a:rPr lang="en-US" altLang="zh-CN"/>
              <a:t>32bit</a:t>
            </a:r>
            <a:r>
              <a:rPr lang="zh-CN" altLang="en-US"/>
              <a:t>为传送单位。对应的中断服务程序包含</a:t>
            </a:r>
            <a:r>
              <a:rPr lang="en-US" altLang="zh-CN"/>
              <a:t>20</a:t>
            </a:r>
            <a:r>
              <a:rPr lang="zh-CN" altLang="en-US"/>
              <a:t>条指令，中断服务过程中的其他开销相当于</a:t>
            </a:r>
            <a:r>
              <a:rPr lang="en-US" altLang="zh-CN"/>
              <a:t>5</a:t>
            </a:r>
            <a:r>
              <a:rPr lang="zh-CN" altLang="en-US"/>
              <a:t>条指令的执行时间。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>
                <a:solidFill>
                  <a:srgbClr val="FF0066"/>
                </a:solidFill>
              </a:rPr>
              <a:t>①</a:t>
            </a:r>
            <a:r>
              <a:rPr lang="zh-CN" altLang="en-US"/>
              <a:t> 在中断方式下，</a:t>
            </a:r>
            <a:r>
              <a:rPr lang="en-US" altLang="zh-CN"/>
              <a:t>CPU</a:t>
            </a:r>
            <a:r>
              <a:rPr lang="zh-CN" altLang="en-US"/>
              <a:t>用于该外设</a:t>
            </a:r>
            <a:r>
              <a:rPr lang="en-US" altLang="zh-CN"/>
              <a:t>I/O</a:t>
            </a:r>
            <a:r>
              <a:rPr lang="zh-CN" altLang="en-US"/>
              <a:t>时间占整个</a:t>
            </a:r>
            <a:r>
              <a:rPr lang="en-US" altLang="zh-CN"/>
              <a:t>CPU</a:t>
            </a:r>
            <a:r>
              <a:rPr lang="zh-CN" altLang="en-US"/>
              <a:t>时间的百分比是多少？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>
                <a:solidFill>
                  <a:srgbClr val="FF0066"/>
                </a:solidFill>
              </a:rPr>
              <a:t>②</a:t>
            </a:r>
            <a:r>
              <a:rPr lang="zh-CN" altLang="en-US"/>
              <a:t> 当该外设数据传送速率达到</a:t>
            </a:r>
            <a:r>
              <a:rPr lang="en-US" altLang="zh-CN"/>
              <a:t>5MB/s</a:t>
            </a:r>
            <a:r>
              <a:rPr lang="zh-CN" altLang="en-US"/>
              <a:t>时，改用</a:t>
            </a:r>
            <a:r>
              <a:rPr lang="en-US" altLang="zh-CN"/>
              <a:t>DMA</a:t>
            </a:r>
            <a:r>
              <a:rPr lang="zh-CN" altLang="en-US"/>
              <a:t>方式传送数据。假定每次</a:t>
            </a:r>
            <a:r>
              <a:rPr lang="en-US" altLang="zh-CN"/>
              <a:t>DMA</a:t>
            </a:r>
            <a:r>
              <a:rPr lang="zh-CN" altLang="en-US"/>
              <a:t>传送的数据块为</a:t>
            </a:r>
            <a:r>
              <a:rPr lang="en-US" altLang="zh-CN"/>
              <a:t>5000B</a:t>
            </a:r>
            <a:r>
              <a:rPr lang="zh-CN" altLang="en-US"/>
              <a:t>，且</a:t>
            </a:r>
            <a:r>
              <a:rPr lang="en-US" altLang="zh-CN"/>
              <a:t>DMA</a:t>
            </a:r>
            <a:r>
              <a:rPr lang="zh-CN" altLang="en-US"/>
              <a:t>预处理及后处理的总开销为</a:t>
            </a:r>
            <a:r>
              <a:rPr lang="en-US" altLang="zh-CN"/>
              <a:t>250</a:t>
            </a:r>
            <a:r>
              <a:rPr lang="zh-CN" altLang="en-US"/>
              <a:t>个时钟周期。则</a:t>
            </a:r>
            <a:r>
              <a:rPr lang="en-US" altLang="zh-CN"/>
              <a:t>CPU</a:t>
            </a:r>
            <a:r>
              <a:rPr lang="zh-CN" altLang="en-US"/>
              <a:t>用于该外设</a:t>
            </a:r>
            <a:r>
              <a:rPr lang="en-US" altLang="zh-CN"/>
              <a:t>I/O</a:t>
            </a:r>
            <a:r>
              <a:rPr lang="zh-CN" altLang="en-US"/>
              <a:t>时间占整个</a:t>
            </a:r>
            <a:r>
              <a:rPr lang="en-US" altLang="zh-CN"/>
              <a:t>CPU</a:t>
            </a:r>
            <a:r>
              <a:rPr lang="zh-CN" altLang="en-US"/>
              <a:t>时间的百分比是多少？</a:t>
            </a:r>
          </a:p>
        </p:txBody>
      </p:sp>
      <p:sp>
        <p:nvSpPr>
          <p:cNvPr id="2" name="动作按钮: 自定义 1">
            <a:hlinkClick r:id="rId2" action="ppaction://hlinksldjump" highlightClick="1"/>
          </p:cNvPr>
          <p:cNvSpPr/>
          <p:nvPr/>
        </p:nvSpPr>
        <p:spPr bwMode="auto">
          <a:xfrm>
            <a:off x="4716020" y="3501010"/>
            <a:ext cx="864120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法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1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4" name="动作按钮: 自定义 3">
            <a:hlinkClick r:id="rId3" action="ppaction://hlinksldjump" highlightClick="1"/>
          </p:cNvPr>
          <p:cNvSpPr/>
          <p:nvPr/>
        </p:nvSpPr>
        <p:spPr bwMode="auto">
          <a:xfrm>
            <a:off x="5724160" y="3501010"/>
            <a:ext cx="864120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法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2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动作按钮: 自定义 4">
            <a:hlinkClick r:id="rId4" action="ppaction://hlinksldjump" highlightClick="1"/>
          </p:cNvPr>
          <p:cNvSpPr/>
          <p:nvPr/>
        </p:nvSpPr>
        <p:spPr bwMode="auto">
          <a:xfrm>
            <a:off x="1403560" y="5733320"/>
            <a:ext cx="864120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法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1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6" name="动作按钮: 自定义 5">
            <a:hlinkClick r:id="rId5" action="ppaction://hlinksldjump" highlightClick="1"/>
          </p:cNvPr>
          <p:cNvSpPr/>
          <p:nvPr/>
        </p:nvSpPr>
        <p:spPr bwMode="auto">
          <a:xfrm>
            <a:off x="2411700" y="5733320"/>
            <a:ext cx="864120" cy="43206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法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  <a:ea typeface="宋体" charset="-122"/>
              </a:rPr>
              <a:t>2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4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640763" cy="64801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>
                <a:solidFill>
                  <a:srgbClr val="FF0000"/>
                </a:solidFill>
              </a:rPr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；外设数据传输速率为</a:t>
            </a:r>
            <a:r>
              <a:rPr lang="en-US" altLang="zh-CN" sz="2400" dirty="0">
                <a:solidFill>
                  <a:srgbClr val="FF0000"/>
                </a:solidFill>
              </a:rPr>
              <a:t>0.5MB/s</a:t>
            </a:r>
            <a:r>
              <a:rPr lang="zh-CN" altLang="en-US" sz="2400" dirty="0"/>
              <a:t>，采用中断方式与主机进行数据传送，以</a:t>
            </a:r>
            <a:r>
              <a:rPr lang="en-US" altLang="zh-CN" sz="2400" dirty="0">
                <a:solidFill>
                  <a:srgbClr val="FF0000"/>
                </a:solidFill>
              </a:rPr>
              <a:t>32bit</a:t>
            </a:r>
            <a:r>
              <a:rPr lang="zh-CN" altLang="en-US" sz="2400" dirty="0"/>
              <a:t>为传送单位。对应的中断服务程序包含</a:t>
            </a:r>
            <a:r>
              <a:rPr lang="en-US" altLang="zh-CN" sz="2400" dirty="0">
                <a:solidFill>
                  <a:srgbClr val="FF0000"/>
                </a:solidFill>
              </a:rPr>
              <a:t>20</a:t>
            </a:r>
            <a:r>
              <a:rPr lang="zh-CN" altLang="en-US" sz="2400" dirty="0"/>
              <a:t>条指令，中断服务过程中的其他开销相当于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条指令的执行时间。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①</a:t>
            </a:r>
            <a:r>
              <a:rPr lang="zh-CN" altLang="en-US" sz="2400" dirty="0"/>
              <a:t> 在中断方式下，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</a:t>
            </a:r>
            <a:r>
              <a:rPr lang="en-US" altLang="zh-CN" sz="2400" dirty="0"/>
              <a:t>I/O</a:t>
            </a:r>
            <a:r>
              <a:rPr lang="zh-CN" altLang="en-US" sz="2400" dirty="0"/>
              <a:t>时间占整个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时间的百分比是多少？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en-US" altLang="zh-CN" sz="2400" dirty="0" smtClean="0">
                <a:solidFill>
                  <a:srgbClr val="0000FF"/>
                </a:solidFill>
              </a:rPr>
              <a:t>】</a:t>
            </a:r>
            <a:r>
              <a:rPr lang="zh-CN" altLang="en-US" sz="2400" dirty="0" smtClean="0">
                <a:solidFill>
                  <a:srgbClr val="0000FF"/>
                </a:solidFill>
              </a:rPr>
              <a:t>法</a:t>
            </a:r>
            <a:r>
              <a:rPr lang="en-US" altLang="zh-CN" sz="2400" dirty="0" smtClean="0">
                <a:solidFill>
                  <a:srgbClr val="0000FF"/>
                </a:solidFill>
              </a:rPr>
              <a:t>1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0" indent="0">
              <a:spcBef>
                <a:spcPct val="6000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两次传输（中断）的间隔时间：</a:t>
            </a:r>
          </a:p>
          <a:p>
            <a:pPr marL="0" indent="0">
              <a:spcBef>
                <a:spcPct val="60000"/>
              </a:spcBef>
              <a:buFont typeface="Wingdings" pitchFamily="2" charset="2"/>
              <a:buNone/>
            </a:pPr>
            <a:r>
              <a:rPr lang="en-US" altLang="zh-CN" sz="2400" dirty="0"/>
              <a:t>0.5MB/s </a:t>
            </a:r>
            <a:r>
              <a:rPr lang="en-US" altLang="zh-CN" sz="2400" dirty="0">
                <a:latin typeface="+mn-ea"/>
              </a:rPr>
              <a:t>→</a:t>
            </a:r>
            <a:r>
              <a:rPr lang="en-US" altLang="zh-CN" sz="2400" dirty="0"/>
              <a:t>                                                   </a:t>
            </a:r>
            <a:r>
              <a:rPr lang="zh-CN" altLang="en-US" sz="2400" dirty="0" smtClean="0"/>
              <a:t>秒</a:t>
            </a:r>
            <a:r>
              <a:rPr lang="en-US" altLang="zh-CN" sz="2400" dirty="0"/>
              <a:t>/4B</a:t>
            </a:r>
            <a:endParaRPr lang="zh-CN" altLang="en-US" sz="2400" dirty="0"/>
          </a:p>
          <a:p>
            <a:pPr marL="0" indent="0">
              <a:spcBef>
                <a:spcPct val="12000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每次传输中断服务时间：</a:t>
            </a:r>
          </a:p>
          <a:p>
            <a:pPr marL="0" indent="0">
              <a:spcBef>
                <a:spcPct val="15000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百分比：</a:t>
            </a:r>
            <a:endParaRPr lang="en-US" altLang="zh-CN" sz="2400" dirty="0">
              <a:solidFill>
                <a:srgbClr val="006600"/>
              </a:solidFill>
            </a:endParaRPr>
          </a:p>
        </p:txBody>
      </p:sp>
      <p:graphicFrame>
        <p:nvGraphicFramePr>
          <p:cNvPr id="1898499" name="Object 3"/>
          <p:cNvGraphicFramePr>
            <a:graphicFrameLocks noChangeAspect="1"/>
          </p:cNvGraphicFramePr>
          <p:nvPr/>
        </p:nvGraphicFramePr>
        <p:xfrm>
          <a:off x="1912531" y="3469480"/>
          <a:ext cx="3739619" cy="845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546" name="公式" r:id="rId3" imgW="1777680" imgH="406080" progId="Equation.3">
                  <p:embed/>
                </p:oleObj>
              </mc:Choice>
              <mc:Fallback>
                <p:oleObj name="公式" r:id="rId3" imgW="1777680" imgH="4060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531" y="3469480"/>
                        <a:ext cx="3739619" cy="8456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8501" name="Object 5"/>
          <p:cNvGraphicFramePr>
            <a:graphicFrameLocks noChangeAspect="1"/>
          </p:cNvGraphicFramePr>
          <p:nvPr/>
        </p:nvGraphicFramePr>
        <p:xfrm>
          <a:off x="3663950" y="4371975"/>
          <a:ext cx="47244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547" name="公式" r:id="rId5" imgW="2425680" imgH="406080" progId="Equation.3">
                  <p:embed/>
                </p:oleObj>
              </mc:Choice>
              <mc:Fallback>
                <p:oleObj name="公式" r:id="rId5" imgW="2425680" imgH="4060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4371975"/>
                        <a:ext cx="4724400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8503" name="Object 7"/>
          <p:cNvGraphicFramePr>
            <a:graphicFrameLocks noChangeAspect="1"/>
          </p:cNvGraphicFramePr>
          <p:nvPr/>
        </p:nvGraphicFramePr>
        <p:xfrm>
          <a:off x="1527175" y="5229225"/>
          <a:ext cx="7005638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8548" name="公式" r:id="rId7" imgW="3759120" imgH="444240" progId="Equation.3">
                  <p:embed/>
                </p:oleObj>
              </mc:Choice>
              <mc:Fallback>
                <p:oleObj name="公式" r:id="rId7" imgW="3759120" imgH="4442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5229225"/>
                        <a:ext cx="7005638" cy="835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动作按钮: 上一张 1">
            <a:hlinkClick r:id="rId9" action="ppaction://hlinksldjump" highlightClick="1"/>
          </p:cNvPr>
          <p:cNvSpPr/>
          <p:nvPr/>
        </p:nvSpPr>
        <p:spPr bwMode="auto">
          <a:xfrm>
            <a:off x="8028743" y="2490554"/>
            <a:ext cx="504070" cy="50407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8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98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98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98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640763" cy="64801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>
                <a:solidFill>
                  <a:srgbClr val="FF0000"/>
                </a:solidFill>
              </a:rPr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；外设数据传输速率为</a:t>
            </a:r>
            <a:r>
              <a:rPr lang="en-US" altLang="zh-CN" sz="2400" dirty="0">
                <a:solidFill>
                  <a:srgbClr val="FF0000"/>
                </a:solidFill>
              </a:rPr>
              <a:t>0.5MB/s</a:t>
            </a:r>
            <a:r>
              <a:rPr lang="zh-CN" altLang="en-US" sz="2400" dirty="0"/>
              <a:t>，采用中断方式与主机进行数据传送，以</a:t>
            </a:r>
            <a:r>
              <a:rPr lang="en-US" altLang="zh-CN" sz="2400" dirty="0">
                <a:solidFill>
                  <a:srgbClr val="FF0000"/>
                </a:solidFill>
              </a:rPr>
              <a:t>32bit</a:t>
            </a:r>
            <a:r>
              <a:rPr lang="zh-CN" altLang="en-US" sz="2400" dirty="0"/>
              <a:t>为传送单位。对应的中断服务程序包含</a:t>
            </a:r>
            <a:r>
              <a:rPr lang="en-US" altLang="zh-CN" sz="2400" dirty="0">
                <a:solidFill>
                  <a:srgbClr val="FF0000"/>
                </a:solidFill>
              </a:rPr>
              <a:t>20</a:t>
            </a:r>
            <a:r>
              <a:rPr lang="zh-CN" altLang="en-US" sz="2400" dirty="0"/>
              <a:t>条指令，中断服务过程中的其他开销相当于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条指令的执行时间。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①</a:t>
            </a:r>
            <a:r>
              <a:rPr lang="zh-CN" altLang="en-US" sz="2400" dirty="0"/>
              <a:t> 在中断方式下，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</a:t>
            </a:r>
            <a:r>
              <a:rPr lang="en-US" altLang="zh-CN" sz="2400" dirty="0"/>
              <a:t>I/O</a:t>
            </a:r>
            <a:r>
              <a:rPr lang="zh-CN" altLang="en-US" sz="2400" dirty="0"/>
              <a:t>时间占整个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时间的百分比是多少？</a:t>
            </a:r>
          </a:p>
          <a:p>
            <a:pPr marL="0" indent="0">
              <a:spcAft>
                <a:spcPts val="600"/>
              </a:spcAft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en-US" altLang="zh-CN" sz="2400" dirty="0" smtClean="0">
                <a:solidFill>
                  <a:srgbClr val="0000FF"/>
                </a:solidFill>
              </a:rPr>
              <a:t>】</a:t>
            </a:r>
            <a:r>
              <a:rPr lang="zh-CN" altLang="en-US" sz="2400" dirty="0" smtClean="0">
                <a:solidFill>
                  <a:srgbClr val="0000FF"/>
                </a:solidFill>
              </a:rPr>
              <a:t>法</a:t>
            </a:r>
            <a:r>
              <a:rPr lang="en-US" altLang="zh-CN" sz="2400" dirty="0" smtClean="0">
                <a:solidFill>
                  <a:srgbClr val="0000FF"/>
                </a:solidFill>
              </a:rPr>
              <a:t>2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/>
              <a:t>时钟周期＝</a:t>
            </a:r>
            <a:r>
              <a:rPr lang="en-US" altLang="zh-CN" sz="2400" dirty="0" smtClean="0"/>
              <a:t>1/500MHz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2ns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/>
              <a:t>外设每秒中断的次数＝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en-US" altLang="zh-CN" sz="2400" dirty="0" smtClean="0"/>
              <a:t>0.5×10</a:t>
            </a:r>
            <a:r>
              <a:rPr lang="en-US" altLang="zh-CN" sz="2400" baseline="30000" dirty="0" smtClean="0"/>
              <a:t>6</a:t>
            </a:r>
            <a:r>
              <a:rPr lang="en-US" altLang="zh-CN" sz="2400" dirty="0" smtClean="0"/>
              <a:t>B/4B</a:t>
            </a:r>
            <a:r>
              <a:rPr lang="en-US" altLang="zh-CN" sz="2400" dirty="0">
                <a:latin typeface="+mn-ea"/>
              </a:rPr>
              <a:t>)</a:t>
            </a:r>
            <a:r>
              <a:rPr lang="en-US" altLang="zh-CN" sz="2400" dirty="0" smtClean="0"/>
              <a:t>/s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125000</a:t>
            </a:r>
            <a:r>
              <a:rPr lang="zh-CN" altLang="en-US" sz="2400" dirty="0" smtClean="0"/>
              <a:t>次中断</a:t>
            </a:r>
            <a:r>
              <a:rPr lang="en-US" altLang="zh-CN" sz="2400" dirty="0" smtClean="0"/>
              <a:t>/s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/>
              <a:t>每次中断的时间＝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dirty="0" smtClean="0"/>
              <a:t>20</a:t>
            </a:r>
            <a:r>
              <a:rPr lang="zh-CN" altLang="en-US" sz="2400" dirty="0" smtClean="0"/>
              <a:t>＋</a:t>
            </a:r>
            <a:r>
              <a:rPr lang="en-US" altLang="zh-CN" sz="2400" dirty="0" smtClean="0"/>
              <a:t>5</a:t>
            </a:r>
            <a:r>
              <a:rPr lang="en-US" altLang="zh-CN" sz="2400" dirty="0">
                <a:latin typeface="+mn-ea"/>
              </a:rPr>
              <a:t>)</a:t>
            </a:r>
            <a:r>
              <a:rPr lang="en-US" altLang="zh-CN" sz="2400" dirty="0" smtClean="0"/>
              <a:t>×2×2ns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100ns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/>
              <a:t>每秒总中断时间＝</a:t>
            </a:r>
            <a:r>
              <a:rPr lang="en-US" altLang="zh-CN" sz="2400" dirty="0" smtClean="0"/>
              <a:t>125000×100ns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0.0125s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秒内，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用于该外设中断的时间比例为：</a:t>
            </a:r>
            <a:r>
              <a:rPr lang="en-US" altLang="zh-CN" sz="2400" dirty="0" smtClean="0"/>
              <a:t>0.0125s/1s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1.25%</a:t>
            </a:r>
            <a:endParaRPr lang="en-US" altLang="zh-CN" sz="2400" dirty="0"/>
          </a:p>
        </p:txBody>
      </p:sp>
      <p:sp>
        <p:nvSpPr>
          <p:cNvPr id="3" name="动作按钮: 上一张 2">
            <a:hlinkClick r:id="rId2" action="ppaction://hlinksldjump" highlightClick="1"/>
          </p:cNvPr>
          <p:cNvSpPr/>
          <p:nvPr/>
        </p:nvSpPr>
        <p:spPr bwMode="auto">
          <a:xfrm>
            <a:off x="8028743" y="2490554"/>
            <a:ext cx="504070" cy="50407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0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0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00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00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00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640763" cy="64801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>
                <a:solidFill>
                  <a:srgbClr val="FF0000"/>
                </a:solidFill>
              </a:rPr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；外设数据传输速率为</a:t>
            </a:r>
            <a:r>
              <a:rPr lang="en-US" altLang="zh-CN" sz="2400" dirty="0">
                <a:solidFill>
                  <a:srgbClr val="FF0000"/>
                </a:solidFill>
              </a:rPr>
              <a:t>0.5MB/s</a:t>
            </a:r>
            <a:r>
              <a:rPr lang="zh-CN" altLang="en-US" sz="2400" dirty="0"/>
              <a:t>，采用中断方式与主机进行数据传送，以</a:t>
            </a:r>
            <a:r>
              <a:rPr lang="en-US" altLang="zh-CN" sz="2400" dirty="0">
                <a:solidFill>
                  <a:srgbClr val="FF0000"/>
                </a:solidFill>
              </a:rPr>
              <a:t>32bit</a:t>
            </a:r>
            <a:r>
              <a:rPr lang="zh-CN" altLang="en-US" sz="2400" dirty="0"/>
              <a:t>为传送单位。对应的中断服务程序包含</a:t>
            </a:r>
            <a:r>
              <a:rPr lang="en-US" altLang="zh-CN" sz="2400" dirty="0">
                <a:solidFill>
                  <a:srgbClr val="FF0000"/>
                </a:solidFill>
              </a:rPr>
              <a:t>20</a:t>
            </a:r>
            <a:r>
              <a:rPr lang="zh-CN" altLang="en-US" sz="2400" dirty="0"/>
              <a:t>条指令，中断服务过程中的其他开销相当于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条指令的执行时间。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②</a:t>
            </a:r>
            <a:r>
              <a:rPr lang="zh-CN" altLang="en-US" sz="2400" dirty="0"/>
              <a:t> 当该外设数据传送速率达到</a:t>
            </a:r>
            <a:r>
              <a:rPr lang="en-US" altLang="zh-CN" sz="2400" dirty="0">
                <a:solidFill>
                  <a:srgbClr val="FF0000"/>
                </a:solidFill>
              </a:rPr>
              <a:t>5MB/s</a:t>
            </a:r>
            <a:r>
              <a:rPr lang="zh-CN" altLang="en-US" sz="2400" dirty="0"/>
              <a:t>时，改用</a:t>
            </a:r>
            <a:r>
              <a:rPr lang="en-US" altLang="zh-CN" sz="2400" dirty="0"/>
              <a:t>DMA</a:t>
            </a:r>
            <a:r>
              <a:rPr lang="zh-CN" altLang="en-US" sz="2400" dirty="0"/>
              <a:t>方式传送数据。假定每次</a:t>
            </a:r>
            <a:r>
              <a:rPr lang="en-US" altLang="zh-CN" sz="2400" dirty="0"/>
              <a:t>DMA</a:t>
            </a:r>
            <a:r>
              <a:rPr lang="zh-CN" altLang="en-US" sz="2400" dirty="0"/>
              <a:t>传送的数据块为</a:t>
            </a:r>
            <a:r>
              <a:rPr lang="en-US" altLang="zh-CN" sz="2400" dirty="0">
                <a:solidFill>
                  <a:srgbClr val="FF0000"/>
                </a:solidFill>
              </a:rPr>
              <a:t>5000B</a:t>
            </a:r>
            <a:r>
              <a:rPr lang="zh-CN" altLang="en-US" sz="2400" dirty="0"/>
              <a:t>，且</a:t>
            </a:r>
            <a:r>
              <a:rPr lang="en-US" altLang="zh-CN" sz="2400" dirty="0"/>
              <a:t>DMA</a:t>
            </a:r>
            <a:r>
              <a:rPr lang="zh-CN" altLang="en-US" sz="2400" dirty="0"/>
              <a:t>预处理及后处理的总开销为</a:t>
            </a:r>
            <a:r>
              <a:rPr lang="en-US" altLang="zh-CN" sz="2400" dirty="0">
                <a:solidFill>
                  <a:srgbClr val="FF0000"/>
                </a:solidFill>
              </a:rPr>
              <a:t>250</a:t>
            </a:r>
            <a:r>
              <a:rPr lang="zh-CN" altLang="en-US" sz="2400" dirty="0"/>
              <a:t>个时钟周期。则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</a:t>
            </a:r>
            <a:r>
              <a:rPr lang="en-US" altLang="zh-CN" sz="2400" dirty="0"/>
              <a:t>I/O</a:t>
            </a:r>
            <a:r>
              <a:rPr lang="zh-CN" altLang="en-US" sz="2400" dirty="0"/>
              <a:t>时间占整个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时间的百分比是多少？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en-US" altLang="zh-CN" sz="2400" dirty="0" smtClean="0">
                <a:solidFill>
                  <a:srgbClr val="0000FF"/>
                </a:solidFill>
              </a:rPr>
              <a:t>】</a:t>
            </a:r>
            <a:r>
              <a:rPr lang="zh-CN" altLang="en-US" sz="2400" dirty="0" smtClean="0">
                <a:solidFill>
                  <a:srgbClr val="0000FF"/>
                </a:solidFill>
              </a:rPr>
              <a:t>法</a:t>
            </a:r>
            <a:r>
              <a:rPr lang="en-US" altLang="zh-CN" sz="2400" dirty="0" smtClean="0">
                <a:solidFill>
                  <a:srgbClr val="0000FF"/>
                </a:solidFill>
              </a:rPr>
              <a:t>1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两次</a:t>
            </a:r>
            <a:r>
              <a:rPr lang="en-US" altLang="zh-CN" sz="2400" dirty="0">
                <a:solidFill>
                  <a:srgbClr val="006600"/>
                </a:solidFill>
              </a:rPr>
              <a:t>DMA</a:t>
            </a:r>
            <a:r>
              <a:rPr lang="zh-CN" altLang="en-US" sz="2400" dirty="0">
                <a:solidFill>
                  <a:srgbClr val="006600"/>
                </a:solidFill>
              </a:rPr>
              <a:t>传输的间隔时间</a:t>
            </a:r>
            <a:r>
              <a:rPr lang="zh-CN" altLang="en-US" sz="2400" dirty="0" smtClean="0">
                <a:solidFill>
                  <a:srgbClr val="006600"/>
                </a:solidFill>
              </a:rPr>
              <a:t>：</a:t>
            </a:r>
            <a:endParaRPr lang="zh-CN" altLang="en-US" sz="2400" dirty="0"/>
          </a:p>
          <a:p>
            <a:pPr marL="0" indent="0">
              <a:lnSpc>
                <a:spcPct val="230000"/>
              </a:lnSpc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每次</a:t>
            </a:r>
            <a:r>
              <a:rPr lang="en-US" altLang="zh-CN" sz="2400" dirty="0">
                <a:solidFill>
                  <a:srgbClr val="006600"/>
                </a:solidFill>
              </a:rPr>
              <a:t>DMA</a:t>
            </a:r>
            <a:r>
              <a:rPr lang="zh-CN" altLang="en-US" sz="2400" dirty="0">
                <a:solidFill>
                  <a:srgbClr val="006600"/>
                </a:solidFill>
              </a:rPr>
              <a:t>预处理时间：</a:t>
            </a:r>
          </a:p>
          <a:p>
            <a:pPr marL="0" indent="0">
              <a:lnSpc>
                <a:spcPct val="230000"/>
              </a:lnSpc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百分比：</a:t>
            </a:r>
            <a:endParaRPr lang="en-US" altLang="zh-CN" sz="2400" dirty="0">
              <a:solidFill>
                <a:srgbClr val="006600"/>
              </a:solidFill>
            </a:endParaRPr>
          </a:p>
        </p:txBody>
      </p:sp>
      <p:graphicFrame>
        <p:nvGraphicFramePr>
          <p:cNvPr id="18995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995875"/>
              </p:ext>
            </p:extLst>
          </p:nvPr>
        </p:nvGraphicFramePr>
        <p:xfrm>
          <a:off x="5405438" y="3501210"/>
          <a:ext cx="21907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570" name="公式" r:id="rId3" imgW="1066680" imgH="406080" progId="Equation.3">
                  <p:embed/>
                </p:oleObj>
              </mc:Choice>
              <mc:Fallback>
                <p:oleObj name="公式" r:id="rId3" imgW="1066680" imgH="4060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438" y="3501210"/>
                        <a:ext cx="2190750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9525" name="Object 5"/>
          <p:cNvGraphicFramePr>
            <a:graphicFrameLocks noChangeAspect="1"/>
          </p:cNvGraphicFramePr>
          <p:nvPr/>
        </p:nvGraphicFramePr>
        <p:xfrm>
          <a:off x="3452813" y="4324350"/>
          <a:ext cx="414337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571" name="公式" r:id="rId5" imgW="1917360" imgH="406080" progId="Equation.3">
                  <p:embed/>
                </p:oleObj>
              </mc:Choice>
              <mc:Fallback>
                <p:oleObj name="公式" r:id="rId5" imgW="1917360" imgH="4060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2813" y="4324350"/>
                        <a:ext cx="4143375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9527" name="Object 7"/>
          <p:cNvGraphicFramePr>
            <a:graphicFrameLocks noChangeAspect="1"/>
          </p:cNvGraphicFramePr>
          <p:nvPr/>
        </p:nvGraphicFramePr>
        <p:xfrm>
          <a:off x="1497013" y="5262563"/>
          <a:ext cx="475615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572" name="公式" r:id="rId7" imgW="2209680" imgH="444240" progId="Equation.3">
                  <p:embed/>
                </p:oleObj>
              </mc:Choice>
              <mc:Fallback>
                <p:oleObj name="公式" r:id="rId7" imgW="2209680" imgH="4442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013" y="5262563"/>
                        <a:ext cx="4756150" cy="950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635870" y="3711711"/>
            <a:ext cx="5228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5MB/s </a:t>
            </a:r>
            <a:r>
              <a:rPr lang="en-US" altLang="zh-CN" sz="2400" kern="0" dirty="0">
                <a:solidFill>
                  <a:srgbClr val="000000"/>
                </a:solidFill>
                <a:latin typeface="宋体"/>
                <a:ea typeface="宋体"/>
              </a:rPr>
              <a:t>→</a:t>
            </a:r>
            <a:r>
              <a:rPr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                             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/>
                <a:ea typeface="宋体"/>
              </a:rPr>
              <a:t>秒</a:t>
            </a:r>
            <a:r>
              <a:rPr lang="en-US" altLang="zh-CN" sz="2400" kern="0" dirty="0">
                <a:solidFill>
                  <a:srgbClr val="000000"/>
                </a:solidFill>
                <a:latin typeface="Times New Roman"/>
                <a:ea typeface="宋体"/>
              </a:rPr>
              <a:t>/5000B</a:t>
            </a:r>
            <a:endParaRPr lang="zh-CN" altLang="en-US" dirty="0"/>
          </a:p>
        </p:txBody>
      </p:sp>
      <p:sp>
        <p:nvSpPr>
          <p:cNvPr id="7" name="动作按钮: 上一张 6">
            <a:hlinkClick r:id="rId9" action="ppaction://hlinksldjump" highlightClick="1"/>
          </p:cNvPr>
          <p:cNvSpPr/>
          <p:nvPr/>
        </p:nvSpPr>
        <p:spPr bwMode="auto">
          <a:xfrm>
            <a:off x="8316520" y="5709405"/>
            <a:ext cx="504070" cy="50407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99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9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99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D4BC89-6767-4222-BE97-CF7890536EC2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183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8.4.1 </a:t>
            </a:r>
            <a:r>
              <a:rPr lang="zh-CN" altLang="en-US"/>
              <a:t>程序</a:t>
            </a:r>
            <a:r>
              <a:rPr lang="zh-CN" altLang="en-US">
                <a:solidFill>
                  <a:srgbClr val="FF0066"/>
                </a:solidFill>
              </a:rPr>
              <a:t>查询</a:t>
            </a:r>
            <a:r>
              <a:rPr lang="zh-CN" altLang="en-US"/>
              <a:t>方式</a:t>
            </a:r>
          </a:p>
        </p:txBody>
      </p:sp>
      <p:sp>
        <p:nvSpPr>
          <p:cNvPr id="1830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620713"/>
            <a:ext cx="4176712" cy="56165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/>
              <a:t>【</a:t>
            </a:r>
            <a:r>
              <a:rPr lang="zh-CN" altLang="en-US"/>
              <a:t>例</a:t>
            </a:r>
            <a:r>
              <a:rPr lang="en-US" altLang="zh-CN"/>
              <a:t>8.4】</a:t>
            </a:r>
          </a:p>
          <a:p>
            <a:pPr>
              <a:buFont typeface="Wingdings" pitchFamily="2" charset="2"/>
              <a:buNone/>
            </a:pPr>
            <a:endParaRPr lang="en-US" altLang="zh-CN" sz="200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>
                <a:latin typeface="Courier New" pitchFamily="49" charset="0"/>
              </a:rPr>
              <a:t>    MOV AX,SEG BUFFER</a:t>
            </a:r>
          </a:p>
          <a:p>
            <a:pPr>
              <a:buFont typeface="Wingdings" pitchFamily="2" charset="2"/>
              <a:buNone/>
            </a:pPr>
            <a:r>
              <a:rPr lang="en-US" altLang="zh-CN" sz="2000">
                <a:latin typeface="Courier New" pitchFamily="49" charset="0"/>
              </a:rPr>
              <a:t>    MOV DS,AX</a:t>
            </a:r>
          </a:p>
          <a:p>
            <a:pPr>
              <a:buFont typeface="Wingdings" pitchFamily="2" charset="2"/>
              <a:buNone/>
            </a:pPr>
            <a:r>
              <a:rPr lang="en-US" altLang="zh-CN" sz="2000">
                <a:latin typeface="Courier New" pitchFamily="49" charset="0"/>
              </a:rPr>
              <a:t>    MOV SI,OFFSET BUFFER</a:t>
            </a:r>
          </a:p>
          <a:p>
            <a:pPr>
              <a:buFont typeface="Wingdings" pitchFamily="2" charset="2"/>
              <a:buNone/>
            </a:pPr>
            <a:r>
              <a:rPr lang="en-US" altLang="zh-CN" sz="2000">
                <a:latin typeface="Courier New" pitchFamily="49" charset="0"/>
              </a:rPr>
              <a:t>    MOV CX,1000</a:t>
            </a:r>
          </a:p>
          <a:p>
            <a:pPr>
              <a:buFont typeface="Wingdings" pitchFamily="2" charset="2"/>
              <a:buNone/>
            </a:pPr>
            <a:r>
              <a:rPr lang="en-US" altLang="zh-CN" sz="2000">
                <a:latin typeface="Courier New" pitchFamily="49" charset="0"/>
              </a:rPr>
              <a:t>RE: </a:t>
            </a:r>
            <a:r>
              <a:rPr lang="en-US" altLang="zh-CN" sz="2000">
                <a:solidFill>
                  <a:srgbClr val="008000"/>
                </a:solidFill>
                <a:latin typeface="Courier New" pitchFamily="49" charset="0"/>
              </a:rPr>
              <a:t>IN AL,7DH</a:t>
            </a:r>
            <a:endParaRPr lang="zh-CN" altLang="en-US" sz="2000">
              <a:solidFill>
                <a:srgbClr val="008000"/>
              </a:solidFill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>
                <a:solidFill>
                  <a:srgbClr val="008000"/>
                </a:solidFill>
                <a:latin typeface="Courier New" pitchFamily="49" charset="0"/>
              </a:rPr>
              <a:t>    SHR AL,1</a:t>
            </a:r>
          </a:p>
          <a:p>
            <a:pPr>
              <a:buFont typeface="Wingdings" pitchFamily="2" charset="2"/>
              <a:buNone/>
            </a:pPr>
            <a:r>
              <a:rPr lang="en-US" altLang="zh-CN" sz="2000">
                <a:solidFill>
                  <a:srgbClr val="008000"/>
                </a:solidFill>
                <a:latin typeface="Courier New" pitchFamily="49" charset="0"/>
              </a:rPr>
              <a:t>    JC  RE</a:t>
            </a:r>
            <a:endParaRPr lang="zh-CN" altLang="en-US" sz="2000">
              <a:solidFill>
                <a:srgbClr val="008000"/>
              </a:solidFill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>
                <a:latin typeface="Courier New" pitchFamily="49" charset="0"/>
              </a:rPr>
              <a:t>    </a:t>
            </a:r>
            <a:r>
              <a:rPr lang="en-US" altLang="zh-CN" sz="2000">
                <a:solidFill>
                  <a:srgbClr val="CC0066"/>
                </a:solidFill>
                <a:latin typeface="Courier New" pitchFamily="49" charset="0"/>
              </a:rPr>
              <a:t>IN  AL,7CH</a:t>
            </a:r>
            <a:endParaRPr lang="zh-CN" altLang="en-US" sz="2000">
              <a:solidFill>
                <a:srgbClr val="CC0066"/>
              </a:solidFill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>
                <a:solidFill>
                  <a:srgbClr val="CC0066"/>
                </a:solidFill>
                <a:latin typeface="Courier New" pitchFamily="49" charset="0"/>
              </a:rPr>
              <a:t>    MOV [SI],AL</a:t>
            </a:r>
            <a:endParaRPr lang="zh-CN" altLang="en-US" sz="2000">
              <a:solidFill>
                <a:srgbClr val="CC0066"/>
              </a:solidFill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>
                <a:latin typeface="Courier New" pitchFamily="49" charset="0"/>
              </a:rPr>
              <a:t>    INC SI</a:t>
            </a:r>
          </a:p>
          <a:p>
            <a:pPr>
              <a:buFont typeface="Wingdings" pitchFamily="2" charset="2"/>
              <a:buNone/>
            </a:pPr>
            <a:r>
              <a:rPr lang="en-US" altLang="zh-CN" sz="2000">
                <a:latin typeface="Courier New" pitchFamily="49" charset="0"/>
              </a:rPr>
              <a:t>    LOOP RE</a:t>
            </a:r>
            <a:endParaRPr lang="zh-CN" altLang="en-US" sz="2000">
              <a:latin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000">
                <a:latin typeface="Courier New" pitchFamily="49" charset="0"/>
              </a:rPr>
              <a:t>    </a:t>
            </a:r>
            <a:r>
              <a:rPr lang="en-US" altLang="zh-CN" sz="2000">
                <a:latin typeface="宋体"/>
              </a:rPr>
              <a:t>…………</a:t>
            </a:r>
            <a:endParaRPr lang="en-US" altLang="zh-CN" sz="2000">
              <a:latin typeface="Courier New" pitchFamily="49" charset="0"/>
            </a:endParaRPr>
          </a:p>
        </p:txBody>
      </p:sp>
      <p:sp>
        <p:nvSpPr>
          <p:cNvPr id="1830922" name="Text Box 10"/>
          <p:cNvSpPr txBox="1">
            <a:spLocks noChangeAspect="1" noChangeArrowheads="1"/>
          </p:cNvSpPr>
          <p:nvPr/>
        </p:nvSpPr>
        <p:spPr bwMode="auto">
          <a:xfrm>
            <a:off x="4406900" y="5661025"/>
            <a:ext cx="4629150" cy="365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</a:rPr>
              <a:t>图</a:t>
            </a:r>
            <a:r>
              <a:rPr lang="en-US" altLang="zh-CN" sz="2400" smtClean="0">
                <a:solidFill>
                  <a:schemeClr val="bg2"/>
                </a:solidFill>
              </a:rPr>
              <a:t>8.21  </a:t>
            </a:r>
            <a:r>
              <a:rPr lang="zh-CN" altLang="en-US" sz="2400">
                <a:solidFill>
                  <a:schemeClr val="bg2"/>
                </a:solidFill>
              </a:rPr>
              <a:t>程序查询</a:t>
            </a:r>
            <a:r>
              <a:rPr lang="en-US" altLang="zh-CN" sz="2400">
                <a:solidFill>
                  <a:schemeClr val="bg2"/>
                </a:solidFill>
              </a:rPr>
              <a:t>I/O</a:t>
            </a:r>
            <a:r>
              <a:rPr lang="zh-CN" altLang="en-US" sz="2400">
                <a:solidFill>
                  <a:schemeClr val="bg2"/>
                </a:solidFill>
              </a:rPr>
              <a:t>操作示例</a:t>
            </a:r>
          </a:p>
        </p:txBody>
      </p:sp>
      <p:grpSp>
        <p:nvGrpSpPr>
          <p:cNvPr id="1831051" name="Group 139"/>
          <p:cNvGrpSpPr>
            <a:grpSpLocks/>
          </p:cNvGrpSpPr>
          <p:nvPr/>
        </p:nvGrpSpPr>
        <p:grpSpPr bwMode="auto">
          <a:xfrm>
            <a:off x="3830638" y="692150"/>
            <a:ext cx="5030787" cy="4586288"/>
            <a:chOff x="2413" y="436"/>
            <a:chExt cx="3169" cy="2889"/>
          </a:xfrm>
        </p:grpSpPr>
        <p:sp>
          <p:nvSpPr>
            <p:cNvPr id="1830927" name="AutoShape 15"/>
            <p:cNvSpPr>
              <a:spLocks noChangeAspect="1" noChangeArrowheads="1"/>
            </p:cNvSpPr>
            <p:nvPr/>
          </p:nvSpPr>
          <p:spPr bwMode="auto">
            <a:xfrm>
              <a:off x="4700" y="864"/>
              <a:ext cx="264" cy="176"/>
            </a:xfrm>
            <a:prstGeom prst="leftArrow">
              <a:avLst>
                <a:gd name="adj1" fmla="val 49769"/>
                <a:gd name="adj2" fmla="val 51563"/>
              </a:avLst>
            </a:prstGeom>
            <a:solidFill>
              <a:srgbClr val="6699FF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0932" name="AutoShape 20"/>
            <p:cNvSpPr>
              <a:spLocks noChangeAspect="1" noChangeArrowheads="1"/>
            </p:cNvSpPr>
            <p:nvPr/>
          </p:nvSpPr>
          <p:spPr bwMode="auto">
            <a:xfrm>
              <a:off x="3248" y="864"/>
              <a:ext cx="853" cy="174"/>
            </a:xfrm>
            <a:prstGeom prst="leftArrow">
              <a:avLst>
                <a:gd name="adj1" fmla="val 50000"/>
                <a:gd name="adj2" fmla="val 58986"/>
              </a:avLst>
            </a:prstGeom>
            <a:solidFill>
              <a:srgbClr val="6699FF"/>
            </a:solidFill>
            <a:ln w="2857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0917" name="Text Box 5"/>
            <p:cNvSpPr txBox="1">
              <a:spLocks noChangeAspect="1" noChangeArrowheads="1"/>
            </p:cNvSpPr>
            <p:nvPr/>
          </p:nvSpPr>
          <p:spPr bwMode="auto">
            <a:xfrm>
              <a:off x="2413" y="2337"/>
              <a:ext cx="241" cy="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/>
                <a:t>A</a:t>
              </a:r>
              <a:r>
                <a:rPr lang="en-US" altLang="zh-CN" sz="1800" baseline="-25000"/>
                <a:t>2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/>
                <a:t>A</a:t>
              </a:r>
              <a:r>
                <a:rPr lang="en-US" altLang="zh-CN" sz="1800" baseline="-25000"/>
                <a:t>3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/>
                <a:t>A</a:t>
              </a:r>
              <a:r>
                <a:rPr lang="en-US" altLang="zh-CN" sz="1800" baseline="-25000"/>
                <a:t>4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/>
                <a:t>A</a:t>
              </a:r>
              <a:r>
                <a:rPr lang="en-US" altLang="zh-CN" sz="1800" baseline="-25000"/>
                <a:t>5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/>
                <a:t>A</a:t>
              </a:r>
              <a:r>
                <a:rPr lang="en-US" altLang="zh-CN" sz="1800" baseline="-25000"/>
                <a:t>6</a:t>
              </a:r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endParaRPr lang="en-US" altLang="zh-CN" sz="1400"/>
            </a:p>
            <a:p>
              <a:pPr algn="r">
                <a:lnSpc>
                  <a:spcPct val="80000"/>
                </a:lnSpc>
                <a:spcBef>
                  <a:spcPct val="0"/>
                </a:spcBef>
              </a:pPr>
              <a:r>
                <a:rPr lang="en-US" altLang="zh-CN" sz="1800"/>
                <a:t>A</a:t>
              </a:r>
              <a:r>
                <a:rPr lang="en-US" altLang="zh-CN" sz="1800" baseline="-25000"/>
                <a:t>7</a:t>
              </a:r>
            </a:p>
          </p:txBody>
        </p:sp>
        <p:sp>
          <p:nvSpPr>
            <p:cNvPr id="1830918" name="Text Box 6"/>
            <p:cNvSpPr txBox="1">
              <a:spLocks noChangeAspect="1" noChangeArrowheads="1"/>
            </p:cNvSpPr>
            <p:nvPr/>
          </p:nvSpPr>
          <p:spPr bwMode="auto">
            <a:xfrm>
              <a:off x="5134" y="436"/>
              <a:ext cx="28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800"/>
                <a:t>外设</a:t>
              </a:r>
            </a:p>
          </p:txBody>
        </p:sp>
        <p:sp>
          <p:nvSpPr>
            <p:cNvPr id="1830920" name="Text Box 8"/>
            <p:cNvSpPr txBox="1">
              <a:spLocks noChangeAspect="1" noChangeArrowheads="1"/>
            </p:cNvSpPr>
            <p:nvPr/>
          </p:nvSpPr>
          <p:spPr bwMode="auto">
            <a:xfrm>
              <a:off x="4964" y="677"/>
              <a:ext cx="618" cy="140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rIns="36000"/>
            <a:lstStyle/>
            <a:p>
              <a:pPr algn="just">
                <a:spcBef>
                  <a:spcPct val="60000"/>
                </a:spcBef>
              </a:pPr>
              <a:r>
                <a:rPr lang="en-US" altLang="zh-CN" sz="1800"/>
                <a:t>D</a:t>
              </a:r>
              <a:r>
                <a:rPr lang="en-US" altLang="zh-CN" sz="1800" baseline="-25000"/>
                <a:t>0</a:t>
              </a:r>
            </a:p>
            <a:p>
              <a:pPr algn="just">
                <a:spcBef>
                  <a:spcPct val="60000"/>
                </a:spcBef>
              </a:pPr>
              <a:r>
                <a:rPr lang="en-US" altLang="zh-CN" sz="1800"/>
                <a:t>D</a:t>
              </a:r>
              <a:r>
                <a:rPr lang="en-US" altLang="zh-CN" sz="1800" baseline="-25000"/>
                <a:t>7</a:t>
              </a:r>
            </a:p>
            <a:p>
              <a:pPr algn="just">
                <a:spcBef>
                  <a:spcPct val="60000"/>
                </a:spcBef>
              </a:pPr>
              <a:endParaRPr lang="en-US" altLang="zh-CN" sz="1800"/>
            </a:p>
            <a:p>
              <a:pPr algn="just">
                <a:spcBef>
                  <a:spcPct val="60000"/>
                </a:spcBef>
              </a:pPr>
              <a:endParaRPr lang="en-US" altLang="zh-CN" sz="1800"/>
            </a:p>
            <a:p>
              <a:pPr algn="just">
                <a:spcBef>
                  <a:spcPct val="60000"/>
                </a:spcBef>
              </a:pPr>
              <a:r>
                <a:rPr lang="en-US" altLang="zh-CN" sz="1800"/>
                <a:t>BUSY</a:t>
              </a:r>
            </a:p>
          </p:txBody>
        </p:sp>
        <p:sp>
          <p:nvSpPr>
            <p:cNvPr id="1830921" name="Text Box 9"/>
            <p:cNvSpPr txBox="1">
              <a:spLocks noChangeAspect="1" noChangeArrowheads="1"/>
            </p:cNvSpPr>
            <p:nvPr/>
          </p:nvSpPr>
          <p:spPr bwMode="auto">
            <a:xfrm>
              <a:off x="2699" y="778"/>
              <a:ext cx="144" cy="1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zh-CN" altLang="en-US" sz="1800">
                  <a:solidFill>
                    <a:srgbClr val="0000FF"/>
                  </a:solidFill>
                </a:rPr>
                <a:t>系</a:t>
              </a:r>
            </a:p>
            <a:p>
              <a:r>
                <a:rPr lang="zh-CN" altLang="en-US" sz="1800">
                  <a:solidFill>
                    <a:srgbClr val="0000FF"/>
                  </a:solidFill>
                </a:rPr>
                <a:t>统</a:t>
              </a:r>
            </a:p>
            <a:p>
              <a:r>
                <a:rPr lang="zh-CN" altLang="en-US" sz="1800">
                  <a:solidFill>
                    <a:srgbClr val="0000FF"/>
                  </a:solidFill>
                </a:rPr>
                <a:t>总</a:t>
              </a:r>
            </a:p>
            <a:p>
              <a:r>
                <a:rPr lang="zh-CN" altLang="en-US" sz="1800">
                  <a:solidFill>
                    <a:srgbClr val="0000FF"/>
                  </a:solidFill>
                </a:rPr>
                <a:t>线</a:t>
              </a:r>
            </a:p>
            <a:p>
              <a:r>
                <a:rPr lang="zh-CN" altLang="en-US" sz="1800">
                  <a:solidFill>
                    <a:srgbClr val="0000FF"/>
                  </a:solidFill>
                </a:rPr>
                <a:t>信</a:t>
              </a:r>
            </a:p>
            <a:p>
              <a:r>
                <a:rPr lang="zh-CN" altLang="en-US" sz="1800">
                  <a:solidFill>
                    <a:srgbClr val="0000FF"/>
                  </a:solidFill>
                </a:rPr>
                <a:t>号</a:t>
              </a:r>
            </a:p>
          </p:txBody>
        </p:sp>
        <p:sp>
          <p:nvSpPr>
            <p:cNvPr id="1830923" name="Line 11"/>
            <p:cNvSpPr>
              <a:spLocks noChangeAspect="1" noChangeShapeType="1"/>
            </p:cNvSpPr>
            <p:nvPr/>
          </p:nvSpPr>
          <p:spPr bwMode="auto">
            <a:xfrm flipV="1">
              <a:off x="3568" y="1560"/>
              <a:ext cx="2" cy="12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24" name="Line 12"/>
            <p:cNvSpPr>
              <a:spLocks noChangeAspect="1" noChangeShapeType="1"/>
            </p:cNvSpPr>
            <p:nvPr/>
          </p:nvSpPr>
          <p:spPr bwMode="auto">
            <a:xfrm flipH="1">
              <a:off x="4700" y="1933"/>
              <a:ext cx="2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25" name="Text Box 13"/>
            <p:cNvSpPr txBox="1">
              <a:spLocks noChangeAspect="1" noChangeArrowheads="1"/>
            </p:cNvSpPr>
            <p:nvPr/>
          </p:nvSpPr>
          <p:spPr bwMode="auto">
            <a:xfrm>
              <a:off x="4107" y="1693"/>
              <a:ext cx="593" cy="667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rIns="10800" bIns="10800"/>
            <a:lstStyle/>
            <a:p>
              <a:pPr algn="just">
                <a:spcBef>
                  <a:spcPct val="0"/>
                </a:spcBef>
              </a:pPr>
              <a:endParaRPr lang="en-US" altLang="zh-CN" sz="900"/>
            </a:p>
            <a:p>
              <a:pPr algn="just">
                <a:spcBef>
                  <a:spcPct val="0"/>
                </a:spcBef>
              </a:pPr>
              <a:r>
                <a:rPr lang="en-US" altLang="zh-CN" sz="1800"/>
                <a:t>Y</a:t>
              </a:r>
              <a:r>
                <a:rPr lang="en-US" altLang="zh-CN" sz="1800" baseline="-25000"/>
                <a:t>0</a:t>
              </a:r>
              <a:r>
                <a:rPr lang="en-US" altLang="zh-CN" sz="1800"/>
                <a:t>      A</a:t>
              </a:r>
              <a:r>
                <a:rPr lang="en-US" altLang="zh-CN" sz="1800" baseline="-25000"/>
                <a:t>0</a:t>
              </a:r>
            </a:p>
          </p:txBody>
        </p:sp>
        <p:sp>
          <p:nvSpPr>
            <p:cNvPr id="1830926" name="Text Box 14"/>
            <p:cNvSpPr txBox="1">
              <a:spLocks noChangeAspect="1" noChangeArrowheads="1"/>
            </p:cNvSpPr>
            <p:nvPr/>
          </p:nvSpPr>
          <p:spPr bwMode="auto">
            <a:xfrm>
              <a:off x="4107" y="673"/>
              <a:ext cx="593" cy="947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rIns="10800" bIns="10800"/>
            <a:lstStyle/>
            <a:p>
              <a:pPr algn="l">
                <a:spcBef>
                  <a:spcPct val="70000"/>
                </a:spcBef>
              </a:pPr>
              <a:r>
                <a:rPr lang="en-US" altLang="zh-CN" sz="1800"/>
                <a:t>Y</a:t>
              </a:r>
              <a:r>
                <a:rPr lang="en-US" altLang="zh-CN" sz="1800" baseline="-25000"/>
                <a:t>0</a:t>
              </a:r>
              <a:r>
                <a:rPr lang="en-US" altLang="zh-CN" sz="1800"/>
                <a:t>      A</a:t>
              </a:r>
              <a:r>
                <a:rPr lang="en-US" altLang="zh-CN" sz="1800" baseline="-25000"/>
                <a:t>0</a:t>
              </a:r>
            </a:p>
            <a:p>
              <a:pPr algn="l">
                <a:spcBef>
                  <a:spcPct val="70000"/>
                </a:spcBef>
              </a:pPr>
              <a:r>
                <a:rPr lang="en-US" altLang="zh-CN" sz="1800"/>
                <a:t>Y</a:t>
              </a:r>
              <a:r>
                <a:rPr lang="en-US" altLang="zh-CN" sz="1800" baseline="-25000"/>
                <a:t>7</a:t>
              </a:r>
              <a:r>
                <a:rPr lang="en-US" altLang="zh-CN" sz="1800"/>
                <a:t>      A</a:t>
              </a:r>
              <a:r>
                <a:rPr lang="en-US" altLang="zh-CN" sz="1800" baseline="-25000"/>
                <a:t>7</a:t>
              </a:r>
            </a:p>
            <a:p>
              <a:pPr algn="l">
                <a:spcBef>
                  <a:spcPct val="70000"/>
                </a:spcBef>
              </a:pPr>
              <a:endParaRPr lang="en-US" altLang="zh-CN" sz="1800"/>
            </a:p>
          </p:txBody>
        </p:sp>
        <p:sp>
          <p:nvSpPr>
            <p:cNvPr id="1830928" name="Text Box 16"/>
            <p:cNvSpPr txBox="1">
              <a:spLocks noChangeAspect="1" noChangeArrowheads="1"/>
            </p:cNvSpPr>
            <p:nvPr/>
          </p:nvSpPr>
          <p:spPr bwMode="auto">
            <a:xfrm>
              <a:off x="4984" y="888"/>
              <a:ext cx="184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 lIns="0" tIns="0" rIns="18000" bIns="0">
              <a:spAutoFit/>
            </a:bodyPr>
            <a:lstStyle/>
            <a:p>
              <a:pPr algn="just"/>
              <a:r>
                <a:rPr lang="zh-CN" altLang="en-US" sz="1800"/>
                <a:t>～</a:t>
              </a:r>
            </a:p>
          </p:txBody>
        </p:sp>
        <p:sp>
          <p:nvSpPr>
            <p:cNvPr id="1830930" name="Text Box 18"/>
            <p:cNvSpPr txBox="1">
              <a:spLocks noChangeAspect="1" noChangeArrowheads="1"/>
            </p:cNvSpPr>
            <p:nvPr/>
          </p:nvSpPr>
          <p:spPr bwMode="auto">
            <a:xfrm>
              <a:off x="3018" y="718"/>
              <a:ext cx="181" cy="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/>
            <a:lstStyle/>
            <a:p>
              <a:pPr algn="just"/>
              <a:r>
                <a:rPr lang="en-US" altLang="zh-CN" sz="1800"/>
                <a:t>D0</a:t>
              </a:r>
            </a:p>
            <a:p>
              <a:pPr algn="just"/>
              <a:r>
                <a:rPr lang="en-US" altLang="zh-CN" sz="1800"/>
                <a:t>D7</a:t>
              </a:r>
            </a:p>
          </p:txBody>
        </p:sp>
        <p:sp>
          <p:nvSpPr>
            <p:cNvPr id="1830931" name="Text Box 19"/>
            <p:cNvSpPr txBox="1">
              <a:spLocks noChangeAspect="1" noChangeArrowheads="1"/>
            </p:cNvSpPr>
            <p:nvPr/>
          </p:nvSpPr>
          <p:spPr bwMode="auto">
            <a:xfrm>
              <a:off x="3037" y="878"/>
              <a:ext cx="184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lIns="0" tIns="0" rIns="18000" bIns="0">
              <a:spAutoFit/>
            </a:bodyPr>
            <a:lstStyle/>
            <a:p>
              <a:pPr algn="just"/>
              <a:r>
                <a:rPr lang="zh-CN" altLang="en-US" sz="1800"/>
                <a:t>～</a:t>
              </a:r>
            </a:p>
          </p:txBody>
        </p:sp>
        <p:sp>
          <p:nvSpPr>
            <p:cNvPr id="1830934" name="Text Box 22"/>
            <p:cNvSpPr txBox="1">
              <a:spLocks noChangeAspect="1" noChangeArrowheads="1"/>
            </p:cNvSpPr>
            <p:nvPr/>
          </p:nvSpPr>
          <p:spPr bwMode="auto">
            <a:xfrm>
              <a:off x="2996" y="1806"/>
              <a:ext cx="219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/>
              <a:r>
                <a:rPr lang="en-US" altLang="zh-CN" sz="1800"/>
                <a:t>D</a:t>
              </a:r>
              <a:r>
                <a:rPr lang="en-US" altLang="zh-CN" sz="1800" baseline="-25000"/>
                <a:t>8</a:t>
              </a:r>
            </a:p>
          </p:txBody>
        </p:sp>
        <p:sp>
          <p:nvSpPr>
            <p:cNvPr id="1830935" name="Text Box 23"/>
            <p:cNvSpPr txBox="1">
              <a:spLocks noChangeAspect="1" noChangeArrowheads="1"/>
            </p:cNvSpPr>
            <p:nvPr/>
          </p:nvSpPr>
          <p:spPr bwMode="auto">
            <a:xfrm>
              <a:off x="3197" y="2369"/>
              <a:ext cx="245" cy="897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rIns="10800" bIns="10800"/>
            <a:lstStyle/>
            <a:p>
              <a:pPr>
                <a:spcBef>
                  <a:spcPts val="463"/>
                </a:spcBef>
              </a:pPr>
              <a:r>
                <a:rPr lang="en-US" altLang="zh-CN" sz="1800"/>
                <a:t>&amp;</a:t>
              </a:r>
            </a:p>
          </p:txBody>
        </p:sp>
        <p:sp>
          <p:nvSpPr>
            <p:cNvPr id="1830944" name="Text Box 32"/>
            <p:cNvSpPr txBox="1">
              <a:spLocks noChangeAspect="1" noChangeArrowheads="1"/>
            </p:cNvSpPr>
            <p:nvPr/>
          </p:nvSpPr>
          <p:spPr bwMode="auto">
            <a:xfrm>
              <a:off x="3672" y="1340"/>
              <a:ext cx="248" cy="283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just"/>
              <a:r>
                <a:rPr lang="zh-CN" altLang="en-US" sz="1800">
                  <a:latin typeface="+mn-ea"/>
                  <a:ea typeface="+mn-ea"/>
                </a:rPr>
                <a:t>≥</a:t>
              </a:r>
              <a:r>
                <a:rPr lang="en-US" altLang="zh-CN" sz="1800"/>
                <a:t>1</a:t>
              </a:r>
            </a:p>
          </p:txBody>
        </p:sp>
        <p:sp>
          <p:nvSpPr>
            <p:cNvPr id="1830947" name="Text Box 35"/>
            <p:cNvSpPr txBox="1">
              <a:spLocks noChangeAspect="1" noChangeArrowheads="1"/>
            </p:cNvSpPr>
            <p:nvPr/>
          </p:nvSpPr>
          <p:spPr bwMode="auto">
            <a:xfrm>
              <a:off x="3664" y="2096"/>
              <a:ext cx="248" cy="283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just"/>
              <a:r>
                <a:rPr lang="zh-CN" altLang="en-US" sz="1800">
                  <a:latin typeface="+mn-ea"/>
                  <a:ea typeface="+mn-ea"/>
                </a:rPr>
                <a:t>≥</a:t>
              </a:r>
              <a:r>
                <a:rPr lang="en-US" altLang="zh-CN" sz="1800"/>
                <a:t>1</a:t>
              </a:r>
            </a:p>
          </p:txBody>
        </p:sp>
        <p:sp>
          <p:nvSpPr>
            <p:cNvPr id="1830952" name="Text Box 40"/>
            <p:cNvSpPr txBox="1">
              <a:spLocks noChangeAspect="1" noChangeArrowheads="1"/>
            </p:cNvSpPr>
            <p:nvPr/>
          </p:nvSpPr>
          <p:spPr bwMode="auto">
            <a:xfrm>
              <a:off x="2929" y="1289"/>
              <a:ext cx="30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altLang="zh-CN" sz="1800"/>
                <a:t>BE0</a:t>
              </a:r>
            </a:p>
          </p:txBody>
        </p:sp>
        <p:sp>
          <p:nvSpPr>
            <p:cNvPr id="1830954" name="AutoShape 42"/>
            <p:cNvSpPr>
              <a:spLocks noChangeAspect="1" noChangeArrowheads="1"/>
            </p:cNvSpPr>
            <p:nvPr/>
          </p:nvSpPr>
          <p:spPr bwMode="auto">
            <a:xfrm>
              <a:off x="3552" y="2311"/>
              <a:ext cx="33" cy="3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0955" name="Text Box 43"/>
            <p:cNvSpPr txBox="1">
              <a:spLocks noChangeAspect="1" noChangeArrowheads="1"/>
            </p:cNvSpPr>
            <p:nvPr/>
          </p:nvSpPr>
          <p:spPr bwMode="auto">
            <a:xfrm>
              <a:off x="2938" y="1537"/>
              <a:ext cx="310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altLang="zh-CN" sz="1800"/>
                <a:t>IOR</a:t>
              </a:r>
            </a:p>
          </p:txBody>
        </p:sp>
        <p:sp>
          <p:nvSpPr>
            <p:cNvPr id="1830957" name="Line 45"/>
            <p:cNvSpPr>
              <a:spLocks noChangeAspect="1" noChangeShapeType="1"/>
            </p:cNvSpPr>
            <p:nvPr/>
          </p:nvSpPr>
          <p:spPr bwMode="auto">
            <a:xfrm>
              <a:off x="3510" y="1483"/>
              <a:ext cx="0" cy="75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60" name="AutoShape 48"/>
            <p:cNvSpPr>
              <a:spLocks noChangeAspect="1" noChangeArrowheads="1"/>
            </p:cNvSpPr>
            <p:nvPr/>
          </p:nvSpPr>
          <p:spPr bwMode="auto">
            <a:xfrm>
              <a:off x="3492" y="1616"/>
              <a:ext cx="33" cy="30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0961" name="Text Box 49"/>
            <p:cNvSpPr txBox="1">
              <a:spLocks noChangeAspect="1" noChangeArrowheads="1"/>
            </p:cNvSpPr>
            <p:nvPr/>
          </p:nvSpPr>
          <p:spPr bwMode="auto">
            <a:xfrm>
              <a:off x="4140" y="2367"/>
              <a:ext cx="549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>
                <a:lnSpc>
                  <a:spcPct val="80000"/>
                </a:lnSpc>
              </a:pPr>
              <a:r>
                <a:rPr lang="en-US" altLang="zh-CN" sz="1800"/>
                <a:t>74LS244</a:t>
              </a:r>
            </a:p>
          </p:txBody>
        </p:sp>
        <p:sp>
          <p:nvSpPr>
            <p:cNvPr id="1830962" name="Text Box 50"/>
            <p:cNvSpPr txBox="1">
              <a:spLocks noChangeAspect="1" noChangeArrowheads="1"/>
            </p:cNvSpPr>
            <p:nvPr/>
          </p:nvSpPr>
          <p:spPr bwMode="auto">
            <a:xfrm>
              <a:off x="4129" y="486"/>
              <a:ext cx="548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80000"/>
                </a:lnSpc>
              </a:pPr>
              <a:r>
                <a:rPr lang="en-US" altLang="zh-CN" sz="1800"/>
                <a:t>74LS244</a:t>
              </a:r>
            </a:p>
          </p:txBody>
        </p:sp>
        <p:grpSp>
          <p:nvGrpSpPr>
            <p:cNvPr id="1830963" name="Group 51"/>
            <p:cNvGrpSpPr>
              <a:grpSpLocks noChangeAspect="1"/>
            </p:cNvGrpSpPr>
            <p:nvPr/>
          </p:nvGrpSpPr>
          <p:grpSpPr bwMode="auto">
            <a:xfrm>
              <a:off x="2879" y="3085"/>
              <a:ext cx="215" cy="227"/>
              <a:chOff x="7777" y="4636"/>
              <a:chExt cx="149" cy="156"/>
            </a:xfrm>
          </p:grpSpPr>
          <p:sp>
            <p:nvSpPr>
              <p:cNvPr id="1830964" name="Text Box 52"/>
              <p:cNvSpPr txBox="1">
                <a:spLocks noChangeAspect="1" noChangeArrowheads="1"/>
              </p:cNvSpPr>
              <p:nvPr/>
            </p:nvSpPr>
            <p:spPr bwMode="auto">
              <a:xfrm>
                <a:off x="7777" y="4636"/>
                <a:ext cx="113" cy="156"/>
              </a:xfrm>
              <a:prstGeom prst="rect">
                <a:avLst/>
              </a:prstGeom>
              <a:solidFill>
                <a:srgbClr val="CCFF99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>
                  <a:lnSpc>
                    <a:spcPct val="64000"/>
                  </a:lnSpc>
                </a:pPr>
                <a:r>
                  <a:rPr lang="en-US" altLang="zh-CN" sz="1800"/>
                  <a:t>1</a:t>
                </a:r>
              </a:p>
            </p:txBody>
          </p:sp>
          <p:sp>
            <p:nvSpPr>
              <p:cNvPr id="1830965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7890" y="4698"/>
                <a:ext cx="36" cy="35"/>
              </a:xfrm>
              <a:prstGeom prst="flowChartConnector">
                <a:avLst/>
              </a:prstGeom>
              <a:solidFill>
                <a:srgbClr val="CCFF99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30966" name="Text Box 54"/>
            <p:cNvSpPr txBox="1">
              <a:spLocks noChangeAspect="1" noChangeArrowheads="1"/>
            </p:cNvSpPr>
            <p:nvPr/>
          </p:nvSpPr>
          <p:spPr bwMode="auto">
            <a:xfrm>
              <a:off x="4487" y="894"/>
              <a:ext cx="184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 lIns="0" tIns="0" rIns="18000" bIns="0">
              <a:spAutoFit/>
            </a:bodyPr>
            <a:lstStyle/>
            <a:p>
              <a:pPr algn="just"/>
              <a:r>
                <a:rPr lang="zh-CN" altLang="en-US" sz="1800"/>
                <a:t>～</a:t>
              </a:r>
            </a:p>
          </p:txBody>
        </p:sp>
        <p:sp>
          <p:nvSpPr>
            <p:cNvPr id="1830967" name="Text Box 55"/>
            <p:cNvSpPr txBox="1">
              <a:spLocks noChangeAspect="1" noChangeArrowheads="1"/>
            </p:cNvSpPr>
            <p:nvPr/>
          </p:nvSpPr>
          <p:spPr bwMode="auto">
            <a:xfrm>
              <a:off x="4135" y="888"/>
              <a:ext cx="184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 lIns="0" tIns="0" rIns="18000" bIns="0">
              <a:spAutoFit/>
            </a:bodyPr>
            <a:lstStyle/>
            <a:p>
              <a:pPr algn="just"/>
              <a:r>
                <a:rPr lang="zh-CN" altLang="en-US" sz="1800"/>
                <a:t>～</a:t>
              </a:r>
            </a:p>
          </p:txBody>
        </p:sp>
        <p:sp>
          <p:nvSpPr>
            <p:cNvPr id="1830942" name="AutoShape 30"/>
            <p:cNvSpPr>
              <a:spLocks noChangeAspect="1" noChangeArrowheads="1"/>
            </p:cNvSpPr>
            <p:nvPr/>
          </p:nvSpPr>
          <p:spPr bwMode="auto">
            <a:xfrm>
              <a:off x="3448" y="2773"/>
              <a:ext cx="52" cy="47"/>
            </a:xfrm>
            <a:prstGeom prst="flowChartConnector">
              <a:avLst/>
            </a:prstGeom>
            <a:solidFill>
              <a:srgbClr val="CCFF99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0968" name="Line 56"/>
            <p:cNvSpPr>
              <a:spLocks noChangeShapeType="1"/>
            </p:cNvSpPr>
            <p:nvPr/>
          </p:nvSpPr>
          <p:spPr bwMode="auto">
            <a:xfrm flipH="1">
              <a:off x="3264" y="1632"/>
              <a:ext cx="24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69" name="Line 57"/>
            <p:cNvSpPr>
              <a:spLocks noChangeShapeType="1"/>
            </p:cNvSpPr>
            <p:nvPr/>
          </p:nvSpPr>
          <p:spPr bwMode="auto">
            <a:xfrm flipH="1">
              <a:off x="3263" y="1390"/>
              <a:ext cx="402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70" name="Line 58"/>
            <p:cNvSpPr>
              <a:spLocks noChangeShapeType="1"/>
            </p:cNvSpPr>
            <p:nvPr/>
          </p:nvSpPr>
          <p:spPr bwMode="auto">
            <a:xfrm>
              <a:off x="3921" y="1477"/>
              <a:ext cx="1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71" name="Line 59"/>
            <p:cNvSpPr>
              <a:spLocks noChangeShapeType="1"/>
            </p:cNvSpPr>
            <p:nvPr/>
          </p:nvSpPr>
          <p:spPr bwMode="auto">
            <a:xfrm flipH="1">
              <a:off x="3508" y="1479"/>
              <a:ext cx="159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0972" name="Line 60"/>
            <p:cNvSpPr>
              <a:spLocks noChangeShapeType="1"/>
            </p:cNvSpPr>
            <p:nvPr/>
          </p:nvSpPr>
          <p:spPr bwMode="auto">
            <a:xfrm flipH="1">
              <a:off x="3569" y="1559"/>
              <a:ext cx="10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3" name="Line 111"/>
            <p:cNvSpPr>
              <a:spLocks noChangeShapeType="1"/>
            </p:cNvSpPr>
            <p:nvPr/>
          </p:nvSpPr>
          <p:spPr bwMode="auto">
            <a:xfrm flipH="1">
              <a:off x="3254" y="1908"/>
              <a:ext cx="85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4" name="Line 112"/>
            <p:cNvSpPr>
              <a:spLocks noChangeShapeType="1"/>
            </p:cNvSpPr>
            <p:nvPr/>
          </p:nvSpPr>
          <p:spPr bwMode="auto">
            <a:xfrm flipH="1">
              <a:off x="3265" y="2148"/>
              <a:ext cx="39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5" name="Line 113"/>
            <p:cNvSpPr>
              <a:spLocks noChangeShapeType="1"/>
            </p:cNvSpPr>
            <p:nvPr/>
          </p:nvSpPr>
          <p:spPr bwMode="auto">
            <a:xfrm flipH="1">
              <a:off x="3507" y="2236"/>
              <a:ext cx="15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6" name="Line 114"/>
            <p:cNvSpPr>
              <a:spLocks noChangeShapeType="1"/>
            </p:cNvSpPr>
            <p:nvPr/>
          </p:nvSpPr>
          <p:spPr bwMode="auto">
            <a:xfrm flipH="1">
              <a:off x="3567" y="2327"/>
              <a:ext cx="9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7" name="Line 115"/>
            <p:cNvSpPr>
              <a:spLocks noChangeShapeType="1"/>
            </p:cNvSpPr>
            <p:nvPr/>
          </p:nvSpPr>
          <p:spPr bwMode="auto">
            <a:xfrm flipH="1">
              <a:off x="3500" y="2797"/>
              <a:ext cx="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28" name="Line 116"/>
            <p:cNvSpPr>
              <a:spLocks noChangeAspect="1" noChangeShapeType="1"/>
            </p:cNvSpPr>
            <p:nvPr/>
          </p:nvSpPr>
          <p:spPr bwMode="auto">
            <a:xfrm>
              <a:off x="3913" y="2233"/>
              <a:ext cx="1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31035" name="Group 123"/>
            <p:cNvGrpSpPr>
              <a:grpSpLocks/>
            </p:cNvGrpSpPr>
            <p:nvPr/>
          </p:nvGrpSpPr>
          <p:grpSpPr bwMode="auto">
            <a:xfrm>
              <a:off x="2656" y="2434"/>
              <a:ext cx="542" cy="529"/>
              <a:chOff x="2106" y="2616"/>
              <a:chExt cx="281" cy="529"/>
            </a:xfrm>
          </p:grpSpPr>
          <p:sp>
            <p:nvSpPr>
              <p:cNvPr id="1831029" name="Line 117"/>
              <p:cNvSpPr>
                <a:spLocks noChangeShapeType="1"/>
              </p:cNvSpPr>
              <p:nvPr/>
            </p:nvSpPr>
            <p:spPr bwMode="auto">
              <a:xfrm flipH="1">
                <a:off x="2110" y="2616"/>
                <a:ext cx="27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1030" name="Line 118"/>
              <p:cNvSpPr>
                <a:spLocks noChangeShapeType="1"/>
              </p:cNvSpPr>
              <p:nvPr/>
            </p:nvSpPr>
            <p:spPr bwMode="auto">
              <a:xfrm flipH="1">
                <a:off x="2106" y="2746"/>
                <a:ext cx="27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1031" name="Line 119"/>
              <p:cNvSpPr>
                <a:spLocks noChangeShapeType="1"/>
              </p:cNvSpPr>
              <p:nvPr/>
            </p:nvSpPr>
            <p:spPr bwMode="auto">
              <a:xfrm flipH="1">
                <a:off x="2108" y="2881"/>
                <a:ext cx="27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1032" name="Line 120"/>
              <p:cNvSpPr>
                <a:spLocks noChangeShapeType="1"/>
              </p:cNvSpPr>
              <p:nvPr/>
            </p:nvSpPr>
            <p:spPr bwMode="auto">
              <a:xfrm flipH="1">
                <a:off x="2107" y="3015"/>
                <a:ext cx="27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1033" name="Line 121"/>
              <p:cNvSpPr>
                <a:spLocks noChangeShapeType="1"/>
              </p:cNvSpPr>
              <p:nvPr/>
            </p:nvSpPr>
            <p:spPr bwMode="auto">
              <a:xfrm flipH="1">
                <a:off x="2108" y="3145"/>
                <a:ext cx="27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31034" name="Line 122"/>
            <p:cNvSpPr>
              <a:spLocks noChangeShapeType="1"/>
            </p:cNvSpPr>
            <p:nvPr/>
          </p:nvSpPr>
          <p:spPr bwMode="auto">
            <a:xfrm flipH="1">
              <a:off x="3093" y="3201"/>
              <a:ext cx="1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36" name="Line 124"/>
            <p:cNvSpPr>
              <a:spLocks noChangeShapeType="1"/>
            </p:cNvSpPr>
            <p:nvPr/>
          </p:nvSpPr>
          <p:spPr bwMode="auto">
            <a:xfrm flipH="1">
              <a:off x="2669" y="3201"/>
              <a:ext cx="2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37" name="Line 125"/>
            <p:cNvSpPr>
              <a:spLocks noChangeShapeType="1"/>
            </p:cNvSpPr>
            <p:nvPr/>
          </p:nvSpPr>
          <p:spPr bwMode="auto">
            <a:xfrm flipH="1">
              <a:off x="2983" y="1316"/>
              <a:ext cx="2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38" name="Line 126"/>
            <p:cNvSpPr>
              <a:spLocks noChangeShapeType="1"/>
            </p:cNvSpPr>
            <p:nvPr/>
          </p:nvSpPr>
          <p:spPr bwMode="auto">
            <a:xfrm flipH="1">
              <a:off x="2977" y="1557"/>
              <a:ext cx="26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39" name="Text Box 127"/>
            <p:cNvSpPr txBox="1">
              <a:spLocks noChangeAspect="1" noChangeArrowheads="1"/>
            </p:cNvSpPr>
            <p:nvPr/>
          </p:nvSpPr>
          <p:spPr bwMode="auto">
            <a:xfrm>
              <a:off x="2945" y="2053"/>
              <a:ext cx="309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altLang="zh-CN" sz="1800"/>
                <a:t>BE1</a:t>
              </a:r>
            </a:p>
          </p:txBody>
        </p:sp>
        <p:sp>
          <p:nvSpPr>
            <p:cNvPr id="1831040" name="Line 128"/>
            <p:cNvSpPr>
              <a:spLocks noChangeShapeType="1"/>
            </p:cNvSpPr>
            <p:nvPr/>
          </p:nvSpPr>
          <p:spPr bwMode="auto">
            <a:xfrm flipH="1">
              <a:off x="2999" y="2080"/>
              <a:ext cx="2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41" name="Text Box 129"/>
            <p:cNvSpPr txBox="1">
              <a:spLocks noChangeAspect="1" noChangeArrowheads="1"/>
            </p:cNvSpPr>
            <p:nvPr/>
          </p:nvSpPr>
          <p:spPr bwMode="auto">
            <a:xfrm>
              <a:off x="4078" y="2137"/>
              <a:ext cx="245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altLang="zh-CN" sz="1800"/>
                <a:t>E</a:t>
              </a:r>
            </a:p>
          </p:txBody>
        </p:sp>
        <p:sp>
          <p:nvSpPr>
            <p:cNvPr id="1831042" name="Line 130"/>
            <p:cNvSpPr>
              <a:spLocks noChangeShapeType="1"/>
            </p:cNvSpPr>
            <p:nvPr/>
          </p:nvSpPr>
          <p:spPr bwMode="auto">
            <a:xfrm flipH="1">
              <a:off x="4143" y="2164"/>
              <a:ext cx="1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43" name="Text Box 131"/>
            <p:cNvSpPr txBox="1">
              <a:spLocks noChangeAspect="1" noChangeArrowheads="1"/>
            </p:cNvSpPr>
            <p:nvPr/>
          </p:nvSpPr>
          <p:spPr bwMode="auto">
            <a:xfrm>
              <a:off x="4073" y="1380"/>
              <a:ext cx="245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altLang="zh-CN" sz="1800"/>
                <a:t>E</a:t>
              </a:r>
            </a:p>
          </p:txBody>
        </p:sp>
        <p:sp>
          <p:nvSpPr>
            <p:cNvPr id="1831044" name="Line 132"/>
            <p:cNvSpPr>
              <a:spLocks noChangeShapeType="1"/>
            </p:cNvSpPr>
            <p:nvPr/>
          </p:nvSpPr>
          <p:spPr bwMode="auto">
            <a:xfrm flipH="1">
              <a:off x="4138" y="1407"/>
              <a:ext cx="1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31046" name="Text Box 134"/>
            <p:cNvSpPr txBox="1">
              <a:spLocks noChangeArrowheads="1"/>
            </p:cNvSpPr>
            <p:nvPr/>
          </p:nvSpPr>
          <p:spPr bwMode="auto">
            <a:xfrm>
              <a:off x="3456" y="1117"/>
              <a:ext cx="680" cy="25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6600"/>
                  </a:solidFill>
                </a:rPr>
                <a:t>7CH</a:t>
              </a:r>
            </a:p>
          </p:txBody>
        </p:sp>
        <p:sp>
          <p:nvSpPr>
            <p:cNvPr id="1831047" name="Text Box 135"/>
            <p:cNvSpPr txBox="1">
              <a:spLocks noChangeArrowheads="1"/>
            </p:cNvSpPr>
            <p:nvPr/>
          </p:nvSpPr>
          <p:spPr bwMode="auto">
            <a:xfrm>
              <a:off x="3456" y="2341"/>
              <a:ext cx="680" cy="25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6600"/>
                  </a:solidFill>
                </a:rPr>
                <a:t>7DH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640763" cy="64801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</a:rPr>
              <a:t>】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>
                <a:solidFill>
                  <a:srgbClr val="FF0000"/>
                </a:solidFill>
              </a:rPr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；外设数据传输速率为</a:t>
            </a:r>
            <a:r>
              <a:rPr lang="en-US" altLang="zh-CN" sz="2400" dirty="0">
                <a:solidFill>
                  <a:srgbClr val="FF0000"/>
                </a:solidFill>
              </a:rPr>
              <a:t>0.5MB/s</a:t>
            </a:r>
            <a:r>
              <a:rPr lang="zh-CN" altLang="en-US" sz="2400" dirty="0"/>
              <a:t>，采用中断方式与主机进行数据传送，以</a:t>
            </a:r>
            <a:r>
              <a:rPr lang="en-US" altLang="zh-CN" sz="2400" dirty="0">
                <a:solidFill>
                  <a:srgbClr val="FF0000"/>
                </a:solidFill>
              </a:rPr>
              <a:t>32bit</a:t>
            </a:r>
            <a:r>
              <a:rPr lang="zh-CN" altLang="en-US" sz="2400" dirty="0"/>
              <a:t>为传送单位。对应的中断服务程序包含</a:t>
            </a:r>
            <a:r>
              <a:rPr lang="en-US" altLang="zh-CN" sz="2400" dirty="0">
                <a:solidFill>
                  <a:srgbClr val="FF0000"/>
                </a:solidFill>
              </a:rPr>
              <a:t>20</a:t>
            </a:r>
            <a:r>
              <a:rPr lang="zh-CN" altLang="en-US" sz="2400" dirty="0"/>
              <a:t>条指令，中断服务过程中的其他开销相当于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条指令的执行时间。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6600"/>
                </a:solidFill>
              </a:rPr>
              <a:t>②</a:t>
            </a:r>
            <a:r>
              <a:rPr lang="zh-CN" altLang="en-US" sz="2400" dirty="0"/>
              <a:t> 当该外设数据传送速率达到</a:t>
            </a:r>
            <a:r>
              <a:rPr lang="en-US" altLang="zh-CN" sz="2400" dirty="0">
                <a:solidFill>
                  <a:srgbClr val="FF0000"/>
                </a:solidFill>
              </a:rPr>
              <a:t>5MB/s</a:t>
            </a:r>
            <a:r>
              <a:rPr lang="zh-CN" altLang="en-US" sz="2400" dirty="0"/>
              <a:t>时，改用</a:t>
            </a:r>
            <a:r>
              <a:rPr lang="en-US" altLang="zh-CN" sz="2400" dirty="0"/>
              <a:t>DMA</a:t>
            </a:r>
            <a:r>
              <a:rPr lang="zh-CN" altLang="en-US" sz="2400" dirty="0"/>
              <a:t>方式传送数据。假定每次</a:t>
            </a:r>
            <a:r>
              <a:rPr lang="en-US" altLang="zh-CN" sz="2400" dirty="0"/>
              <a:t>DMA</a:t>
            </a:r>
            <a:r>
              <a:rPr lang="zh-CN" altLang="en-US" sz="2400" dirty="0"/>
              <a:t>传送的数据块为</a:t>
            </a:r>
            <a:r>
              <a:rPr lang="en-US" altLang="zh-CN" sz="2400" dirty="0">
                <a:solidFill>
                  <a:srgbClr val="FF0000"/>
                </a:solidFill>
              </a:rPr>
              <a:t>5000B</a:t>
            </a:r>
            <a:r>
              <a:rPr lang="zh-CN" altLang="en-US" sz="2400" dirty="0"/>
              <a:t>，且</a:t>
            </a:r>
            <a:r>
              <a:rPr lang="en-US" altLang="zh-CN" sz="2400" dirty="0"/>
              <a:t>DMA</a:t>
            </a:r>
            <a:r>
              <a:rPr lang="zh-CN" altLang="en-US" sz="2400" dirty="0"/>
              <a:t>预处理及后处理的总开销为</a:t>
            </a:r>
            <a:r>
              <a:rPr lang="en-US" altLang="zh-CN" sz="2400" dirty="0">
                <a:solidFill>
                  <a:srgbClr val="FF0000"/>
                </a:solidFill>
              </a:rPr>
              <a:t>250</a:t>
            </a:r>
            <a:r>
              <a:rPr lang="zh-CN" altLang="en-US" sz="2400" dirty="0"/>
              <a:t>个时钟周期。则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</a:t>
            </a:r>
            <a:r>
              <a:rPr lang="en-US" altLang="zh-CN" sz="2400" dirty="0"/>
              <a:t>I/O</a:t>
            </a:r>
            <a:r>
              <a:rPr lang="zh-CN" altLang="en-US" sz="2400" dirty="0"/>
              <a:t>时间占整个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时间的百分比是多少？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【</a:t>
            </a:r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en-US" altLang="zh-CN" sz="2400" dirty="0" smtClean="0">
                <a:solidFill>
                  <a:srgbClr val="0000FF"/>
                </a:solidFill>
              </a:rPr>
              <a:t>】</a:t>
            </a:r>
            <a:r>
              <a:rPr lang="zh-CN" altLang="en-US" sz="2400" dirty="0" smtClean="0">
                <a:solidFill>
                  <a:srgbClr val="0000FF"/>
                </a:solidFill>
              </a:rPr>
              <a:t>法</a:t>
            </a:r>
            <a:r>
              <a:rPr lang="en-US" altLang="zh-CN" sz="2400" dirty="0" smtClean="0">
                <a:solidFill>
                  <a:srgbClr val="0000FF"/>
                </a:solidFill>
              </a:rPr>
              <a:t>2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/>
              <a:t>时钟周期＝</a:t>
            </a:r>
            <a:r>
              <a:rPr lang="en-US" altLang="zh-CN" sz="2400" dirty="0"/>
              <a:t>1/500MHz</a:t>
            </a:r>
            <a:r>
              <a:rPr lang="zh-CN" altLang="en-US" sz="2400" dirty="0"/>
              <a:t>＝</a:t>
            </a:r>
            <a:r>
              <a:rPr lang="en-US" altLang="zh-CN" sz="2400" dirty="0"/>
              <a:t>2ns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/>
              <a:t>外设</a:t>
            </a:r>
            <a:r>
              <a:rPr lang="zh-CN" altLang="en-US" sz="2400" dirty="0" smtClean="0"/>
              <a:t>每秒</a:t>
            </a:r>
            <a:r>
              <a:rPr lang="en-US" altLang="zh-CN" sz="2400" dirty="0" smtClean="0"/>
              <a:t>DMA</a:t>
            </a:r>
            <a:r>
              <a:rPr lang="zh-CN" altLang="en-US" sz="2400" dirty="0" smtClean="0"/>
              <a:t>次数</a:t>
            </a:r>
            <a:r>
              <a:rPr lang="zh-CN" altLang="en-US" sz="2400" dirty="0"/>
              <a:t>＝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en-US" altLang="zh-CN" sz="2400" dirty="0" smtClean="0"/>
              <a:t>5×10</a:t>
            </a:r>
            <a:r>
              <a:rPr lang="en-US" altLang="zh-CN" sz="2400" baseline="30000" dirty="0" smtClean="0"/>
              <a:t>6</a:t>
            </a:r>
            <a:r>
              <a:rPr lang="en-US" altLang="zh-CN" sz="2400" dirty="0" smtClean="0"/>
              <a:t>B/5000B</a:t>
            </a:r>
            <a:r>
              <a:rPr lang="en-US" altLang="zh-CN" sz="2400" dirty="0">
                <a:latin typeface="+mn-ea"/>
              </a:rPr>
              <a:t>)</a:t>
            </a:r>
            <a:r>
              <a:rPr lang="en-US" altLang="zh-CN" sz="2400" dirty="0"/>
              <a:t>/s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1000</a:t>
            </a:r>
            <a:r>
              <a:rPr lang="zh-CN" altLang="en-US" sz="2400" dirty="0" smtClean="0"/>
              <a:t>次</a:t>
            </a:r>
            <a:r>
              <a:rPr lang="en-US" altLang="zh-CN" sz="2400" dirty="0" smtClean="0"/>
              <a:t>DMA/s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/>
              <a:t>每次</a:t>
            </a:r>
            <a:r>
              <a:rPr lang="en-US" altLang="zh-CN" sz="2400" dirty="0" smtClean="0"/>
              <a:t>DMA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处理时间＝</a:t>
            </a:r>
            <a:r>
              <a:rPr lang="en-US" altLang="zh-CN" sz="2400" dirty="0" smtClean="0"/>
              <a:t>250×2ns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500ns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smtClean="0"/>
              <a:t>CPU</a:t>
            </a:r>
            <a:r>
              <a:rPr lang="zh-CN" altLang="en-US" sz="2400" dirty="0" smtClean="0"/>
              <a:t>每秒总</a:t>
            </a:r>
            <a:r>
              <a:rPr lang="en-US" altLang="zh-CN" sz="2400" dirty="0" smtClean="0"/>
              <a:t>DMA</a:t>
            </a:r>
            <a:r>
              <a:rPr lang="zh-CN" altLang="en-US" sz="2400" dirty="0" smtClean="0"/>
              <a:t>处理时间＝</a:t>
            </a:r>
            <a:r>
              <a:rPr lang="en-US" altLang="zh-CN" sz="2400" dirty="0" smtClean="0"/>
              <a:t>1000×500ns</a:t>
            </a:r>
            <a:r>
              <a:rPr lang="zh-CN" altLang="en-US" sz="2400" dirty="0"/>
              <a:t>＝</a:t>
            </a:r>
            <a:r>
              <a:rPr lang="en-US" altLang="zh-CN" sz="2400" dirty="0" smtClean="0"/>
              <a:t>0.0005s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秒内，</a:t>
            </a:r>
            <a:r>
              <a:rPr lang="en-US" altLang="zh-CN" sz="2400" dirty="0"/>
              <a:t>CPU</a:t>
            </a:r>
            <a:r>
              <a:rPr lang="zh-CN" altLang="en-US" sz="2400" dirty="0" smtClean="0"/>
              <a:t>用于</a:t>
            </a:r>
            <a:r>
              <a:rPr lang="en-US" altLang="zh-CN" sz="2400" dirty="0" smtClean="0"/>
              <a:t>DMA</a:t>
            </a:r>
            <a:r>
              <a:rPr lang="zh-CN" altLang="en-US" sz="2400" dirty="0" smtClean="0"/>
              <a:t>处理的</a:t>
            </a:r>
            <a:r>
              <a:rPr lang="zh-CN" altLang="en-US" sz="2400" dirty="0"/>
              <a:t>时间比例为：</a:t>
            </a:r>
            <a:r>
              <a:rPr lang="en-US" altLang="zh-CN" sz="2400" dirty="0" smtClean="0"/>
              <a:t>0.0005s/1s</a:t>
            </a:r>
            <a:r>
              <a:rPr lang="zh-CN" altLang="en-US" sz="2400" dirty="0" smtClean="0"/>
              <a:t>＝</a:t>
            </a:r>
            <a:r>
              <a:rPr lang="en-US" altLang="zh-CN" sz="2400" dirty="0" smtClean="0"/>
              <a:t>0.05</a:t>
            </a:r>
            <a:r>
              <a:rPr lang="en-US" altLang="zh-CN" sz="2400" dirty="0"/>
              <a:t>%</a:t>
            </a:r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 bwMode="auto">
          <a:xfrm>
            <a:off x="8100490" y="3284980"/>
            <a:ext cx="504070" cy="50407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1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1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01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01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01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8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体系结构</a:t>
            </a:r>
            <a:endParaRPr lang="zh-CN" altLang="en-US" sz="4000" b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输入输出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72899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>
                <a:ea typeface="楷体_GB2312" pitchFamily="49" charset="-122"/>
              </a:rPr>
              <a:t>8.4  </a:t>
            </a:r>
            <a:r>
              <a:rPr lang="zh-CN" altLang="en-US" sz="4200">
                <a:ea typeface="楷体_GB2312" pitchFamily="49" charset="-122"/>
              </a:rPr>
              <a:t>输入输出技术</a:t>
            </a:r>
          </a:p>
        </p:txBody>
      </p:sp>
      <p:sp>
        <p:nvSpPr>
          <p:cNvPr id="1872900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800">
                <a:solidFill>
                  <a:srgbClr val="CC0066"/>
                </a:solidFill>
                <a:ea typeface="隶书" pitchFamily="49" charset="-122"/>
              </a:rPr>
              <a:t>8.4.4</a:t>
            </a:r>
            <a:r>
              <a:rPr lang="en-US" altLang="zh-CN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3400">
                <a:solidFill>
                  <a:srgbClr val="CC0066"/>
                </a:solidFill>
              </a:rPr>
              <a:t>I/O</a:t>
            </a:r>
            <a:r>
              <a:rPr lang="en-US" altLang="zh-CN" sz="2200" b="0">
                <a:solidFill>
                  <a:srgbClr val="CC0066"/>
                </a:solidFill>
              </a:rPr>
              <a:t> </a:t>
            </a:r>
            <a:r>
              <a:rPr lang="zh-CN" altLang="en-US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通道方式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72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72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72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72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72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72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72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72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72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72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D6FFDE-3F6F-4415-8ABD-FAF23AF8E58C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188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</a:t>
            </a:r>
          </a:p>
        </p:txBody>
      </p:sp>
      <p:sp>
        <p:nvSpPr>
          <p:cNvPr id="1886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47700"/>
            <a:ext cx="8362950" cy="5949950"/>
          </a:xfrm>
        </p:spPr>
        <p:txBody>
          <a:bodyPr/>
          <a:lstStyle/>
          <a:p>
            <a:pPr marL="355600" indent="-355600"/>
            <a:r>
              <a:rPr lang="zh-CN" altLang="en-US">
                <a:solidFill>
                  <a:schemeClr val="tx2"/>
                </a:solidFill>
              </a:rPr>
              <a:t>在大型计算机系统中，如果仅仅采用</a:t>
            </a:r>
            <a:r>
              <a:rPr lang="zh-CN" altLang="en-US">
                <a:solidFill>
                  <a:srgbClr val="0000FF"/>
                </a:solidFill>
              </a:rPr>
              <a:t>程序控制</a:t>
            </a:r>
            <a:r>
              <a:rPr lang="zh-CN" altLang="en-US">
                <a:solidFill>
                  <a:schemeClr val="tx2"/>
                </a:solidFill>
              </a:rPr>
              <a:t>、</a:t>
            </a:r>
            <a:r>
              <a:rPr lang="en-US" altLang="zh-CN">
                <a:solidFill>
                  <a:srgbClr val="0000FF"/>
                </a:solidFill>
              </a:rPr>
              <a:t>DMA</a:t>
            </a:r>
            <a:r>
              <a:rPr lang="zh-CN" altLang="en-US">
                <a:solidFill>
                  <a:schemeClr val="tx2"/>
                </a:solidFill>
              </a:rPr>
              <a:t>等基本输入输出方式来管理外围设备，会引起如下问题：</a:t>
            </a:r>
          </a:p>
          <a:p>
            <a:pPr marL="990600" lvl="1" indent="-455613">
              <a:buClr>
                <a:srgbClr val="008000"/>
              </a:buClr>
            </a:pPr>
            <a:r>
              <a:rPr lang="zh-CN" altLang="en-US">
                <a:solidFill>
                  <a:schemeClr val="tx2"/>
                </a:solidFill>
              </a:rPr>
              <a:t>所有外围设备的输入输出工作全部由</a:t>
            </a:r>
            <a:r>
              <a:rPr lang="en-US" altLang="zh-CN">
                <a:solidFill>
                  <a:schemeClr val="tx2"/>
                </a:solidFill>
              </a:rPr>
              <a:t>CPU</a:t>
            </a:r>
            <a:r>
              <a:rPr lang="zh-CN" altLang="en-US">
                <a:solidFill>
                  <a:schemeClr val="tx2"/>
                </a:solidFill>
              </a:rPr>
              <a:t>承担，使得</a:t>
            </a:r>
            <a:r>
              <a:rPr lang="en-US" altLang="zh-CN">
                <a:solidFill>
                  <a:schemeClr val="tx2"/>
                </a:solidFill>
              </a:rPr>
              <a:t>CPU</a:t>
            </a:r>
            <a:r>
              <a:rPr lang="zh-CN" altLang="en-US">
                <a:solidFill>
                  <a:schemeClr val="tx2"/>
                </a:solidFill>
              </a:rPr>
              <a:t>不能专心于用户程序；</a:t>
            </a:r>
          </a:p>
          <a:p>
            <a:pPr marL="990600" lvl="1" indent="-455613">
              <a:buClr>
                <a:srgbClr val="008000"/>
              </a:buClr>
            </a:pPr>
            <a:r>
              <a:rPr lang="zh-CN" altLang="en-US">
                <a:solidFill>
                  <a:schemeClr val="tx2"/>
                </a:solidFill>
              </a:rPr>
              <a:t>大型计算机系统中的外围设备很多，但一般并不同时工作，如果为每台设备都配置一个接口，必然是一种浪费 </a:t>
            </a:r>
            <a:r>
              <a:rPr lang="en-US" altLang="zh-CN">
                <a:solidFill>
                  <a:schemeClr val="tx2"/>
                </a:solidFill>
              </a:rPr>
              <a:t>—— </a:t>
            </a:r>
            <a:r>
              <a:rPr lang="zh-CN" altLang="en-US">
                <a:solidFill>
                  <a:schemeClr val="tx2"/>
                </a:solidFill>
              </a:rPr>
              <a:t>特别是</a:t>
            </a:r>
            <a:r>
              <a:rPr lang="en-US" altLang="zh-CN">
                <a:solidFill>
                  <a:schemeClr val="tx2"/>
                </a:solidFill>
              </a:rPr>
              <a:t>DMA</a:t>
            </a:r>
            <a:r>
              <a:rPr lang="zh-CN" altLang="en-US">
                <a:solidFill>
                  <a:schemeClr val="tx2"/>
                </a:solidFill>
              </a:rPr>
              <a:t>接口，硬件代价很高。</a:t>
            </a:r>
          </a:p>
          <a:p>
            <a:pPr marL="355600" indent="-355600"/>
            <a:r>
              <a:rPr lang="zh-CN" altLang="en-US">
                <a:solidFill>
                  <a:schemeClr val="tx2"/>
                </a:solidFill>
              </a:rPr>
              <a:t>在大型计算机系统中采用</a:t>
            </a:r>
            <a:r>
              <a:rPr lang="zh-CN" altLang="en-US">
                <a:solidFill>
                  <a:srgbClr val="0000FF"/>
                </a:solidFill>
              </a:rPr>
              <a:t>通道处理机</a:t>
            </a:r>
            <a:r>
              <a:rPr lang="zh-CN" altLang="en-US">
                <a:solidFill>
                  <a:schemeClr val="tx2"/>
                </a:solidFill>
              </a:rPr>
              <a:t>的目的：</a:t>
            </a:r>
          </a:p>
          <a:p>
            <a:pPr marL="990600" lvl="1" indent="-455613">
              <a:buClr>
                <a:srgbClr val="008000"/>
              </a:buClr>
            </a:pPr>
            <a:r>
              <a:rPr lang="zh-CN" altLang="en-US">
                <a:solidFill>
                  <a:schemeClr val="tx2"/>
                </a:solidFill>
              </a:rPr>
              <a:t>使</a:t>
            </a:r>
            <a:r>
              <a:rPr lang="en-US" altLang="zh-CN">
                <a:solidFill>
                  <a:schemeClr val="tx2"/>
                </a:solidFill>
              </a:rPr>
              <a:t>CPU</a:t>
            </a:r>
            <a:r>
              <a:rPr lang="zh-CN" altLang="en-US">
                <a:solidFill>
                  <a:schemeClr val="tx2"/>
                </a:solidFill>
              </a:rPr>
              <a:t>摆脱繁重的输入输出负担；</a:t>
            </a:r>
          </a:p>
          <a:p>
            <a:pPr marL="990600" lvl="1" indent="-455613">
              <a:buClr>
                <a:srgbClr val="008000"/>
              </a:buClr>
            </a:pPr>
            <a:r>
              <a:rPr lang="zh-CN" altLang="en-US">
                <a:solidFill>
                  <a:schemeClr val="tx2"/>
                </a:solidFill>
              </a:rPr>
              <a:t>共享输入输出接口。</a:t>
            </a: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1B7CA-3D39-48A9-AD98-CC568098D7AB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188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</a:t>
            </a:r>
          </a:p>
        </p:txBody>
      </p:sp>
      <p:sp>
        <p:nvSpPr>
          <p:cNvPr id="1887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47700"/>
            <a:ext cx="8362950" cy="5949950"/>
          </a:xfrm>
        </p:spPr>
        <p:txBody>
          <a:bodyPr/>
          <a:lstStyle/>
          <a:p>
            <a:pPr marL="355600" indent="-355600"/>
            <a:r>
              <a:rPr lang="zh-CN" altLang="en-US"/>
              <a:t>通道处理机能负担外围设备的大部分输入输出工作，包括：</a:t>
            </a:r>
          </a:p>
          <a:p>
            <a:pPr marL="630238" lvl="1" indent="-273050">
              <a:buClr>
                <a:srgbClr val="FF6600"/>
              </a:buClr>
            </a:pPr>
            <a:r>
              <a:rPr lang="zh-CN" altLang="en-US"/>
              <a:t>管理所有按字节传输方式工作的</a:t>
            </a:r>
            <a:r>
              <a:rPr lang="zh-CN" altLang="en-US">
                <a:solidFill>
                  <a:srgbClr val="008000"/>
                </a:solidFill>
              </a:rPr>
              <a:t>低速和中速外围设备</a:t>
            </a:r>
            <a:r>
              <a:rPr lang="zh-CN" altLang="en-US"/>
              <a:t>、按数据块传输方式工作的</a:t>
            </a:r>
            <a:r>
              <a:rPr lang="zh-CN" altLang="en-US">
                <a:solidFill>
                  <a:srgbClr val="008000"/>
                </a:solidFill>
              </a:rPr>
              <a:t>高速外围设备</a:t>
            </a:r>
            <a:r>
              <a:rPr lang="zh-CN" altLang="en-US"/>
              <a:t>；</a:t>
            </a:r>
          </a:p>
          <a:p>
            <a:pPr marL="630238" lvl="1" indent="-273050">
              <a:buClr>
                <a:srgbClr val="FF6600"/>
              </a:buClr>
            </a:pPr>
            <a:r>
              <a:rPr lang="zh-CN" altLang="en-US"/>
              <a:t>对</a:t>
            </a:r>
            <a:r>
              <a:rPr lang="en-US" altLang="zh-CN">
                <a:solidFill>
                  <a:srgbClr val="008000"/>
                </a:solidFill>
              </a:rPr>
              <a:t>DMA</a:t>
            </a:r>
            <a:r>
              <a:rPr lang="zh-CN" altLang="en-US">
                <a:solidFill>
                  <a:srgbClr val="008000"/>
                </a:solidFill>
              </a:rPr>
              <a:t>接口初始化</a:t>
            </a:r>
            <a:r>
              <a:rPr lang="zh-CN" altLang="en-US"/>
              <a:t>；</a:t>
            </a:r>
          </a:p>
          <a:p>
            <a:pPr marL="630238" lvl="1" indent="-273050">
              <a:buClr>
                <a:srgbClr val="FF6600"/>
              </a:buClr>
            </a:pPr>
            <a:r>
              <a:rPr lang="zh-CN" altLang="en-US"/>
              <a:t>设备</a:t>
            </a:r>
            <a:r>
              <a:rPr lang="zh-CN" altLang="en-US">
                <a:solidFill>
                  <a:srgbClr val="008000"/>
                </a:solidFill>
              </a:rPr>
              <a:t>故障检测</a:t>
            </a:r>
            <a:r>
              <a:rPr lang="zh-CN" altLang="en-US"/>
              <a:t>、</a:t>
            </a:r>
            <a:r>
              <a:rPr lang="zh-CN" altLang="en-US">
                <a:solidFill>
                  <a:srgbClr val="008000"/>
                </a:solidFill>
              </a:rPr>
              <a:t>处理</a:t>
            </a:r>
            <a:r>
              <a:rPr lang="zh-CN" altLang="en-US"/>
              <a:t>。</a:t>
            </a:r>
          </a:p>
          <a:p>
            <a:pPr marL="990600" lvl="1" indent="-455613">
              <a:buClr>
                <a:srgbClr val="008000"/>
              </a:buClr>
            </a:pPr>
            <a:endParaRPr lang="zh-CN" altLang="en-US"/>
          </a:p>
          <a:p>
            <a:pPr marL="355600" indent="-355600"/>
            <a:r>
              <a:rPr lang="zh-CN" altLang="en-US"/>
              <a:t>通道处理机虽然不是一台具有完整指令系统的处理机，但可以把它看作是一台</a:t>
            </a:r>
            <a:r>
              <a:rPr lang="zh-CN" altLang="en-US">
                <a:solidFill>
                  <a:srgbClr val="0000FF"/>
                </a:solidFill>
              </a:rPr>
              <a:t>能够执行有限输入输出指令</a:t>
            </a:r>
            <a:r>
              <a:rPr lang="zh-CN" altLang="en-US"/>
              <a:t>、能够</a:t>
            </a:r>
            <a:r>
              <a:rPr lang="zh-CN" altLang="en-US">
                <a:solidFill>
                  <a:srgbClr val="0000FF"/>
                </a:solidFill>
              </a:rPr>
              <a:t>被多台外围设备共享</a:t>
            </a:r>
            <a:r>
              <a:rPr lang="zh-CN" altLang="en-US"/>
              <a:t>的</a:t>
            </a:r>
            <a:r>
              <a:rPr lang="zh-CN" altLang="en-US">
                <a:solidFill>
                  <a:srgbClr val="FF3300"/>
                </a:solidFill>
              </a:rPr>
              <a:t>小型</a:t>
            </a:r>
            <a:r>
              <a:rPr lang="en-US" altLang="zh-CN">
                <a:solidFill>
                  <a:srgbClr val="FF3300"/>
                </a:solidFill>
              </a:rPr>
              <a:t>DMA</a:t>
            </a:r>
            <a:r>
              <a:rPr lang="zh-CN" altLang="en-US">
                <a:solidFill>
                  <a:srgbClr val="FF3300"/>
                </a:solidFill>
              </a:rPr>
              <a:t>专用处理器机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EA50DB-E3B7-4C9B-96CE-39AA482F5527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187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</a:t>
            </a:r>
          </a:p>
        </p:txBody>
      </p:sp>
      <p:sp>
        <p:nvSpPr>
          <p:cNvPr id="1871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6613"/>
            <a:ext cx="8362950" cy="5761037"/>
          </a:xfrm>
        </p:spPr>
        <p:txBody>
          <a:bodyPr/>
          <a:lstStyle/>
          <a:p>
            <a:pPr marL="355600" indent="-355600">
              <a:spcBef>
                <a:spcPct val="10000"/>
              </a:spcBef>
            </a:pPr>
            <a:r>
              <a:rPr lang="en-US" altLang="zh-CN"/>
              <a:t>CPU</a:t>
            </a:r>
            <a:r>
              <a:rPr lang="zh-CN" altLang="en-US"/>
              <a:t>只负责“数据处理”，</a:t>
            </a:r>
            <a:br>
              <a:rPr lang="zh-CN" altLang="en-US"/>
            </a:br>
            <a:r>
              <a:rPr lang="zh-CN" altLang="en-US"/>
              <a:t>将“传输控制”功能下放给通道。</a:t>
            </a:r>
          </a:p>
          <a:p>
            <a:pPr marL="355600" indent="-355600">
              <a:spcBef>
                <a:spcPct val="10000"/>
              </a:spcBef>
            </a:pPr>
            <a:r>
              <a:rPr lang="zh-CN" altLang="en-US"/>
              <a:t>通道的基本功能：</a:t>
            </a:r>
          </a:p>
          <a:p>
            <a:pPr marL="990600" lvl="1" indent="-455613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接受</a:t>
            </a:r>
            <a:r>
              <a:rPr lang="en-US" altLang="zh-CN"/>
              <a:t>CPU</a:t>
            </a:r>
            <a:r>
              <a:rPr lang="zh-CN" altLang="en-US"/>
              <a:t>的</a:t>
            </a:r>
            <a:r>
              <a:rPr lang="en-US" altLang="zh-CN">
                <a:solidFill>
                  <a:srgbClr val="FF0000"/>
                </a:solidFill>
              </a:rPr>
              <a:t>I/O</a:t>
            </a:r>
            <a:r>
              <a:rPr lang="zh-CN" altLang="en-US">
                <a:solidFill>
                  <a:srgbClr val="FF0000"/>
                </a:solidFill>
              </a:rPr>
              <a:t>指令</a:t>
            </a:r>
            <a:r>
              <a:rPr lang="zh-CN" altLang="en-US"/>
              <a:t>，按指令要求与指定的外设通信；</a:t>
            </a:r>
          </a:p>
          <a:p>
            <a:pPr marL="990600" lvl="1" indent="-455613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执行内存中属于该通道的</a:t>
            </a:r>
            <a:r>
              <a:rPr lang="zh-CN" altLang="en-US">
                <a:solidFill>
                  <a:srgbClr val="FF0000"/>
                </a:solidFill>
              </a:rPr>
              <a:t>通道程序</a:t>
            </a:r>
            <a:r>
              <a:rPr lang="zh-CN" altLang="en-US"/>
              <a:t>，控制外设与内存之间的数据传送。</a:t>
            </a:r>
          </a:p>
          <a:p>
            <a:pPr marL="990600" lvl="1" indent="-455613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从外设得到</a:t>
            </a:r>
            <a:r>
              <a:rPr lang="zh-CN" altLang="en-US">
                <a:solidFill>
                  <a:srgbClr val="FF0000"/>
                </a:solidFill>
              </a:rPr>
              <a:t>状态信息</a:t>
            </a:r>
            <a:r>
              <a:rPr lang="zh-CN" altLang="en-US"/>
              <a:t>，与通道本身的状态信息一起送至内存指定单元，供</a:t>
            </a:r>
            <a:r>
              <a:rPr lang="en-US" altLang="zh-CN"/>
              <a:t>CPU</a:t>
            </a:r>
            <a:r>
              <a:rPr lang="zh-CN" altLang="en-US"/>
              <a:t>使用。</a:t>
            </a:r>
          </a:p>
          <a:p>
            <a:pPr marL="990600" lvl="1" indent="-455613">
              <a:spcBef>
                <a:spcPct val="10000"/>
              </a:spcBef>
              <a:buSzTx/>
              <a:buFont typeface="Wingdings" pitchFamily="2" charset="2"/>
              <a:buAutoNum type="circleNumDbPlain"/>
            </a:pPr>
            <a:r>
              <a:rPr lang="zh-CN" altLang="en-US"/>
              <a:t>将外设及通道本身的</a:t>
            </a:r>
            <a:r>
              <a:rPr lang="zh-CN" altLang="en-US">
                <a:solidFill>
                  <a:srgbClr val="FF0000"/>
                </a:solidFill>
              </a:rPr>
              <a:t>中断</a:t>
            </a:r>
            <a:r>
              <a:rPr lang="zh-CN" altLang="en-US"/>
              <a:t>请求按次序及时报告</a:t>
            </a:r>
            <a:r>
              <a:rPr lang="en-US" altLang="zh-CN"/>
              <a:t>CPU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B0174C-95ED-45F2-90F1-46ECD5E283B4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187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</a:t>
            </a:r>
          </a:p>
        </p:txBody>
      </p:sp>
      <p:sp>
        <p:nvSpPr>
          <p:cNvPr id="1878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362950" cy="5761038"/>
          </a:xfrm>
        </p:spPr>
        <p:txBody>
          <a:bodyPr/>
          <a:lstStyle/>
          <a:p>
            <a:r>
              <a:rPr lang="zh-CN" altLang="en-US"/>
              <a:t>通道</a:t>
            </a:r>
            <a:r>
              <a:rPr lang="en-US" altLang="zh-CN">
                <a:latin typeface="宋体" charset="-122"/>
              </a:rPr>
              <a:t>(</a:t>
            </a:r>
            <a:r>
              <a:rPr lang="en-US" altLang="zh-CN"/>
              <a:t>I/O channel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方式：</a:t>
            </a:r>
            <a:br>
              <a:rPr lang="zh-CN" altLang="en-US"/>
            </a:br>
            <a:r>
              <a:rPr lang="zh-CN" altLang="en-US"/>
              <a:t>利用专用的</a:t>
            </a:r>
            <a:r>
              <a:rPr lang="en-US" altLang="zh-CN">
                <a:solidFill>
                  <a:srgbClr val="CC0000"/>
                </a:solidFill>
              </a:rPr>
              <a:t>I/O</a:t>
            </a:r>
            <a:r>
              <a:rPr lang="zh-CN" altLang="en-US">
                <a:solidFill>
                  <a:srgbClr val="CC0000"/>
                </a:solidFill>
              </a:rPr>
              <a:t>处理器</a:t>
            </a:r>
            <a:r>
              <a:rPr lang="zh-CN" altLang="en-US"/>
              <a:t>控制</a:t>
            </a:r>
            <a:r>
              <a:rPr lang="en-US" altLang="zh-CN"/>
              <a:t>I/O</a:t>
            </a:r>
            <a:r>
              <a:rPr lang="zh-CN" altLang="en-US"/>
              <a:t>操作的方式。</a:t>
            </a:r>
          </a:p>
          <a:p>
            <a:r>
              <a:rPr lang="en-US" altLang="zh-CN"/>
              <a:t>I/O</a:t>
            </a:r>
            <a:r>
              <a:rPr lang="zh-CN" altLang="en-US"/>
              <a:t>处理器</a:t>
            </a:r>
            <a:r>
              <a:rPr lang="en-US" altLang="zh-CN"/>
              <a:t>/</a:t>
            </a:r>
            <a:r>
              <a:rPr lang="zh-CN" altLang="en-US"/>
              <a:t>通道控制器</a:t>
            </a:r>
            <a:r>
              <a:rPr lang="en-US" altLang="zh-CN">
                <a:latin typeface="宋体" charset="-122"/>
              </a:rPr>
              <a:t>(</a:t>
            </a:r>
            <a:r>
              <a:rPr lang="en-US" altLang="zh-CN"/>
              <a:t>I/O processor</a:t>
            </a:r>
            <a:r>
              <a:rPr lang="zh-CN" altLang="en-US"/>
              <a:t>，</a:t>
            </a:r>
            <a:r>
              <a:rPr lang="en-US" altLang="zh-CN"/>
              <a:t>IOP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/>
              <a:t>：</a:t>
            </a:r>
            <a:br>
              <a:rPr lang="zh-CN" altLang="en-US"/>
            </a:br>
            <a:r>
              <a:rPr lang="zh-CN" altLang="en-US"/>
              <a:t>专用于输入输出控制的计算机。</a:t>
            </a:r>
          </a:p>
          <a:p>
            <a:r>
              <a:rPr lang="zh-CN" altLang="en-US"/>
              <a:t>三类</a:t>
            </a:r>
            <a:r>
              <a:rPr lang="en-US" altLang="zh-CN"/>
              <a:t>IOP</a:t>
            </a:r>
            <a:r>
              <a:rPr lang="zh-CN" altLang="en-US"/>
              <a:t>指令：</a:t>
            </a:r>
          </a:p>
          <a:p>
            <a:pPr lvl="1"/>
            <a:r>
              <a:rPr lang="zh-CN" altLang="en-US"/>
              <a:t>与数据传输相关的指令；</a:t>
            </a:r>
          </a:p>
          <a:p>
            <a:pPr lvl="1"/>
            <a:r>
              <a:rPr lang="zh-CN" altLang="en-US"/>
              <a:t>算术、逻辑和分支跳转指令；</a:t>
            </a:r>
          </a:p>
          <a:p>
            <a:pPr lvl="1"/>
            <a:r>
              <a:rPr lang="en-US" altLang="zh-CN"/>
              <a:t>I/O</a:t>
            </a:r>
            <a:r>
              <a:rPr lang="zh-CN" altLang="en-US"/>
              <a:t>设备控制指令。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B7C064-BC78-49A5-8379-BFECA61E6182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1880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1. </a:t>
            </a:r>
            <a:r>
              <a:rPr lang="zh-CN" altLang="en-US">
                <a:solidFill>
                  <a:srgbClr val="006600"/>
                </a:solidFill>
              </a:rPr>
              <a:t>通道的工作过程</a:t>
            </a:r>
          </a:p>
        </p:txBody>
      </p:sp>
      <p:sp>
        <p:nvSpPr>
          <p:cNvPr id="188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10000"/>
              </a:spcBef>
            </a:pPr>
            <a:r>
              <a:rPr lang="en-US" altLang="zh-CN"/>
              <a:t>CPU</a:t>
            </a:r>
            <a:r>
              <a:rPr lang="zh-CN" altLang="en-US"/>
              <a:t>：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执行</a:t>
            </a:r>
            <a:r>
              <a:rPr lang="en-US" altLang="zh-CN"/>
              <a:t>I/O</a:t>
            </a:r>
            <a:r>
              <a:rPr lang="zh-CN" altLang="en-US"/>
              <a:t>指令（管态指令）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处理来自通道的中断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数据传送结束中断</a:t>
            </a:r>
          </a:p>
          <a:p>
            <a:pPr lvl="2">
              <a:spcBef>
                <a:spcPct val="10000"/>
              </a:spcBef>
            </a:pPr>
            <a:r>
              <a:rPr lang="zh-CN" altLang="en-US"/>
              <a:t>故障中断</a:t>
            </a:r>
          </a:p>
          <a:p>
            <a:pPr>
              <a:spcBef>
                <a:spcPct val="10000"/>
              </a:spcBef>
            </a:pPr>
            <a:r>
              <a:rPr lang="zh-CN" altLang="en-US"/>
              <a:t>管态、目态：</a:t>
            </a:r>
            <a:r>
              <a:rPr lang="en-US" altLang="zh-CN"/>
              <a:t>I/O</a:t>
            </a:r>
            <a:r>
              <a:rPr lang="zh-CN" altLang="en-US"/>
              <a:t>指令为管态指令</a:t>
            </a:r>
          </a:p>
          <a:p>
            <a:pPr>
              <a:spcBef>
                <a:spcPct val="10000"/>
              </a:spcBef>
            </a:pPr>
            <a:r>
              <a:rPr lang="zh-CN" altLang="en-US"/>
              <a:t>通道指令、通道状态字</a:t>
            </a:r>
          </a:p>
          <a:p>
            <a:pPr>
              <a:spcBef>
                <a:spcPct val="10000"/>
              </a:spcBef>
            </a:pPr>
            <a:r>
              <a:rPr lang="zh-CN" altLang="en-US"/>
              <a:t>设备控制器的任务：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接收通道指令，控制外设完成所要求的操作。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向通道反映外设的状态。</a:t>
            </a:r>
          </a:p>
          <a:p>
            <a:pPr lvl="1">
              <a:spcBef>
                <a:spcPct val="10000"/>
              </a:spcBef>
            </a:pPr>
            <a:r>
              <a:rPr lang="zh-CN" altLang="en-US"/>
              <a:t>将外设信号转换为通道能识别的标准信号。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8C126-3FEB-449F-AEFA-297D9F8C3006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188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1. </a:t>
            </a:r>
            <a:r>
              <a:rPr lang="zh-CN" altLang="en-US">
                <a:solidFill>
                  <a:srgbClr val="006600"/>
                </a:solidFill>
              </a:rPr>
              <a:t>通道的工作过程</a:t>
            </a:r>
          </a:p>
        </p:txBody>
      </p:sp>
      <p:sp>
        <p:nvSpPr>
          <p:cNvPr id="1888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325" y="549275"/>
            <a:ext cx="8362950" cy="576263"/>
          </a:xfrm>
        </p:spPr>
        <p:txBody>
          <a:bodyPr/>
          <a:lstStyle/>
          <a:p>
            <a:pPr algn="ctr">
              <a:spcBef>
                <a:spcPct val="10000"/>
              </a:spcBef>
              <a:buFont typeface="Wingdings" pitchFamily="2" charset="2"/>
              <a:buNone/>
            </a:pPr>
            <a:r>
              <a:rPr kumimoji="1" lang="zh-CN" altLang="en-US"/>
              <a:t>通道处理机输入输出主要过程的时间关系示意图</a:t>
            </a:r>
          </a:p>
        </p:txBody>
      </p:sp>
      <p:sp>
        <p:nvSpPr>
          <p:cNvPr id="1888260" name="Line 4"/>
          <p:cNvSpPr>
            <a:spLocks noChangeShapeType="1"/>
          </p:cNvSpPr>
          <p:nvPr/>
        </p:nvSpPr>
        <p:spPr bwMode="auto">
          <a:xfrm flipV="1">
            <a:off x="2406650" y="2674938"/>
            <a:ext cx="6084888" cy="7937"/>
          </a:xfrm>
          <a:prstGeom prst="line">
            <a:avLst/>
          </a:prstGeom>
          <a:noFill/>
          <a:ln w="12700">
            <a:solidFill>
              <a:srgbClr val="008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8261" name="Line 5"/>
          <p:cNvSpPr>
            <a:spLocks noChangeShapeType="1"/>
          </p:cNvSpPr>
          <p:nvPr/>
        </p:nvSpPr>
        <p:spPr bwMode="auto">
          <a:xfrm flipV="1">
            <a:off x="2416175" y="4054475"/>
            <a:ext cx="6084888" cy="7938"/>
          </a:xfrm>
          <a:prstGeom prst="line">
            <a:avLst/>
          </a:prstGeom>
          <a:noFill/>
          <a:ln w="12700">
            <a:solidFill>
              <a:srgbClr val="008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8262" name="Line 6"/>
          <p:cNvSpPr>
            <a:spLocks noChangeShapeType="1"/>
          </p:cNvSpPr>
          <p:nvPr/>
        </p:nvSpPr>
        <p:spPr bwMode="auto">
          <a:xfrm flipV="1">
            <a:off x="2416175" y="5487988"/>
            <a:ext cx="6084888" cy="7937"/>
          </a:xfrm>
          <a:prstGeom prst="line">
            <a:avLst/>
          </a:prstGeom>
          <a:noFill/>
          <a:ln w="12700">
            <a:solidFill>
              <a:srgbClr val="008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8263" name="Line 7"/>
          <p:cNvSpPr>
            <a:spLocks noChangeShapeType="1"/>
          </p:cNvSpPr>
          <p:nvPr/>
        </p:nvSpPr>
        <p:spPr bwMode="auto">
          <a:xfrm>
            <a:off x="3535363" y="2338388"/>
            <a:ext cx="0" cy="342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med" len="lg"/>
            <a:tailEnd type="arrow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64" name="Rectangle 8"/>
          <p:cNvSpPr>
            <a:spLocks noChangeArrowheads="1"/>
          </p:cNvSpPr>
          <p:nvPr/>
        </p:nvSpPr>
        <p:spPr bwMode="auto">
          <a:xfrm>
            <a:off x="1157288" y="2335213"/>
            <a:ext cx="1290637" cy="10064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72000" tIns="36000" rIns="36000" bIns="0"/>
          <a:lstStyle/>
          <a:p>
            <a:pPr algn="r">
              <a:spcBef>
                <a:spcPct val="0"/>
              </a:spcBef>
            </a:pP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CPU</a:t>
            </a: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运行</a:t>
            </a:r>
            <a:endParaRPr kumimoji="1" lang="zh-CN" altLang="en-US" sz="2000" b="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  <a:p>
            <a:pPr algn="r">
              <a:spcBef>
                <a:spcPct val="0"/>
              </a:spcBef>
            </a:pP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用户程序</a:t>
            </a:r>
            <a:endParaRPr kumimoji="1" lang="zh-CN" altLang="en-US" sz="2000" b="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  <a:p>
            <a:pPr algn="r">
              <a:spcBef>
                <a:spcPct val="0"/>
              </a:spcBef>
            </a:pPr>
            <a:r>
              <a:rPr kumimoji="1" lang="zh-CN" altLang="zh-CN" sz="2000" b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（目态）</a:t>
            </a:r>
            <a:endParaRPr kumimoji="1" lang="zh-CN" altLang="en-US" sz="2000" b="0">
              <a:solidFill>
                <a:srgbClr val="0000FF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88265" name="Line 9"/>
          <p:cNvSpPr>
            <a:spLocks noChangeShapeType="1"/>
          </p:cNvSpPr>
          <p:nvPr/>
        </p:nvSpPr>
        <p:spPr bwMode="auto">
          <a:xfrm flipH="1" flipV="1">
            <a:off x="2532063" y="2681288"/>
            <a:ext cx="10033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66" name="Line 10"/>
          <p:cNvSpPr>
            <a:spLocks noChangeShapeType="1"/>
          </p:cNvSpPr>
          <p:nvPr/>
        </p:nvSpPr>
        <p:spPr bwMode="auto">
          <a:xfrm flipH="1" flipV="1">
            <a:off x="2389188" y="1458913"/>
            <a:ext cx="594995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arrow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67" name="Rectangle 11"/>
          <p:cNvSpPr>
            <a:spLocks noChangeArrowheads="1"/>
          </p:cNvSpPr>
          <p:nvPr/>
        </p:nvSpPr>
        <p:spPr bwMode="auto">
          <a:xfrm>
            <a:off x="384175" y="5127625"/>
            <a:ext cx="2516188" cy="711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72000" tIns="36000" rIns="36000" bIns="0"/>
          <a:lstStyle/>
          <a:p>
            <a:pPr algn="r"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ea typeface="黑体" pitchFamily="2" charset="-122"/>
              </a:rPr>
              <a:t>通道</a:t>
            </a:r>
            <a:r>
              <a:rPr kumimoji="1" lang="en-US" altLang="zh-CN" sz="2000" b="0">
                <a:solidFill>
                  <a:schemeClr val="tx2"/>
                </a:solidFill>
                <a:ea typeface="黑体" pitchFamily="2" charset="-122"/>
              </a:rPr>
              <a:t>i</a:t>
            </a:r>
            <a:r>
              <a:rPr kumimoji="1" lang="zh-CN" altLang="en-US" sz="2000" b="0">
                <a:solidFill>
                  <a:schemeClr val="tx2"/>
                </a:solidFill>
                <a:ea typeface="黑体" pitchFamily="2" charset="-122"/>
              </a:rPr>
              <a:t>（运行存放在主</a:t>
            </a:r>
            <a:br>
              <a:rPr kumimoji="1" lang="zh-CN" altLang="en-US" sz="2000" b="0">
                <a:solidFill>
                  <a:schemeClr val="tx2"/>
                </a:solidFill>
                <a:ea typeface="黑体" pitchFamily="2" charset="-122"/>
              </a:rPr>
            </a:br>
            <a:r>
              <a:rPr kumimoji="1" lang="zh-CN" altLang="en-US" sz="2000" b="0">
                <a:solidFill>
                  <a:schemeClr val="tx2"/>
                </a:solidFill>
                <a:ea typeface="黑体" pitchFamily="2" charset="-122"/>
              </a:rPr>
              <a:t>存中的通道程序</a:t>
            </a:r>
            <a:r>
              <a:rPr kumimoji="1" lang="en-US" altLang="zh-CN" sz="2000" b="0">
                <a:solidFill>
                  <a:schemeClr val="tx2"/>
                </a:solidFill>
                <a:ea typeface="黑体" pitchFamily="2" charset="-122"/>
              </a:rPr>
              <a:t>i</a:t>
            </a:r>
            <a:r>
              <a:rPr kumimoji="1" lang="zh-CN" altLang="en-US" sz="2000" b="0">
                <a:solidFill>
                  <a:schemeClr val="tx2"/>
                </a:solidFill>
                <a:ea typeface="黑体" pitchFamily="2" charset="-122"/>
              </a:rPr>
              <a:t>）</a:t>
            </a:r>
          </a:p>
        </p:txBody>
      </p:sp>
      <p:sp>
        <p:nvSpPr>
          <p:cNvPr id="1888268" name="Line 12"/>
          <p:cNvSpPr>
            <a:spLocks noChangeShapeType="1"/>
          </p:cNvSpPr>
          <p:nvPr/>
        </p:nvSpPr>
        <p:spPr bwMode="auto">
          <a:xfrm flipH="1" flipV="1">
            <a:off x="3535363" y="4054475"/>
            <a:ext cx="129063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69" name="Line 13"/>
          <p:cNvSpPr>
            <a:spLocks noChangeShapeType="1"/>
          </p:cNvSpPr>
          <p:nvPr/>
        </p:nvSpPr>
        <p:spPr bwMode="auto">
          <a:xfrm flipH="1" flipV="1">
            <a:off x="4826000" y="2681288"/>
            <a:ext cx="1792288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0" name="Line 14"/>
          <p:cNvSpPr>
            <a:spLocks noChangeShapeType="1"/>
          </p:cNvSpPr>
          <p:nvPr/>
        </p:nvSpPr>
        <p:spPr bwMode="auto">
          <a:xfrm flipH="1" flipV="1">
            <a:off x="4826000" y="5492750"/>
            <a:ext cx="1577975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1" name="Rectangle 15"/>
          <p:cNvSpPr>
            <a:spLocks noChangeArrowheads="1"/>
          </p:cNvSpPr>
          <p:nvPr/>
        </p:nvSpPr>
        <p:spPr bwMode="auto">
          <a:xfrm>
            <a:off x="3582988" y="3536950"/>
            <a:ext cx="1147762" cy="892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编制通</a:t>
            </a:r>
            <a:b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</a:b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道程序</a:t>
            </a:r>
          </a:p>
        </p:txBody>
      </p:sp>
      <p:sp>
        <p:nvSpPr>
          <p:cNvPr id="1888272" name="Line 16"/>
          <p:cNvSpPr>
            <a:spLocks noChangeShapeType="1"/>
          </p:cNvSpPr>
          <p:nvPr/>
        </p:nvSpPr>
        <p:spPr bwMode="auto">
          <a:xfrm flipH="1">
            <a:off x="3535363" y="2681288"/>
            <a:ext cx="0" cy="1373187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3" name="Rectangle 17"/>
          <p:cNvSpPr>
            <a:spLocks noChangeArrowheads="1"/>
          </p:cNvSpPr>
          <p:nvPr/>
        </p:nvSpPr>
        <p:spPr bwMode="auto">
          <a:xfrm>
            <a:off x="2603500" y="1516063"/>
            <a:ext cx="2008188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请求输入输</a:t>
            </a:r>
            <a:b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</a:b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出访管指令</a:t>
            </a:r>
          </a:p>
        </p:txBody>
      </p:sp>
      <p:sp>
        <p:nvSpPr>
          <p:cNvPr id="1888274" name="Rectangle 18"/>
          <p:cNvSpPr>
            <a:spLocks noChangeArrowheads="1"/>
          </p:cNvSpPr>
          <p:nvPr/>
        </p:nvSpPr>
        <p:spPr bwMode="auto">
          <a:xfrm>
            <a:off x="2998788" y="4772025"/>
            <a:ext cx="2151062" cy="4810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启动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I/O</a:t>
            </a: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通道</a:t>
            </a:r>
          </a:p>
        </p:txBody>
      </p:sp>
      <p:sp>
        <p:nvSpPr>
          <p:cNvPr id="1888275" name="Line 19"/>
          <p:cNvSpPr>
            <a:spLocks noChangeShapeType="1"/>
          </p:cNvSpPr>
          <p:nvPr/>
        </p:nvSpPr>
        <p:spPr bwMode="auto">
          <a:xfrm flipH="1">
            <a:off x="4821238" y="2681288"/>
            <a:ext cx="4762" cy="2603500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6" name="Line 20"/>
          <p:cNvSpPr>
            <a:spLocks noChangeShapeType="1"/>
          </p:cNvSpPr>
          <p:nvPr/>
        </p:nvSpPr>
        <p:spPr bwMode="auto">
          <a:xfrm>
            <a:off x="4822825" y="5157788"/>
            <a:ext cx="0" cy="342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med" len="lg"/>
            <a:tailEnd type="arrow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7" name="Rectangle 21"/>
          <p:cNvSpPr>
            <a:spLocks noChangeArrowheads="1"/>
          </p:cNvSpPr>
          <p:nvPr/>
        </p:nvSpPr>
        <p:spPr bwMode="auto">
          <a:xfrm>
            <a:off x="4897438" y="4991100"/>
            <a:ext cx="1435100" cy="89058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组织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I/O</a:t>
            </a:r>
            <a:b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</a:b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操作</a:t>
            </a:r>
          </a:p>
        </p:txBody>
      </p:sp>
      <p:sp>
        <p:nvSpPr>
          <p:cNvPr id="1888278" name="Line 22"/>
          <p:cNvSpPr>
            <a:spLocks noChangeShapeType="1"/>
          </p:cNvSpPr>
          <p:nvPr/>
        </p:nvSpPr>
        <p:spPr bwMode="auto">
          <a:xfrm flipV="1">
            <a:off x="6403975" y="5492750"/>
            <a:ext cx="0" cy="3444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med" len="lg"/>
            <a:tailEnd type="arrow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79" name="Line 23"/>
          <p:cNvSpPr>
            <a:spLocks noChangeShapeType="1"/>
          </p:cNvSpPr>
          <p:nvPr/>
        </p:nvSpPr>
        <p:spPr bwMode="auto">
          <a:xfrm flipH="1">
            <a:off x="6403975" y="2681288"/>
            <a:ext cx="0" cy="2811462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0" name="Rectangle 24"/>
          <p:cNvSpPr>
            <a:spLocks noChangeArrowheads="1"/>
          </p:cNvSpPr>
          <p:nvPr/>
        </p:nvSpPr>
        <p:spPr bwMode="auto">
          <a:xfrm>
            <a:off x="5859463" y="5534025"/>
            <a:ext cx="2633662" cy="7032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I/O</a:t>
            </a: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操作结束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向CPU发</a:t>
            </a: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/O</a:t>
            </a: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中断请求</a:t>
            </a:r>
          </a:p>
        </p:txBody>
      </p:sp>
      <p:sp>
        <p:nvSpPr>
          <p:cNvPr id="1888281" name="Line 25"/>
          <p:cNvSpPr>
            <a:spLocks noChangeShapeType="1"/>
          </p:cNvSpPr>
          <p:nvPr/>
        </p:nvSpPr>
        <p:spPr bwMode="auto">
          <a:xfrm flipH="1">
            <a:off x="6618288" y="2681288"/>
            <a:ext cx="0" cy="1373187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2" name="Line 26"/>
          <p:cNvSpPr>
            <a:spLocks noChangeShapeType="1"/>
          </p:cNvSpPr>
          <p:nvPr/>
        </p:nvSpPr>
        <p:spPr bwMode="auto">
          <a:xfrm flipH="1" flipV="1">
            <a:off x="6618288" y="4054475"/>
            <a:ext cx="129063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3" name="Rectangle 27"/>
          <p:cNvSpPr>
            <a:spLocks noChangeArrowheads="1"/>
          </p:cNvSpPr>
          <p:nvPr/>
        </p:nvSpPr>
        <p:spPr bwMode="auto">
          <a:xfrm>
            <a:off x="6618288" y="3549650"/>
            <a:ext cx="1290637" cy="89058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登记或</a:t>
            </a:r>
            <a:b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</a:b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处理</a:t>
            </a:r>
          </a:p>
        </p:txBody>
      </p:sp>
      <p:sp>
        <p:nvSpPr>
          <p:cNvPr id="1888284" name="Line 28"/>
          <p:cNvSpPr>
            <a:spLocks noChangeShapeType="1"/>
          </p:cNvSpPr>
          <p:nvPr/>
        </p:nvSpPr>
        <p:spPr bwMode="auto">
          <a:xfrm flipH="1">
            <a:off x="7908925" y="2681288"/>
            <a:ext cx="0" cy="1373187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5" name="Line 29"/>
          <p:cNvSpPr>
            <a:spLocks noChangeShapeType="1"/>
          </p:cNvSpPr>
          <p:nvPr/>
        </p:nvSpPr>
        <p:spPr bwMode="auto">
          <a:xfrm flipH="1" flipV="1">
            <a:off x="7908925" y="2681288"/>
            <a:ext cx="430213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med" len="lg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6" name="Rectangle 30"/>
          <p:cNvSpPr>
            <a:spLocks noChangeArrowheads="1"/>
          </p:cNvSpPr>
          <p:nvPr/>
        </p:nvSpPr>
        <p:spPr bwMode="auto">
          <a:xfrm>
            <a:off x="1011238" y="3732213"/>
            <a:ext cx="1498600" cy="993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72000" tIns="36000" rIns="36000" bIns="0"/>
          <a:lstStyle/>
          <a:p>
            <a:pPr algn="r">
              <a:spcBef>
                <a:spcPct val="0"/>
              </a:spcBef>
            </a:pP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CPU</a:t>
            </a: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运行</a:t>
            </a:r>
            <a:endParaRPr kumimoji="1" lang="zh-CN" altLang="en-US" sz="2000" b="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  <a:p>
            <a:pPr algn="r"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O</a:t>
            </a:r>
            <a:r>
              <a:rPr kumimoji="1" lang="zh-CN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管理程序</a:t>
            </a:r>
            <a:endParaRPr kumimoji="1" lang="zh-CN" altLang="en-US" sz="2000" b="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  <a:p>
            <a:pPr algn="r">
              <a:spcBef>
                <a:spcPct val="0"/>
              </a:spcBef>
            </a:pPr>
            <a:r>
              <a:rPr kumimoji="1" lang="zh-CN" altLang="en-US" sz="2000" b="0">
                <a:solidFill>
                  <a:srgbClr val="0000FF"/>
                </a:solidFill>
                <a:latin typeface="Arial" charset="0"/>
                <a:ea typeface="黑体" pitchFamily="2" charset="-122"/>
              </a:rPr>
              <a:t>（管态）</a:t>
            </a:r>
          </a:p>
        </p:txBody>
      </p:sp>
      <p:sp>
        <p:nvSpPr>
          <p:cNvPr id="1888287" name="Line 31"/>
          <p:cNvSpPr>
            <a:spLocks noChangeShapeType="1"/>
          </p:cNvSpPr>
          <p:nvPr/>
        </p:nvSpPr>
        <p:spPr bwMode="auto">
          <a:xfrm>
            <a:off x="6618288" y="2338388"/>
            <a:ext cx="0" cy="3429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med" len="lg"/>
            <a:tailEnd type="arrow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88" name="Rectangle 32"/>
          <p:cNvSpPr>
            <a:spLocks noChangeArrowheads="1"/>
          </p:cNvSpPr>
          <p:nvPr/>
        </p:nvSpPr>
        <p:spPr bwMode="auto">
          <a:xfrm>
            <a:off x="5830888" y="1584325"/>
            <a:ext cx="1576387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响应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I/O</a:t>
            </a:r>
          </a:p>
          <a:p>
            <a:pPr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中断请求</a:t>
            </a:r>
          </a:p>
        </p:txBody>
      </p:sp>
      <p:sp>
        <p:nvSpPr>
          <p:cNvPr id="1888289" name="Rectangle 33"/>
          <p:cNvSpPr>
            <a:spLocks noChangeArrowheads="1"/>
          </p:cNvSpPr>
          <p:nvPr/>
        </p:nvSpPr>
        <p:spPr bwMode="auto">
          <a:xfrm>
            <a:off x="7324725" y="1468438"/>
            <a:ext cx="1003300" cy="3429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72000" tIns="36000" rIns="36000" bIns="0" anchor="ctr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kumimoji="1" lang="zh-CN" altLang="en-US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时间</a:t>
            </a: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t</a:t>
            </a:r>
          </a:p>
        </p:txBody>
      </p:sp>
      <p:sp>
        <p:nvSpPr>
          <p:cNvPr id="1888290" name="AutoShape 34"/>
          <p:cNvSpPr>
            <a:spLocks/>
          </p:cNvSpPr>
          <p:nvPr/>
        </p:nvSpPr>
        <p:spPr bwMode="auto">
          <a:xfrm>
            <a:off x="927100" y="2400300"/>
            <a:ext cx="312738" cy="2443163"/>
          </a:xfrm>
          <a:prstGeom prst="leftBrace">
            <a:avLst>
              <a:gd name="adj1" fmla="val 4416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8291" name="Rectangle 35"/>
          <p:cNvSpPr>
            <a:spLocks noChangeArrowheads="1"/>
          </p:cNvSpPr>
          <p:nvPr/>
        </p:nvSpPr>
        <p:spPr bwMode="auto">
          <a:xfrm>
            <a:off x="204788" y="3435350"/>
            <a:ext cx="690562" cy="3794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72000" tIns="36000" rIns="36000" bIns="0"/>
          <a:lstStyle/>
          <a:p>
            <a:pPr algn="r">
              <a:spcBef>
                <a:spcPct val="0"/>
              </a:spcBef>
            </a:pPr>
            <a:r>
              <a:rPr kumimoji="1" lang="en-US" altLang="zh-CN" sz="2000" b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CPU</a:t>
            </a:r>
            <a:endParaRPr kumimoji="1" lang="zh-CN" altLang="en-US" sz="2000" b="0">
              <a:solidFill>
                <a:srgbClr val="0000FF"/>
              </a:solidFill>
              <a:latin typeface="Arial" charset="0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81C78-B1F8-4D26-A9E4-03B7E85DAE6E}" type="slidenum">
              <a:rPr lang="zh-CN" altLang="en-US"/>
              <a:pPr/>
              <a:t>58</a:t>
            </a:fld>
            <a:endParaRPr lang="en-US" altLang="zh-CN"/>
          </a:p>
        </p:txBody>
      </p:sp>
      <p:graphicFrame>
        <p:nvGraphicFramePr>
          <p:cNvPr id="1889284" name="Group 4"/>
          <p:cNvGraphicFramePr>
            <a:graphicFrameLocks noGrp="1"/>
          </p:cNvGraphicFramePr>
          <p:nvPr/>
        </p:nvGraphicFramePr>
        <p:xfrm>
          <a:off x="1190625" y="668338"/>
          <a:ext cx="2447925" cy="5404486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16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访管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入口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OC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设备号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OC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交换长度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OC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主存起始地址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318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445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89314" name="Text Box 34"/>
          <p:cNvSpPr txBox="1">
            <a:spLocks noChangeArrowheads="1"/>
          </p:cNvSpPr>
          <p:nvPr/>
        </p:nvSpPr>
        <p:spPr bwMode="auto">
          <a:xfrm>
            <a:off x="2197100" y="6284913"/>
            <a:ext cx="4895850" cy="4572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 b="0">
                <a:solidFill>
                  <a:schemeClr val="bg2"/>
                </a:solidFill>
                <a:latin typeface="Arial" charset="0"/>
                <a:ea typeface="黑体" pitchFamily="2" charset="-122"/>
              </a:rPr>
              <a:t>通道完成一次数据传输的主要过程</a:t>
            </a:r>
          </a:p>
        </p:txBody>
      </p:sp>
      <p:graphicFrame>
        <p:nvGraphicFramePr>
          <p:cNvPr id="1889315" name="Group 35"/>
          <p:cNvGraphicFramePr>
            <a:graphicFrameLocks noGrp="1"/>
          </p:cNvGraphicFramePr>
          <p:nvPr/>
        </p:nvGraphicFramePr>
        <p:xfrm>
          <a:off x="4359275" y="668338"/>
          <a:ext cx="1728788" cy="3090546"/>
        </p:xfrm>
        <a:graphic>
          <a:graphicData uri="http://schemas.openxmlformats.org/drawingml/2006/table">
            <a:tbl>
              <a:tblPr/>
              <a:tblGrid>
                <a:gridCol w="172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8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通道程序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置通道地址字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启动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I/O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89329" name="Group 49"/>
          <p:cNvGraphicFramePr>
            <a:graphicFrameLocks noGrp="1"/>
          </p:cNvGraphicFramePr>
          <p:nvPr/>
        </p:nvGraphicFramePr>
        <p:xfrm>
          <a:off x="7165975" y="668338"/>
          <a:ext cx="1654175" cy="2346325"/>
        </p:xfrm>
        <a:graphic>
          <a:graphicData uri="http://schemas.openxmlformats.org/drawingml/2006/table">
            <a:tbl>
              <a:tblPr/>
              <a:tblGrid>
                <a:gridCol w="165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46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通道程序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断开通道指令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89335" name="Group 55"/>
          <p:cNvGraphicFramePr>
            <a:graphicFrameLocks noGrp="1"/>
          </p:cNvGraphicFramePr>
          <p:nvPr/>
        </p:nvGraphicFramePr>
        <p:xfrm>
          <a:off x="6735763" y="3692525"/>
          <a:ext cx="1655762" cy="2459038"/>
        </p:xfrm>
        <a:graphic>
          <a:graphicData uri="http://schemas.openxmlformats.org/drawingml/2006/table">
            <a:tbl>
              <a:tblPr/>
              <a:tblGrid>
                <a:gridCol w="1655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89349" name="Text Box 69"/>
          <p:cNvSpPr txBox="1">
            <a:spLocks noChangeArrowheads="1"/>
          </p:cNvSpPr>
          <p:nvPr/>
        </p:nvSpPr>
        <p:spPr bwMode="auto">
          <a:xfrm>
            <a:off x="1620838" y="301625"/>
            <a:ext cx="1368425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latin typeface="Arial" charset="0"/>
              </a:rPr>
              <a:t>用户程序</a:t>
            </a:r>
          </a:p>
        </p:txBody>
      </p:sp>
      <p:sp>
        <p:nvSpPr>
          <p:cNvPr id="1889350" name="Text Box 70"/>
          <p:cNvSpPr txBox="1">
            <a:spLocks noChangeArrowheads="1"/>
          </p:cNvSpPr>
          <p:nvPr/>
        </p:nvSpPr>
        <p:spPr bwMode="auto">
          <a:xfrm>
            <a:off x="4503738" y="309563"/>
            <a:ext cx="1368425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latin typeface="Arial" charset="0"/>
              </a:rPr>
              <a:t>管理程序</a:t>
            </a:r>
          </a:p>
        </p:txBody>
      </p:sp>
      <p:sp>
        <p:nvSpPr>
          <p:cNvPr id="1889351" name="Text Box 71"/>
          <p:cNvSpPr txBox="1">
            <a:spLocks noChangeArrowheads="1"/>
          </p:cNvSpPr>
          <p:nvPr/>
        </p:nvSpPr>
        <p:spPr bwMode="auto">
          <a:xfrm>
            <a:off x="7237413" y="309563"/>
            <a:ext cx="1368425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latin typeface="Arial" charset="0"/>
              </a:rPr>
              <a:t>通道程序</a:t>
            </a:r>
          </a:p>
        </p:txBody>
      </p:sp>
      <p:sp>
        <p:nvSpPr>
          <p:cNvPr id="1889352" name="AutoShape 72"/>
          <p:cNvSpPr>
            <a:spLocks/>
          </p:cNvSpPr>
          <p:nvPr/>
        </p:nvSpPr>
        <p:spPr bwMode="auto">
          <a:xfrm>
            <a:off x="901700" y="1460500"/>
            <a:ext cx="215900" cy="1439863"/>
          </a:xfrm>
          <a:prstGeom prst="leftBrace">
            <a:avLst>
              <a:gd name="adj1" fmla="val 55576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9353" name="Text Box 73"/>
          <p:cNvSpPr txBox="1">
            <a:spLocks noChangeArrowheads="1"/>
          </p:cNvSpPr>
          <p:nvPr/>
        </p:nvSpPr>
        <p:spPr bwMode="auto">
          <a:xfrm>
            <a:off x="250825" y="1533525"/>
            <a:ext cx="720725" cy="11906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800">
                <a:latin typeface="Arial" charset="0"/>
              </a:rPr>
              <a:t>广义</a:t>
            </a:r>
          </a:p>
          <a:p>
            <a:pPr>
              <a:spcBef>
                <a:spcPct val="0"/>
              </a:spcBef>
            </a:pPr>
            <a:r>
              <a:rPr lang="zh-CN" altLang="en-US" sz="1800">
                <a:latin typeface="Arial" charset="0"/>
              </a:rPr>
              <a:t>指令</a:t>
            </a:r>
          </a:p>
          <a:p>
            <a:pPr>
              <a:spcBef>
                <a:spcPct val="0"/>
              </a:spcBef>
            </a:pPr>
            <a:r>
              <a:rPr lang="zh-CN" altLang="en-US" sz="1800">
                <a:latin typeface="Arial" charset="0"/>
              </a:rPr>
              <a:t>和</a:t>
            </a:r>
          </a:p>
          <a:p>
            <a:pPr>
              <a:spcBef>
                <a:spcPct val="0"/>
              </a:spcBef>
            </a:pPr>
            <a:r>
              <a:rPr lang="zh-CN" altLang="en-US" sz="1800">
                <a:latin typeface="Arial" charset="0"/>
              </a:rPr>
              <a:t>参数</a:t>
            </a:r>
          </a:p>
        </p:txBody>
      </p:sp>
      <p:sp>
        <p:nvSpPr>
          <p:cNvPr id="1889354" name="Line 74"/>
          <p:cNvSpPr>
            <a:spLocks noChangeShapeType="1"/>
          </p:cNvSpPr>
          <p:nvPr/>
        </p:nvSpPr>
        <p:spPr bwMode="auto">
          <a:xfrm flipV="1">
            <a:off x="3563938" y="1389063"/>
            <a:ext cx="792162" cy="28733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55" name="Text Box 75"/>
          <p:cNvSpPr txBox="1">
            <a:spLocks noChangeArrowheads="1"/>
          </p:cNvSpPr>
          <p:nvPr/>
        </p:nvSpPr>
        <p:spPr bwMode="auto">
          <a:xfrm rot="-1141669">
            <a:off x="3563938" y="1166813"/>
            <a:ext cx="719137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008000"/>
                </a:solidFill>
                <a:latin typeface="Arial" charset="0"/>
              </a:rPr>
              <a:t>入口</a:t>
            </a:r>
          </a:p>
        </p:txBody>
      </p:sp>
      <p:sp>
        <p:nvSpPr>
          <p:cNvPr id="1889356" name="Line 76"/>
          <p:cNvSpPr>
            <a:spLocks noChangeShapeType="1"/>
          </p:cNvSpPr>
          <p:nvPr/>
        </p:nvSpPr>
        <p:spPr bwMode="auto">
          <a:xfrm flipH="1" flipV="1">
            <a:off x="3635375" y="3044825"/>
            <a:ext cx="720725" cy="2889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57" name="Text Box 77"/>
          <p:cNvSpPr txBox="1">
            <a:spLocks noChangeArrowheads="1"/>
          </p:cNvSpPr>
          <p:nvPr/>
        </p:nvSpPr>
        <p:spPr bwMode="auto">
          <a:xfrm rot="1238740">
            <a:off x="3635375" y="3189288"/>
            <a:ext cx="719138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solidFill>
                  <a:srgbClr val="008000"/>
                </a:solidFill>
                <a:latin typeface="Arial" charset="0"/>
              </a:rPr>
              <a:t>返回</a:t>
            </a:r>
          </a:p>
        </p:txBody>
      </p:sp>
      <p:sp>
        <p:nvSpPr>
          <p:cNvPr id="1889358" name="AutoShape 78"/>
          <p:cNvSpPr>
            <a:spLocks/>
          </p:cNvSpPr>
          <p:nvPr/>
        </p:nvSpPr>
        <p:spPr bwMode="auto">
          <a:xfrm>
            <a:off x="6156325" y="1389063"/>
            <a:ext cx="215900" cy="1295400"/>
          </a:xfrm>
          <a:prstGeom prst="rightBrace">
            <a:avLst>
              <a:gd name="adj1" fmla="val 50000"/>
              <a:gd name="adj2" fmla="val 50981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9359" name="AutoShape 79"/>
          <p:cNvSpPr>
            <a:spLocks/>
          </p:cNvSpPr>
          <p:nvPr/>
        </p:nvSpPr>
        <p:spPr bwMode="auto">
          <a:xfrm flipH="1">
            <a:off x="6804025" y="668338"/>
            <a:ext cx="287338" cy="2305050"/>
          </a:xfrm>
          <a:prstGeom prst="rightBrace">
            <a:avLst>
              <a:gd name="adj1" fmla="val 66851"/>
              <a:gd name="adj2" fmla="val 60051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9360" name="Line 80"/>
          <p:cNvSpPr>
            <a:spLocks noChangeShapeType="1"/>
          </p:cNvSpPr>
          <p:nvPr/>
        </p:nvSpPr>
        <p:spPr bwMode="auto">
          <a:xfrm>
            <a:off x="6445250" y="2036763"/>
            <a:ext cx="28733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61" name="Line 81"/>
          <p:cNvSpPr>
            <a:spLocks noChangeShapeType="1"/>
          </p:cNvSpPr>
          <p:nvPr/>
        </p:nvSpPr>
        <p:spPr bwMode="auto">
          <a:xfrm flipH="1">
            <a:off x="3635375" y="2973388"/>
            <a:ext cx="3529013" cy="165576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62" name="Line 82"/>
          <p:cNvSpPr>
            <a:spLocks noChangeShapeType="1"/>
          </p:cNvSpPr>
          <p:nvPr/>
        </p:nvSpPr>
        <p:spPr bwMode="auto">
          <a:xfrm flipV="1">
            <a:off x="3635375" y="3765550"/>
            <a:ext cx="3097213" cy="935038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63" name="Line 83"/>
          <p:cNvSpPr>
            <a:spLocks noChangeShapeType="1"/>
          </p:cNvSpPr>
          <p:nvPr/>
        </p:nvSpPr>
        <p:spPr bwMode="auto">
          <a:xfrm flipH="1" flipV="1">
            <a:off x="3635375" y="4845050"/>
            <a:ext cx="3097213" cy="79216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64" name="Text Box 84"/>
          <p:cNvSpPr txBox="1">
            <a:spLocks noChangeArrowheads="1"/>
          </p:cNvSpPr>
          <p:nvPr/>
        </p:nvSpPr>
        <p:spPr bwMode="auto">
          <a:xfrm rot="-1590611">
            <a:off x="3563938" y="3975100"/>
            <a:ext cx="1655762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008000"/>
                </a:solidFill>
                <a:latin typeface="Arial" charset="0"/>
              </a:rPr>
              <a:t>I/O</a:t>
            </a:r>
            <a:r>
              <a:rPr lang="zh-CN" altLang="en-US" sz="1800">
                <a:solidFill>
                  <a:srgbClr val="008000"/>
                </a:solidFill>
                <a:latin typeface="Arial" charset="0"/>
              </a:rPr>
              <a:t>中断请求</a:t>
            </a:r>
          </a:p>
        </p:txBody>
      </p:sp>
      <p:sp>
        <p:nvSpPr>
          <p:cNvPr id="1889365" name="Text Box 85"/>
          <p:cNvSpPr txBox="1">
            <a:spLocks noChangeArrowheads="1"/>
          </p:cNvSpPr>
          <p:nvPr/>
        </p:nvSpPr>
        <p:spPr bwMode="auto">
          <a:xfrm rot="-998085">
            <a:off x="4787900" y="4117975"/>
            <a:ext cx="1655763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008000"/>
                </a:solidFill>
                <a:latin typeface="Arial" charset="0"/>
              </a:rPr>
              <a:t>I/O</a:t>
            </a:r>
            <a:r>
              <a:rPr lang="zh-CN" altLang="en-US" sz="1800">
                <a:solidFill>
                  <a:srgbClr val="008000"/>
                </a:solidFill>
                <a:latin typeface="Arial" charset="0"/>
              </a:rPr>
              <a:t>中断响应</a:t>
            </a:r>
          </a:p>
        </p:txBody>
      </p:sp>
      <p:sp>
        <p:nvSpPr>
          <p:cNvPr id="1889366" name="Text Box 86"/>
          <p:cNvSpPr txBox="1">
            <a:spLocks noChangeArrowheads="1"/>
          </p:cNvSpPr>
          <p:nvPr/>
        </p:nvSpPr>
        <p:spPr bwMode="auto">
          <a:xfrm rot="757609">
            <a:off x="4211638" y="4910138"/>
            <a:ext cx="1655762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008000"/>
                </a:solidFill>
                <a:latin typeface="Arial" charset="0"/>
              </a:rPr>
              <a:t>I/O</a:t>
            </a:r>
            <a:r>
              <a:rPr lang="zh-CN" altLang="en-US" sz="1800">
                <a:solidFill>
                  <a:srgbClr val="008000"/>
                </a:solidFill>
                <a:latin typeface="Arial" charset="0"/>
              </a:rPr>
              <a:t>中断返回</a:t>
            </a:r>
          </a:p>
        </p:txBody>
      </p:sp>
      <p:sp>
        <p:nvSpPr>
          <p:cNvPr id="1889367" name="Text Box 87"/>
          <p:cNvSpPr txBox="1">
            <a:spLocks noChangeArrowheads="1"/>
          </p:cNvSpPr>
          <p:nvPr/>
        </p:nvSpPr>
        <p:spPr bwMode="auto">
          <a:xfrm>
            <a:off x="6732588" y="3333750"/>
            <a:ext cx="1584325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800">
                <a:latin typeface="Arial" charset="0"/>
              </a:rPr>
              <a:t>中断处理程序</a:t>
            </a:r>
          </a:p>
        </p:txBody>
      </p:sp>
      <p:sp>
        <p:nvSpPr>
          <p:cNvPr id="1889368" name="Line 88"/>
          <p:cNvSpPr>
            <a:spLocks noChangeShapeType="1"/>
          </p:cNvSpPr>
          <p:nvPr/>
        </p:nvSpPr>
        <p:spPr bwMode="auto">
          <a:xfrm>
            <a:off x="3492500" y="3333750"/>
            <a:ext cx="0" cy="12239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9369" name="Line 89"/>
          <p:cNvSpPr>
            <a:spLocks noChangeShapeType="1"/>
          </p:cNvSpPr>
          <p:nvPr/>
        </p:nvSpPr>
        <p:spPr bwMode="auto">
          <a:xfrm>
            <a:off x="8604250" y="812800"/>
            <a:ext cx="0" cy="172878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889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1889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1889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89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89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89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89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89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89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89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89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1889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500"/>
                                        <p:tgtEl>
                                          <p:spTgt spid="188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9" dur="500"/>
                                        <p:tgtEl>
                                          <p:spTgt spid="188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9350" grpId="0"/>
      <p:bldP spid="1889351" grpId="0"/>
      <p:bldP spid="1889354" grpId="0" animBg="1"/>
      <p:bldP spid="1889355" grpId="0"/>
      <p:bldP spid="1889356" grpId="0" animBg="1"/>
      <p:bldP spid="1889357" grpId="0"/>
      <p:bldP spid="1889358" grpId="0" animBg="1"/>
      <p:bldP spid="1889358" grpId="1" animBg="1"/>
      <p:bldP spid="1889359" grpId="0" animBg="1"/>
      <p:bldP spid="1889360" grpId="0" animBg="1"/>
      <p:bldP spid="1889361" grpId="0" animBg="1"/>
      <p:bldP spid="1889362" grpId="0" animBg="1"/>
      <p:bldP spid="1889363" grpId="0" animBg="1"/>
      <p:bldP spid="1889364" grpId="0"/>
      <p:bldP spid="1889365" grpId="0"/>
      <p:bldP spid="1889366" grpId="0"/>
      <p:bldP spid="1889367" grpId="0"/>
      <p:bldP spid="1889368" grpId="0" animBg="1"/>
      <p:bldP spid="188936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FB1D88-CB3F-4AC0-8BA0-AE524672B174}" type="slidenum">
              <a:rPr lang="zh-CN" altLang="en-US"/>
              <a:pPr/>
              <a:t>59</a:t>
            </a:fld>
            <a:endParaRPr lang="en-US" altLang="zh-CN"/>
          </a:p>
        </p:txBody>
      </p:sp>
      <p:sp>
        <p:nvSpPr>
          <p:cNvPr id="187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1. </a:t>
            </a:r>
            <a:r>
              <a:rPr lang="zh-CN" altLang="en-US">
                <a:solidFill>
                  <a:srgbClr val="006600"/>
                </a:solidFill>
              </a:rPr>
              <a:t>通道的工作过程</a:t>
            </a:r>
          </a:p>
        </p:txBody>
      </p:sp>
      <p:sp>
        <p:nvSpPr>
          <p:cNvPr id="1874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1413" y="6164263"/>
            <a:ext cx="4176712" cy="504825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>
                <a:solidFill>
                  <a:schemeClr val="bg2"/>
                </a:solidFill>
              </a:rPr>
              <a:t>图</a:t>
            </a:r>
            <a:r>
              <a:rPr lang="en-US" altLang="zh-CN">
                <a:solidFill>
                  <a:schemeClr val="bg2"/>
                </a:solidFill>
              </a:rPr>
              <a:t>8.38  </a:t>
            </a:r>
            <a:r>
              <a:rPr lang="zh-CN" altLang="en-US">
                <a:solidFill>
                  <a:schemeClr val="bg2"/>
                </a:solidFill>
              </a:rPr>
              <a:t>通道工作过程</a:t>
            </a:r>
          </a:p>
        </p:txBody>
      </p:sp>
      <p:sp>
        <p:nvSpPr>
          <p:cNvPr id="1874948" name="Rectangle 4"/>
          <p:cNvSpPr>
            <a:spLocks noChangeArrowheads="1"/>
          </p:cNvSpPr>
          <p:nvPr/>
        </p:nvSpPr>
        <p:spPr bwMode="auto">
          <a:xfrm>
            <a:off x="971550" y="2446338"/>
            <a:ext cx="1439863" cy="504825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zh-CN" altLang="en-US" sz="2400"/>
              <a:t>访问指令</a:t>
            </a:r>
          </a:p>
        </p:txBody>
      </p:sp>
      <p:sp>
        <p:nvSpPr>
          <p:cNvPr id="1874949" name="Rectangle 5"/>
          <p:cNvSpPr>
            <a:spLocks noChangeArrowheads="1"/>
          </p:cNvSpPr>
          <p:nvPr/>
        </p:nvSpPr>
        <p:spPr bwMode="auto">
          <a:xfrm>
            <a:off x="4140200" y="3140075"/>
            <a:ext cx="1800225" cy="577850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CN" altLang="en-US" sz="2400"/>
              <a:t>启动</a:t>
            </a:r>
            <a:r>
              <a:rPr lang="en-US" altLang="zh-CN" sz="2400"/>
              <a:t>I/O</a:t>
            </a:r>
            <a:r>
              <a:rPr lang="zh-CN" altLang="en-US" sz="2400"/>
              <a:t>指令</a:t>
            </a:r>
          </a:p>
        </p:txBody>
      </p:sp>
      <p:sp>
        <p:nvSpPr>
          <p:cNvPr id="1874950" name="Line 6"/>
          <p:cNvSpPr>
            <a:spLocks noChangeShapeType="1"/>
          </p:cNvSpPr>
          <p:nvPr/>
        </p:nvSpPr>
        <p:spPr bwMode="auto">
          <a:xfrm>
            <a:off x="1692275" y="1798638"/>
            <a:ext cx="0" cy="64770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1" name="Text Box 7"/>
          <p:cNvSpPr txBox="1">
            <a:spLocks noChangeArrowheads="1"/>
          </p:cNvSpPr>
          <p:nvPr/>
        </p:nvSpPr>
        <p:spPr bwMode="auto">
          <a:xfrm>
            <a:off x="900113" y="1341438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/>
              <a:t>作业程序</a:t>
            </a:r>
          </a:p>
        </p:txBody>
      </p:sp>
      <p:sp>
        <p:nvSpPr>
          <p:cNvPr id="1874952" name="Line 8"/>
          <p:cNvSpPr>
            <a:spLocks noChangeShapeType="1"/>
          </p:cNvSpPr>
          <p:nvPr/>
        </p:nvSpPr>
        <p:spPr bwMode="auto">
          <a:xfrm>
            <a:off x="1692275" y="2951163"/>
            <a:ext cx="0" cy="1054100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3" name="Line 9"/>
          <p:cNvSpPr>
            <a:spLocks noChangeShapeType="1"/>
          </p:cNvSpPr>
          <p:nvPr/>
        </p:nvSpPr>
        <p:spPr bwMode="auto">
          <a:xfrm>
            <a:off x="1692275" y="4221163"/>
            <a:ext cx="0" cy="1800225"/>
          </a:xfrm>
          <a:prstGeom prst="line">
            <a:avLst/>
          </a:prstGeom>
          <a:noFill/>
          <a:ln w="57150">
            <a:solidFill>
              <a:srgbClr val="00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4" name="Text Box 10"/>
          <p:cNvSpPr txBox="1">
            <a:spLocks noChangeArrowheads="1"/>
          </p:cNvSpPr>
          <p:nvPr/>
        </p:nvSpPr>
        <p:spPr bwMode="auto">
          <a:xfrm>
            <a:off x="4213225" y="1341438"/>
            <a:ext cx="15843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/>
              <a:t>操作系统</a:t>
            </a:r>
          </a:p>
        </p:txBody>
      </p:sp>
      <p:sp>
        <p:nvSpPr>
          <p:cNvPr id="1874955" name="Line 11"/>
          <p:cNvSpPr>
            <a:spLocks noChangeShapeType="1"/>
          </p:cNvSpPr>
          <p:nvPr/>
        </p:nvSpPr>
        <p:spPr bwMode="auto">
          <a:xfrm>
            <a:off x="3492500" y="4510088"/>
            <a:ext cx="0" cy="1081087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6" name="Line 12"/>
          <p:cNvSpPr>
            <a:spLocks noChangeShapeType="1"/>
          </p:cNvSpPr>
          <p:nvPr/>
        </p:nvSpPr>
        <p:spPr bwMode="auto">
          <a:xfrm>
            <a:off x="5003800" y="1773238"/>
            <a:ext cx="0" cy="13684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7" name="Text Box 13"/>
          <p:cNvSpPr txBox="1">
            <a:spLocks noChangeArrowheads="1"/>
          </p:cNvSpPr>
          <p:nvPr/>
        </p:nvSpPr>
        <p:spPr bwMode="auto">
          <a:xfrm>
            <a:off x="5003800" y="1773238"/>
            <a:ext cx="863600" cy="11874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0000FF"/>
                </a:solidFill>
              </a:rPr>
              <a:t>编制通道程序</a:t>
            </a:r>
          </a:p>
        </p:txBody>
      </p:sp>
      <p:sp>
        <p:nvSpPr>
          <p:cNvPr id="1874958" name="Line 14"/>
          <p:cNvSpPr>
            <a:spLocks noChangeShapeType="1"/>
          </p:cNvSpPr>
          <p:nvPr/>
        </p:nvSpPr>
        <p:spPr bwMode="auto">
          <a:xfrm flipV="1">
            <a:off x="2411413" y="1773238"/>
            <a:ext cx="2592387" cy="9366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59" name="Line 15"/>
          <p:cNvSpPr>
            <a:spLocks noChangeShapeType="1"/>
          </p:cNvSpPr>
          <p:nvPr/>
        </p:nvSpPr>
        <p:spPr bwMode="auto">
          <a:xfrm flipH="1" flipV="1">
            <a:off x="1692275" y="2997200"/>
            <a:ext cx="2447925" cy="431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0" name="Line 16"/>
          <p:cNvSpPr>
            <a:spLocks noChangeShapeType="1"/>
          </p:cNvSpPr>
          <p:nvPr/>
        </p:nvSpPr>
        <p:spPr bwMode="auto">
          <a:xfrm>
            <a:off x="7740650" y="2276475"/>
            <a:ext cx="0" cy="1730375"/>
          </a:xfrm>
          <a:prstGeom prst="line">
            <a:avLst/>
          </a:prstGeom>
          <a:noFill/>
          <a:ln w="57150">
            <a:solidFill>
              <a:srgbClr val="6600FF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1" name="Line 17"/>
          <p:cNvSpPr>
            <a:spLocks noChangeShapeType="1"/>
          </p:cNvSpPr>
          <p:nvPr/>
        </p:nvSpPr>
        <p:spPr bwMode="auto">
          <a:xfrm flipH="1">
            <a:off x="1692275" y="4005263"/>
            <a:ext cx="6048375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2" name="Line 18"/>
          <p:cNvSpPr>
            <a:spLocks noChangeShapeType="1"/>
          </p:cNvSpPr>
          <p:nvPr/>
        </p:nvSpPr>
        <p:spPr bwMode="auto">
          <a:xfrm flipV="1">
            <a:off x="5940425" y="2276475"/>
            <a:ext cx="1800225" cy="11525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3" name="Text Box 19"/>
          <p:cNvSpPr txBox="1">
            <a:spLocks noChangeArrowheads="1"/>
          </p:cNvSpPr>
          <p:nvPr/>
        </p:nvSpPr>
        <p:spPr bwMode="auto">
          <a:xfrm>
            <a:off x="7740650" y="2822575"/>
            <a:ext cx="863600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6600FF"/>
                </a:solidFill>
              </a:rPr>
              <a:t>通道程序</a:t>
            </a:r>
          </a:p>
        </p:txBody>
      </p:sp>
      <p:sp>
        <p:nvSpPr>
          <p:cNvPr id="1874964" name="Line 20"/>
          <p:cNvSpPr>
            <a:spLocks noChangeShapeType="1"/>
          </p:cNvSpPr>
          <p:nvPr/>
        </p:nvSpPr>
        <p:spPr bwMode="auto">
          <a:xfrm>
            <a:off x="6300788" y="692150"/>
            <a:ext cx="0" cy="5329238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5" name="Text Box 21"/>
          <p:cNvSpPr txBox="1">
            <a:spLocks noChangeArrowheads="1"/>
          </p:cNvSpPr>
          <p:nvPr/>
        </p:nvSpPr>
        <p:spPr bwMode="auto">
          <a:xfrm>
            <a:off x="6516688" y="3975100"/>
            <a:ext cx="1800225" cy="822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/>
              <a:t>执行结束，</a:t>
            </a:r>
            <a:br>
              <a:rPr lang="zh-CN" altLang="en-US" sz="2400"/>
            </a:br>
            <a:r>
              <a:rPr lang="zh-CN" altLang="en-US" sz="2400"/>
              <a:t>发</a:t>
            </a:r>
            <a:r>
              <a:rPr lang="en-US" altLang="zh-CN" sz="2400"/>
              <a:t>I/O</a:t>
            </a:r>
            <a:r>
              <a:rPr lang="zh-CN" altLang="en-US" sz="2400"/>
              <a:t>中断</a:t>
            </a:r>
          </a:p>
        </p:txBody>
      </p:sp>
      <p:sp>
        <p:nvSpPr>
          <p:cNvPr id="1874966" name="Line 22"/>
          <p:cNvSpPr>
            <a:spLocks noChangeShapeType="1"/>
          </p:cNvSpPr>
          <p:nvPr/>
        </p:nvSpPr>
        <p:spPr bwMode="auto">
          <a:xfrm>
            <a:off x="1692275" y="4076700"/>
            <a:ext cx="1800225" cy="433388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7" name="Line 23"/>
          <p:cNvSpPr>
            <a:spLocks noChangeShapeType="1"/>
          </p:cNvSpPr>
          <p:nvPr/>
        </p:nvSpPr>
        <p:spPr bwMode="auto">
          <a:xfrm flipH="1" flipV="1">
            <a:off x="1692275" y="4149725"/>
            <a:ext cx="1800225" cy="143986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68" name="Text Box 24"/>
          <p:cNvSpPr txBox="1">
            <a:spLocks noChangeArrowheads="1"/>
          </p:cNvSpPr>
          <p:nvPr/>
        </p:nvSpPr>
        <p:spPr bwMode="auto">
          <a:xfrm>
            <a:off x="3563938" y="4402138"/>
            <a:ext cx="863600" cy="11874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400">
                <a:solidFill>
                  <a:srgbClr val="FF0066"/>
                </a:solidFill>
              </a:rPr>
              <a:t>中断服务程序</a:t>
            </a:r>
          </a:p>
        </p:txBody>
      </p:sp>
      <p:sp>
        <p:nvSpPr>
          <p:cNvPr id="1874969" name="Line 25"/>
          <p:cNvSpPr>
            <a:spLocks noChangeShapeType="1"/>
          </p:cNvSpPr>
          <p:nvPr/>
        </p:nvSpPr>
        <p:spPr bwMode="auto">
          <a:xfrm flipH="1">
            <a:off x="4716463" y="981075"/>
            <a:ext cx="1439862" cy="0"/>
          </a:xfrm>
          <a:prstGeom prst="line">
            <a:avLst/>
          </a:prstGeom>
          <a:noFill/>
          <a:ln w="28575">
            <a:solidFill>
              <a:srgbClr val="CC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70" name="Line 26"/>
          <p:cNvSpPr>
            <a:spLocks noChangeShapeType="1"/>
          </p:cNvSpPr>
          <p:nvPr/>
        </p:nvSpPr>
        <p:spPr bwMode="auto">
          <a:xfrm>
            <a:off x="6443663" y="981075"/>
            <a:ext cx="504825" cy="0"/>
          </a:xfrm>
          <a:prstGeom prst="line">
            <a:avLst/>
          </a:prstGeom>
          <a:noFill/>
          <a:ln w="28575">
            <a:solidFill>
              <a:srgbClr val="CC0066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4971" name="Text Box 27"/>
          <p:cNvSpPr txBox="1">
            <a:spLocks noChangeArrowheads="1"/>
          </p:cNvSpPr>
          <p:nvPr/>
        </p:nvSpPr>
        <p:spPr bwMode="auto">
          <a:xfrm>
            <a:off x="3922713" y="739775"/>
            <a:ext cx="8651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CC0066"/>
                </a:solidFill>
              </a:rPr>
              <a:t>CPU</a:t>
            </a:r>
          </a:p>
        </p:txBody>
      </p:sp>
      <p:sp>
        <p:nvSpPr>
          <p:cNvPr id="1874972" name="Text Box 28"/>
          <p:cNvSpPr txBox="1">
            <a:spLocks noChangeArrowheads="1"/>
          </p:cNvSpPr>
          <p:nvPr/>
        </p:nvSpPr>
        <p:spPr bwMode="auto">
          <a:xfrm>
            <a:off x="6877050" y="739775"/>
            <a:ext cx="865188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CC0066"/>
                </a:solidFill>
              </a:rPr>
              <a:t>IOP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体系结构</a:t>
            </a:r>
            <a:endParaRPr lang="zh-CN" altLang="en-US" sz="4000" b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输入输出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31939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>
                <a:ea typeface="楷体_GB2312" pitchFamily="49" charset="-122"/>
              </a:rPr>
              <a:t>8.4  </a:t>
            </a:r>
            <a:r>
              <a:rPr lang="zh-CN" altLang="en-US" sz="4200">
                <a:ea typeface="楷体_GB2312" pitchFamily="49" charset="-122"/>
              </a:rPr>
              <a:t>输入输出技术</a:t>
            </a:r>
          </a:p>
        </p:txBody>
      </p:sp>
      <p:sp>
        <p:nvSpPr>
          <p:cNvPr id="1831940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800">
                <a:solidFill>
                  <a:srgbClr val="CC0066"/>
                </a:solidFill>
                <a:ea typeface="隶书" pitchFamily="49" charset="-122"/>
              </a:rPr>
              <a:t>8.4.2</a:t>
            </a:r>
            <a:r>
              <a:rPr lang="en-US" altLang="zh-CN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中断方式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3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3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31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31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31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31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1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1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D579DE-B683-4B67-AE59-D54E18FDA3A9}" type="slidenum">
              <a:rPr lang="zh-CN" altLang="en-US"/>
              <a:pPr/>
              <a:t>60</a:t>
            </a:fld>
            <a:endParaRPr lang="en-US" altLang="zh-CN"/>
          </a:p>
        </p:txBody>
      </p:sp>
      <p:sp>
        <p:nvSpPr>
          <p:cNvPr id="187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7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362950" cy="4968875"/>
          </a:xfrm>
        </p:spPr>
        <p:txBody>
          <a:bodyPr/>
          <a:lstStyle/>
          <a:p>
            <a:r>
              <a:rPr lang="zh-CN" altLang="en-US"/>
              <a:t>计算机系统对</a:t>
            </a:r>
            <a:r>
              <a:rPr lang="en-US" altLang="zh-CN"/>
              <a:t>I/O</a:t>
            </a:r>
            <a:r>
              <a:rPr lang="zh-CN" altLang="en-US"/>
              <a:t>控制的四层逻辑结构：</a:t>
            </a:r>
            <a:br>
              <a:rPr lang="zh-CN" altLang="en-US"/>
            </a:br>
            <a:r>
              <a:rPr lang="en-US" altLang="zh-CN"/>
              <a:t>CPU</a:t>
            </a:r>
            <a:r>
              <a:rPr lang="zh-CN" altLang="en-US"/>
              <a:t>与内存</a:t>
            </a:r>
            <a:r>
              <a:rPr lang="zh-CN" altLang="en-US">
                <a:sym typeface="Wingdings" pitchFamily="2" charset="2"/>
              </a:rPr>
              <a:t></a:t>
            </a:r>
            <a:r>
              <a:rPr lang="en-US" altLang="zh-CN"/>
              <a:t>I/O</a:t>
            </a:r>
            <a:r>
              <a:rPr lang="zh-CN" altLang="en-US"/>
              <a:t>通道</a:t>
            </a:r>
            <a:r>
              <a:rPr lang="zh-CN" altLang="en-US">
                <a:sym typeface="Wingdings" pitchFamily="2" charset="2"/>
              </a:rPr>
              <a:t></a:t>
            </a:r>
            <a:r>
              <a:rPr lang="zh-CN" altLang="en-US"/>
              <a:t>设备控制器</a:t>
            </a:r>
            <a:r>
              <a:rPr lang="zh-CN" altLang="en-US">
                <a:sym typeface="Wingdings" pitchFamily="2" charset="2"/>
              </a:rPr>
              <a:t></a:t>
            </a:r>
            <a:r>
              <a:rPr lang="zh-CN" altLang="en-US"/>
              <a:t>外围设备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82" name="Oval 62"/>
          <p:cNvSpPr>
            <a:spLocks noChangeAspect="1" noChangeArrowheads="1"/>
          </p:cNvSpPr>
          <p:nvPr/>
        </p:nvSpPr>
        <p:spPr bwMode="auto">
          <a:xfrm>
            <a:off x="4787900" y="2635250"/>
            <a:ext cx="647700" cy="433388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87" name="Oval 67"/>
          <p:cNvSpPr>
            <a:spLocks noChangeAspect="1" noChangeArrowheads="1"/>
          </p:cNvSpPr>
          <p:nvPr/>
        </p:nvSpPr>
        <p:spPr bwMode="auto">
          <a:xfrm>
            <a:off x="6011863" y="2636838"/>
            <a:ext cx="647700" cy="433387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1" name="Oval 71"/>
          <p:cNvSpPr>
            <a:spLocks noChangeAspect="1" noChangeArrowheads="1"/>
          </p:cNvSpPr>
          <p:nvPr/>
        </p:nvSpPr>
        <p:spPr bwMode="auto">
          <a:xfrm>
            <a:off x="6732588" y="2635250"/>
            <a:ext cx="647700" cy="431800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3" name="Oval 83"/>
          <p:cNvSpPr>
            <a:spLocks noChangeAspect="1" noChangeArrowheads="1"/>
          </p:cNvSpPr>
          <p:nvPr/>
        </p:nvSpPr>
        <p:spPr bwMode="auto">
          <a:xfrm>
            <a:off x="4787900" y="4389438"/>
            <a:ext cx="647700" cy="433387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9" name="Oval 89"/>
          <p:cNvSpPr>
            <a:spLocks noChangeAspect="1" noChangeArrowheads="1"/>
          </p:cNvSpPr>
          <p:nvPr/>
        </p:nvSpPr>
        <p:spPr bwMode="auto">
          <a:xfrm>
            <a:off x="6732588" y="4389438"/>
            <a:ext cx="647700" cy="433387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21" name="Oval 101"/>
          <p:cNvSpPr>
            <a:spLocks noChangeAspect="1" noChangeArrowheads="1"/>
          </p:cNvSpPr>
          <p:nvPr/>
        </p:nvSpPr>
        <p:spPr bwMode="auto">
          <a:xfrm>
            <a:off x="4787900" y="6183313"/>
            <a:ext cx="576263" cy="431800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27" name="Oval 107"/>
          <p:cNvSpPr>
            <a:spLocks noChangeAspect="1" noChangeArrowheads="1"/>
          </p:cNvSpPr>
          <p:nvPr/>
        </p:nvSpPr>
        <p:spPr bwMode="auto">
          <a:xfrm>
            <a:off x="6732588" y="6183313"/>
            <a:ext cx="576262" cy="431800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1" name="Oval 111"/>
          <p:cNvSpPr>
            <a:spLocks noChangeAspect="1" noChangeArrowheads="1"/>
          </p:cNvSpPr>
          <p:nvPr/>
        </p:nvSpPr>
        <p:spPr bwMode="auto">
          <a:xfrm>
            <a:off x="6011863" y="4395788"/>
            <a:ext cx="647700" cy="434975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4" name="Oval 114"/>
          <p:cNvSpPr>
            <a:spLocks noChangeAspect="1" noChangeArrowheads="1"/>
          </p:cNvSpPr>
          <p:nvPr/>
        </p:nvSpPr>
        <p:spPr bwMode="auto">
          <a:xfrm>
            <a:off x="6011863" y="6183313"/>
            <a:ext cx="576262" cy="433387"/>
          </a:xfrm>
          <a:prstGeom prst="ellipse">
            <a:avLst/>
          </a:prstGeom>
          <a:solidFill>
            <a:srgbClr val="CCFF99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54" name="Rectangle 34"/>
          <p:cNvSpPr>
            <a:spLocks noChangeAspect="1" noChangeArrowheads="1"/>
          </p:cNvSpPr>
          <p:nvPr/>
        </p:nvSpPr>
        <p:spPr bwMode="auto">
          <a:xfrm>
            <a:off x="7473950" y="2101850"/>
            <a:ext cx="476250" cy="236538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8000"/>
              </a:lnSpc>
            </a:pPr>
            <a:r>
              <a:rPr lang="en-US" altLang="zh-CN" sz="1800"/>
              <a:t>……</a:t>
            </a:r>
          </a:p>
        </p:txBody>
      </p:sp>
      <p:sp>
        <p:nvSpPr>
          <p:cNvPr id="1873955" name="Rectangle 35"/>
          <p:cNvSpPr>
            <a:spLocks noChangeAspect="1" noChangeArrowheads="1"/>
          </p:cNvSpPr>
          <p:nvPr/>
        </p:nvSpPr>
        <p:spPr bwMode="auto">
          <a:xfrm>
            <a:off x="7473950" y="3857625"/>
            <a:ext cx="476250" cy="236538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8000"/>
              </a:lnSpc>
            </a:pPr>
            <a:r>
              <a:rPr lang="en-US" altLang="zh-CN" sz="1800"/>
              <a:t>……</a:t>
            </a:r>
          </a:p>
        </p:txBody>
      </p:sp>
      <p:sp>
        <p:nvSpPr>
          <p:cNvPr id="1873956" name="Rectangle 36"/>
          <p:cNvSpPr>
            <a:spLocks noChangeAspect="1" noChangeArrowheads="1"/>
          </p:cNvSpPr>
          <p:nvPr/>
        </p:nvSpPr>
        <p:spPr bwMode="auto">
          <a:xfrm>
            <a:off x="7440613" y="5651500"/>
            <a:ext cx="488950" cy="2349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lnSpc>
                <a:spcPct val="88000"/>
              </a:lnSpc>
            </a:pPr>
            <a:r>
              <a:rPr lang="en-US" altLang="zh-CN" sz="1800"/>
              <a:t>……</a:t>
            </a:r>
          </a:p>
        </p:txBody>
      </p:sp>
      <p:sp>
        <p:nvSpPr>
          <p:cNvPr id="1873958" name="Rectangle 38"/>
          <p:cNvSpPr>
            <a:spLocks noChangeAspect="1" noChangeArrowheads="1"/>
          </p:cNvSpPr>
          <p:nvPr/>
        </p:nvSpPr>
        <p:spPr bwMode="auto">
          <a:xfrm>
            <a:off x="1993900" y="3328988"/>
            <a:ext cx="250825" cy="9112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eaVert"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>
                <a:solidFill>
                  <a:srgbClr val="000000"/>
                </a:solidFill>
              </a:rPr>
              <a:t>存储总线</a:t>
            </a:r>
            <a:endParaRPr lang="zh-CN" altLang="en-US" sz="1800"/>
          </a:p>
        </p:txBody>
      </p:sp>
      <p:sp>
        <p:nvSpPr>
          <p:cNvPr id="1873959" name="Rectangle 39"/>
          <p:cNvSpPr>
            <a:spLocks noChangeAspect="1" noChangeArrowheads="1"/>
          </p:cNvSpPr>
          <p:nvPr/>
        </p:nvSpPr>
        <p:spPr bwMode="auto">
          <a:xfrm>
            <a:off x="2843213" y="1562100"/>
            <a:ext cx="1446212" cy="454025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选择通道</a:t>
            </a:r>
          </a:p>
        </p:txBody>
      </p:sp>
      <p:sp>
        <p:nvSpPr>
          <p:cNvPr id="1873960" name="Rectangle 40"/>
          <p:cNvSpPr>
            <a:spLocks noChangeAspect="1" noChangeArrowheads="1"/>
          </p:cNvSpPr>
          <p:nvPr/>
        </p:nvSpPr>
        <p:spPr bwMode="auto">
          <a:xfrm>
            <a:off x="4419600" y="2058988"/>
            <a:ext cx="1379538" cy="38893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3961" name="Rectangle 41"/>
          <p:cNvSpPr>
            <a:spLocks noChangeAspect="1" noChangeArrowheads="1"/>
          </p:cNvSpPr>
          <p:nvPr/>
        </p:nvSpPr>
        <p:spPr bwMode="auto">
          <a:xfrm>
            <a:off x="5294313" y="1468438"/>
            <a:ext cx="1317625" cy="2508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局部</a:t>
            </a:r>
            <a:r>
              <a:rPr lang="en-US" altLang="zh-CN" sz="1800"/>
              <a:t>I/O</a:t>
            </a:r>
            <a:r>
              <a:rPr lang="zh-CN" altLang="en-US" sz="1800"/>
              <a:t>总线</a:t>
            </a:r>
          </a:p>
        </p:txBody>
      </p:sp>
      <p:sp>
        <p:nvSpPr>
          <p:cNvPr id="1873962" name="Rectangle 42"/>
          <p:cNvSpPr>
            <a:spLocks noChangeAspect="1" noChangeArrowheads="1"/>
          </p:cNvSpPr>
          <p:nvPr/>
        </p:nvSpPr>
        <p:spPr bwMode="auto">
          <a:xfrm>
            <a:off x="3522663" y="369888"/>
            <a:ext cx="871537" cy="635000"/>
          </a:xfrm>
          <a:prstGeom prst="rect">
            <a:avLst/>
          </a:prstGeom>
          <a:solidFill>
            <a:srgbClr val="FF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主</a:t>
            </a:r>
            <a:r>
              <a:rPr lang="en-US" altLang="zh-CN" sz="1800"/>
              <a:t>CPU</a:t>
            </a:r>
          </a:p>
        </p:txBody>
      </p:sp>
      <p:sp>
        <p:nvSpPr>
          <p:cNvPr id="1873963" name="Rectangle 43"/>
          <p:cNvSpPr>
            <a:spLocks noChangeAspect="1" noChangeArrowheads="1"/>
          </p:cNvSpPr>
          <p:nvPr/>
        </p:nvSpPr>
        <p:spPr bwMode="auto">
          <a:xfrm>
            <a:off x="1476375" y="2470150"/>
            <a:ext cx="568325" cy="742950"/>
          </a:xfrm>
          <a:prstGeom prst="rect">
            <a:avLst/>
          </a:prstGeom>
          <a:solidFill>
            <a:srgbClr val="FF9966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eaVert"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内存</a:t>
            </a:r>
          </a:p>
        </p:txBody>
      </p:sp>
      <p:sp>
        <p:nvSpPr>
          <p:cNvPr id="1873964" name="Rectangle 44"/>
          <p:cNvSpPr>
            <a:spLocks noChangeAspect="1" noChangeArrowheads="1"/>
          </p:cNvSpPr>
          <p:nvPr/>
        </p:nvSpPr>
        <p:spPr bwMode="auto">
          <a:xfrm>
            <a:off x="2443163" y="260350"/>
            <a:ext cx="728662" cy="91440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存储管理部件</a:t>
            </a:r>
          </a:p>
        </p:txBody>
      </p:sp>
      <p:sp>
        <p:nvSpPr>
          <p:cNvPr id="1873965" name="Line 45"/>
          <p:cNvSpPr>
            <a:spLocks noChangeAspect="1" noChangeShapeType="1"/>
          </p:cNvSpPr>
          <p:nvPr/>
        </p:nvSpPr>
        <p:spPr bwMode="auto">
          <a:xfrm flipV="1">
            <a:off x="3170238" y="701675"/>
            <a:ext cx="355600" cy="158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66" name="Line 46"/>
          <p:cNvSpPr>
            <a:spLocks noChangeAspect="1" noChangeShapeType="1"/>
          </p:cNvSpPr>
          <p:nvPr/>
        </p:nvSpPr>
        <p:spPr bwMode="auto">
          <a:xfrm>
            <a:off x="2493963" y="1301750"/>
            <a:ext cx="0" cy="35575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67" name="Line 47"/>
          <p:cNvSpPr>
            <a:spLocks noChangeAspect="1" noChangeShapeType="1"/>
          </p:cNvSpPr>
          <p:nvPr/>
        </p:nvSpPr>
        <p:spPr bwMode="auto">
          <a:xfrm>
            <a:off x="3533775" y="1308100"/>
            <a:ext cx="0" cy="2444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lg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68" name="Line 48"/>
          <p:cNvSpPr>
            <a:spLocks noChangeAspect="1" noChangeShapeType="1"/>
          </p:cNvSpPr>
          <p:nvPr/>
        </p:nvSpPr>
        <p:spPr bwMode="auto">
          <a:xfrm flipH="1" flipV="1">
            <a:off x="2662238" y="1409700"/>
            <a:ext cx="1587" cy="16510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0" name="Line 50"/>
          <p:cNvSpPr>
            <a:spLocks noChangeAspect="1" noChangeShapeType="1"/>
          </p:cNvSpPr>
          <p:nvPr/>
        </p:nvSpPr>
        <p:spPr bwMode="auto">
          <a:xfrm>
            <a:off x="2986088" y="1184275"/>
            <a:ext cx="1587" cy="1206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1" name="Line 51"/>
          <p:cNvSpPr>
            <a:spLocks noChangeAspect="1" noChangeShapeType="1"/>
          </p:cNvSpPr>
          <p:nvPr/>
        </p:nvSpPr>
        <p:spPr bwMode="auto">
          <a:xfrm>
            <a:off x="2995613" y="1298575"/>
            <a:ext cx="547687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2" name="Line 52"/>
          <p:cNvSpPr>
            <a:spLocks noChangeAspect="1" noChangeShapeType="1"/>
          </p:cNvSpPr>
          <p:nvPr/>
        </p:nvSpPr>
        <p:spPr bwMode="auto">
          <a:xfrm>
            <a:off x="2297113" y="717550"/>
            <a:ext cx="1587" cy="495935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3" name="Line 53"/>
          <p:cNvSpPr>
            <a:spLocks noChangeAspect="1" noChangeShapeType="1"/>
          </p:cNvSpPr>
          <p:nvPr/>
        </p:nvSpPr>
        <p:spPr bwMode="auto">
          <a:xfrm flipV="1">
            <a:off x="2033588" y="2835275"/>
            <a:ext cx="254000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4" name="Line 54"/>
          <p:cNvSpPr>
            <a:spLocks noChangeAspect="1" noChangeShapeType="1"/>
          </p:cNvSpPr>
          <p:nvPr/>
        </p:nvSpPr>
        <p:spPr bwMode="auto">
          <a:xfrm flipV="1">
            <a:off x="2297113" y="1797050"/>
            <a:ext cx="538162" cy="158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5" name="Line 55"/>
          <p:cNvSpPr>
            <a:spLocks noChangeAspect="1" noChangeShapeType="1"/>
          </p:cNvSpPr>
          <p:nvPr/>
        </p:nvSpPr>
        <p:spPr bwMode="auto">
          <a:xfrm flipV="1">
            <a:off x="2274888" y="5332413"/>
            <a:ext cx="539750" cy="158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6" name="Line 56"/>
          <p:cNvSpPr>
            <a:spLocks noChangeAspect="1" noChangeShapeType="1"/>
          </p:cNvSpPr>
          <p:nvPr/>
        </p:nvSpPr>
        <p:spPr bwMode="auto">
          <a:xfrm flipV="1">
            <a:off x="2297113" y="3546475"/>
            <a:ext cx="538162" cy="317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7" name="Line 57"/>
          <p:cNvSpPr>
            <a:spLocks noChangeAspect="1" noChangeShapeType="1"/>
          </p:cNvSpPr>
          <p:nvPr/>
        </p:nvSpPr>
        <p:spPr bwMode="auto">
          <a:xfrm flipV="1">
            <a:off x="4287838" y="1784350"/>
            <a:ext cx="3429000" cy="1588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8" name="Line 58"/>
          <p:cNvSpPr>
            <a:spLocks noChangeAspect="1" noChangeShapeType="1"/>
          </p:cNvSpPr>
          <p:nvPr/>
        </p:nvSpPr>
        <p:spPr bwMode="auto">
          <a:xfrm rot="5400000" flipV="1">
            <a:off x="4987132" y="1926431"/>
            <a:ext cx="254000" cy="1587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79" name="Line 59"/>
          <p:cNvSpPr>
            <a:spLocks noChangeAspect="1" noChangeShapeType="1"/>
          </p:cNvSpPr>
          <p:nvPr/>
        </p:nvSpPr>
        <p:spPr bwMode="auto">
          <a:xfrm rot="5400000" flipV="1">
            <a:off x="6552407" y="1918494"/>
            <a:ext cx="254000" cy="1587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81" name="Rectangle 61"/>
          <p:cNvSpPr>
            <a:spLocks noChangeAspect="1" noChangeArrowheads="1"/>
          </p:cNvSpPr>
          <p:nvPr/>
        </p:nvSpPr>
        <p:spPr bwMode="auto">
          <a:xfrm>
            <a:off x="4878388" y="2744788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3983" name="Line 63"/>
          <p:cNvSpPr>
            <a:spLocks noChangeAspect="1" noChangeShapeType="1"/>
          </p:cNvSpPr>
          <p:nvPr/>
        </p:nvSpPr>
        <p:spPr bwMode="auto">
          <a:xfrm flipH="1">
            <a:off x="5106988" y="2436813"/>
            <a:ext cx="1587" cy="1841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84" name="Rectangle 64"/>
          <p:cNvSpPr>
            <a:spLocks noChangeAspect="1" noChangeArrowheads="1"/>
          </p:cNvSpPr>
          <p:nvPr/>
        </p:nvSpPr>
        <p:spPr bwMode="auto">
          <a:xfrm>
            <a:off x="5995988" y="2049463"/>
            <a:ext cx="1377950" cy="38893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3986" name="Rectangle 66"/>
          <p:cNvSpPr>
            <a:spLocks noChangeAspect="1" noChangeArrowheads="1"/>
          </p:cNvSpPr>
          <p:nvPr/>
        </p:nvSpPr>
        <p:spPr bwMode="auto">
          <a:xfrm>
            <a:off x="6080125" y="2747963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3988" name="Line 68"/>
          <p:cNvSpPr>
            <a:spLocks noChangeAspect="1" noChangeShapeType="1"/>
          </p:cNvSpPr>
          <p:nvPr/>
        </p:nvSpPr>
        <p:spPr bwMode="auto">
          <a:xfrm flipH="1">
            <a:off x="6354763" y="2439988"/>
            <a:ext cx="330200" cy="1968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0" name="Rectangle 70"/>
          <p:cNvSpPr>
            <a:spLocks noChangeAspect="1" noChangeArrowheads="1"/>
          </p:cNvSpPr>
          <p:nvPr/>
        </p:nvSpPr>
        <p:spPr bwMode="auto">
          <a:xfrm>
            <a:off x="6837363" y="2746375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3992" name="Line 72"/>
          <p:cNvSpPr>
            <a:spLocks noChangeAspect="1" noChangeShapeType="1"/>
          </p:cNvSpPr>
          <p:nvPr/>
        </p:nvSpPr>
        <p:spPr bwMode="auto">
          <a:xfrm>
            <a:off x="6675438" y="2436813"/>
            <a:ext cx="393700" cy="187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3" name="Rectangle 73"/>
          <p:cNvSpPr>
            <a:spLocks noChangeAspect="1" noChangeArrowheads="1"/>
          </p:cNvSpPr>
          <p:nvPr/>
        </p:nvSpPr>
        <p:spPr bwMode="auto">
          <a:xfrm>
            <a:off x="2841625" y="3316288"/>
            <a:ext cx="1444625" cy="452437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数组多路通道</a:t>
            </a:r>
          </a:p>
        </p:txBody>
      </p:sp>
      <p:sp>
        <p:nvSpPr>
          <p:cNvPr id="1873994" name="Rectangle 74"/>
          <p:cNvSpPr>
            <a:spLocks noChangeAspect="1" noChangeArrowheads="1"/>
          </p:cNvSpPr>
          <p:nvPr/>
        </p:nvSpPr>
        <p:spPr bwMode="auto">
          <a:xfrm>
            <a:off x="4419600" y="3814763"/>
            <a:ext cx="1377950" cy="38735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3995" name="Rectangle 75"/>
          <p:cNvSpPr>
            <a:spLocks noChangeAspect="1" noChangeArrowheads="1"/>
          </p:cNvSpPr>
          <p:nvPr/>
        </p:nvSpPr>
        <p:spPr bwMode="auto">
          <a:xfrm>
            <a:off x="5291138" y="3227388"/>
            <a:ext cx="1320800" cy="2508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局部</a:t>
            </a:r>
            <a:r>
              <a:rPr lang="en-US" altLang="zh-CN" sz="1800"/>
              <a:t>I/O</a:t>
            </a:r>
            <a:r>
              <a:rPr lang="zh-CN" altLang="en-US" sz="1800"/>
              <a:t>总线</a:t>
            </a:r>
          </a:p>
        </p:txBody>
      </p:sp>
      <p:sp>
        <p:nvSpPr>
          <p:cNvPr id="1873996" name="Line 76"/>
          <p:cNvSpPr>
            <a:spLocks noChangeAspect="1" noChangeShapeType="1"/>
          </p:cNvSpPr>
          <p:nvPr/>
        </p:nvSpPr>
        <p:spPr bwMode="auto">
          <a:xfrm>
            <a:off x="3532188" y="3063875"/>
            <a:ext cx="1587" cy="2428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7" name="Line 77"/>
          <p:cNvSpPr>
            <a:spLocks noChangeAspect="1" noChangeShapeType="1"/>
          </p:cNvSpPr>
          <p:nvPr/>
        </p:nvSpPr>
        <p:spPr bwMode="auto">
          <a:xfrm flipV="1">
            <a:off x="2684463" y="3055938"/>
            <a:ext cx="844550" cy="158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8" name="Line 78"/>
          <p:cNvSpPr>
            <a:spLocks noChangeAspect="1" noChangeShapeType="1"/>
          </p:cNvSpPr>
          <p:nvPr/>
        </p:nvSpPr>
        <p:spPr bwMode="auto">
          <a:xfrm flipV="1">
            <a:off x="4286250" y="3540125"/>
            <a:ext cx="3427413" cy="0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3999" name="Line 79"/>
          <p:cNvSpPr>
            <a:spLocks noChangeAspect="1" noChangeShapeType="1"/>
          </p:cNvSpPr>
          <p:nvPr/>
        </p:nvSpPr>
        <p:spPr bwMode="auto">
          <a:xfrm rot="5400000" flipV="1">
            <a:off x="4986338" y="3679825"/>
            <a:ext cx="254000" cy="3175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0" name="Line 80"/>
          <p:cNvSpPr>
            <a:spLocks noChangeAspect="1" noChangeShapeType="1"/>
          </p:cNvSpPr>
          <p:nvPr/>
        </p:nvSpPr>
        <p:spPr bwMode="auto">
          <a:xfrm rot="5400000" flipV="1">
            <a:off x="6549231" y="3672682"/>
            <a:ext cx="257175" cy="1588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2" name="Rectangle 82"/>
          <p:cNvSpPr>
            <a:spLocks noChangeAspect="1" noChangeArrowheads="1"/>
          </p:cNvSpPr>
          <p:nvPr/>
        </p:nvSpPr>
        <p:spPr bwMode="auto">
          <a:xfrm>
            <a:off x="4876800" y="4500563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04" name="Line 84"/>
          <p:cNvSpPr>
            <a:spLocks noChangeAspect="1" noChangeShapeType="1"/>
          </p:cNvSpPr>
          <p:nvPr/>
        </p:nvSpPr>
        <p:spPr bwMode="auto">
          <a:xfrm flipH="1">
            <a:off x="5105400" y="4192588"/>
            <a:ext cx="1588" cy="1841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5" name="Rectangle 85"/>
          <p:cNvSpPr>
            <a:spLocks noChangeAspect="1" noChangeArrowheads="1"/>
          </p:cNvSpPr>
          <p:nvPr/>
        </p:nvSpPr>
        <p:spPr bwMode="auto">
          <a:xfrm>
            <a:off x="5995988" y="3803650"/>
            <a:ext cx="1377950" cy="388938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4006" name="Line 86"/>
          <p:cNvSpPr>
            <a:spLocks noChangeAspect="1" noChangeShapeType="1"/>
          </p:cNvSpPr>
          <p:nvPr/>
        </p:nvSpPr>
        <p:spPr bwMode="auto">
          <a:xfrm flipH="1">
            <a:off x="6353175" y="4195763"/>
            <a:ext cx="327025" cy="1968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08" name="Rectangle 88"/>
          <p:cNvSpPr>
            <a:spLocks noChangeAspect="1" noChangeArrowheads="1"/>
          </p:cNvSpPr>
          <p:nvPr/>
        </p:nvSpPr>
        <p:spPr bwMode="auto">
          <a:xfrm>
            <a:off x="6834188" y="4500563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10" name="Line 90"/>
          <p:cNvSpPr>
            <a:spLocks noChangeAspect="1" noChangeShapeType="1"/>
          </p:cNvSpPr>
          <p:nvPr/>
        </p:nvSpPr>
        <p:spPr bwMode="auto">
          <a:xfrm>
            <a:off x="6672263" y="4192588"/>
            <a:ext cx="393700" cy="187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11" name="Rectangle 91"/>
          <p:cNvSpPr>
            <a:spLocks noChangeAspect="1" noChangeArrowheads="1"/>
          </p:cNvSpPr>
          <p:nvPr/>
        </p:nvSpPr>
        <p:spPr bwMode="auto">
          <a:xfrm>
            <a:off x="2809875" y="5108575"/>
            <a:ext cx="1446213" cy="454025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字节多路通道</a:t>
            </a:r>
          </a:p>
        </p:txBody>
      </p:sp>
      <p:sp>
        <p:nvSpPr>
          <p:cNvPr id="1874012" name="Rectangle 92"/>
          <p:cNvSpPr>
            <a:spLocks noChangeAspect="1" noChangeArrowheads="1"/>
          </p:cNvSpPr>
          <p:nvPr/>
        </p:nvSpPr>
        <p:spPr bwMode="auto">
          <a:xfrm>
            <a:off x="4386263" y="5608638"/>
            <a:ext cx="1377950" cy="385762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4013" name="Rectangle 93"/>
          <p:cNvSpPr>
            <a:spLocks noChangeAspect="1" noChangeArrowheads="1"/>
          </p:cNvSpPr>
          <p:nvPr/>
        </p:nvSpPr>
        <p:spPr bwMode="auto">
          <a:xfrm>
            <a:off x="5259388" y="5021263"/>
            <a:ext cx="1319212" cy="2508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局部</a:t>
            </a:r>
            <a:r>
              <a:rPr lang="en-US" altLang="zh-CN" sz="1800"/>
              <a:t>I/O</a:t>
            </a:r>
            <a:r>
              <a:rPr lang="zh-CN" altLang="en-US" sz="1800"/>
              <a:t>总线</a:t>
            </a:r>
          </a:p>
        </p:txBody>
      </p:sp>
      <p:sp>
        <p:nvSpPr>
          <p:cNvPr id="1874014" name="Line 94"/>
          <p:cNvSpPr>
            <a:spLocks noChangeAspect="1" noChangeShapeType="1"/>
          </p:cNvSpPr>
          <p:nvPr/>
        </p:nvSpPr>
        <p:spPr bwMode="auto">
          <a:xfrm>
            <a:off x="3498850" y="4854575"/>
            <a:ext cx="1588" cy="2444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15" name="Line 95"/>
          <p:cNvSpPr>
            <a:spLocks noChangeAspect="1" noChangeShapeType="1"/>
          </p:cNvSpPr>
          <p:nvPr/>
        </p:nvSpPr>
        <p:spPr bwMode="auto">
          <a:xfrm flipV="1">
            <a:off x="2500313" y="4848225"/>
            <a:ext cx="996950" cy="15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16" name="Line 96"/>
          <p:cNvSpPr>
            <a:spLocks noChangeAspect="1" noChangeShapeType="1"/>
          </p:cNvSpPr>
          <p:nvPr/>
        </p:nvSpPr>
        <p:spPr bwMode="auto">
          <a:xfrm flipV="1">
            <a:off x="4254500" y="5330825"/>
            <a:ext cx="3429000" cy="1588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17" name="Line 97"/>
          <p:cNvSpPr>
            <a:spLocks noChangeAspect="1" noChangeShapeType="1"/>
          </p:cNvSpPr>
          <p:nvPr/>
        </p:nvSpPr>
        <p:spPr bwMode="auto">
          <a:xfrm rot="5400000" flipV="1">
            <a:off x="4954588" y="5472112"/>
            <a:ext cx="254000" cy="3175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18" name="Line 98"/>
          <p:cNvSpPr>
            <a:spLocks noChangeAspect="1" noChangeShapeType="1"/>
          </p:cNvSpPr>
          <p:nvPr/>
        </p:nvSpPr>
        <p:spPr bwMode="auto">
          <a:xfrm rot="5400000" flipV="1">
            <a:off x="6518276" y="5464175"/>
            <a:ext cx="254000" cy="3175"/>
          </a:xfrm>
          <a:prstGeom prst="line">
            <a:avLst/>
          </a:prstGeom>
          <a:noFill/>
          <a:ln w="38100">
            <a:solidFill>
              <a:srgbClr val="CC0066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20" name="Rectangle 100"/>
          <p:cNvSpPr>
            <a:spLocks noChangeAspect="1" noChangeArrowheads="1"/>
          </p:cNvSpPr>
          <p:nvPr/>
        </p:nvSpPr>
        <p:spPr bwMode="auto">
          <a:xfrm>
            <a:off x="4846638" y="6294438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22" name="Line 102"/>
          <p:cNvSpPr>
            <a:spLocks noChangeAspect="1" noChangeShapeType="1"/>
          </p:cNvSpPr>
          <p:nvPr/>
        </p:nvSpPr>
        <p:spPr bwMode="auto">
          <a:xfrm flipH="1">
            <a:off x="5073650" y="5984875"/>
            <a:ext cx="1588" cy="1825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23" name="Rectangle 103"/>
          <p:cNvSpPr>
            <a:spLocks noChangeAspect="1" noChangeArrowheads="1"/>
          </p:cNvSpPr>
          <p:nvPr/>
        </p:nvSpPr>
        <p:spPr bwMode="auto">
          <a:xfrm>
            <a:off x="5964238" y="5595938"/>
            <a:ext cx="1376362" cy="38893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8000"/>
              </a:lnSpc>
            </a:pPr>
            <a:r>
              <a:rPr lang="zh-CN" altLang="en-US" sz="1800"/>
              <a:t>设备控制器</a:t>
            </a:r>
          </a:p>
        </p:txBody>
      </p:sp>
      <p:sp>
        <p:nvSpPr>
          <p:cNvPr id="1874024" name="Line 104"/>
          <p:cNvSpPr>
            <a:spLocks noChangeAspect="1" noChangeShapeType="1"/>
          </p:cNvSpPr>
          <p:nvPr/>
        </p:nvSpPr>
        <p:spPr bwMode="auto">
          <a:xfrm flipH="1">
            <a:off x="6321425" y="5988050"/>
            <a:ext cx="328613" cy="1952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26" name="Rectangle 106"/>
          <p:cNvSpPr>
            <a:spLocks noChangeAspect="1" noChangeArrowheads="1"/>
          </p:cNvSpPr>
          <p:nvPr/>
        </p:nvSpPr>
        <p:spPr bwMode="auto">
          <a:xfrm>
            <a:off x="6804025" y="6294438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28" name="Line 108"/>
          <p:cNvSpPr>
            <a:spLocks noChangeAspect="1" noChangeShapeType="1"/>
          </p:cNvSpPr>
          <p:nvPr/>
        </p:nvSpPr>
        <p:spPr bwMode="auto">
          <a:xfrm>
            <a:off x="6640513" y="5984875"/>
            <a:ext cx="393700" cy="1857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0" name="Rectangle 110"/>
          <p:cNvSpPr>
            <a:spLocks noChangeAspect="1" noChangeArrowheads="1"/>
          </p:cNvSpPr>
          <p:nvPr/>
        </p:nvSpPr>
        <p:spPr bwMode="auto">
          <a:xfrm>
            <a:off x="6102350" y="4505325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33" name="Rectangle 113"/>
          <p:cNvSpPr>
            <a:spLocks noChangeAspect="1" noChangeArrowheads="1"/>
          </p:cNvSpPr>
          <p:nvPr/>
        </p:nvSpPr>
        <p:spPr bwMode="auto">
          <a:xfrm>
            <a:off x="6059488" y="6292850"/>
            <a:ext cx="460375" cy="2413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8000"/>
              </a:lnSpc>
            </a:pPr>
            <a:r>
              <a:rPr lang="zh-CN" altLang="en-US" sz="1800"/>
              <a:t>设备</a:t>
            </a:r>
          </a:p>
        </p:txBody>
      </p:sp>
      <p:sp>
        <p:nvSpPr>
          <p:cNvPr id="1874035" name="Line 115"/>
          <p:cNvSpPr>
            <a:spLocks noChangeAspect="1" noChangeShapeType="1"/>
          </p:cNvSpPr>
          <p:nvPr/>
        </p:nvSpPr>
        <p:spPr bwMode="auto">
          <a:xfrm flipV="1">
            <a:off x="2297113" y="733425"/>
            <a:ext cx="144462" cy="4763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6" name="Line 116"/>
          <p:cNvSpPr>
            <a:spLocks noChangeAspect="1" noChangeShapeType="1"/>
          </p:cNvSpPr>
          <p:nvPr/>
        </p:nvSpPr>
        <p:spPr bwMode="auto">
          <a:xfrm>
            <a:off x="2662238" y="1412875"/>
            <a:ext cx="141287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7" name="Line 117"/>
          <p:cNvSpPr>
            <a:spLocks noChangeAspect="1" noChangeShapeType="1"/>
          </p:cNvSpPr>
          <p:nvPr/>
        </p:nvSpPr>
        <p:spPr bwMode="auto">
          <a:xfrm flipV="1">
            <a:off x="2803525" y="1173163"/>
            <a:ext cx="0" cy="23971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8" name="Line 118"/>
          <p:cNvSpPr>
            <a:spLocks noChangeAspect="1" noChangeShapeType="1"/>
          </p:cNvSpPr>
          <p:nvPr/>
        </p:nvSpPr>
        <p:spPr bwMode="auto">
          <a:xfrm flipV="1">
            <a:off x="2498725" y="1292225"/>
            <a:ext cx="120650" cy="15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39" name="Line 119"/>
          <p:cNvSpPr>
            <a:spLocks noChangeAspect="1" noChangeShapeType="1"/>
          </p:cNvSpPr>
          <p:nvPr/>
        </p:nvSpPr>
        <p:spPr bwMode="auto">
          <a:xfrm flipV="1">
            <a:off x="2619375" y="1173163"/>
            <a:ext cx="0" cy="12223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74042" name="Text Box 122"/>
          <p:cNvSpPr txBox="1">
            <a:spLocks noChangeArrowheads="1"/>
          </p:cNvSpPr>
          <p:nvPr/>
        </p:nvSpPr>
        <p:spPr bwMode="auto">
          <a:xfrm>
            <a:off x="395288" y="6021388"/>
            <a:ext cx="381635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>
                <a:solidFill>
                  <a:schemeClr val="bg2"/>
                </a:solidFill>
              </a:rPr>
              <a:t>图</a:t>
            </a:r>
            <a:r>
              <a:rPr lang="en-US" altLang="zh-CN" smtClean="0">
                <a:solidFill>
                  <a:schemeClr val="bg2"/>
                </a:solidFill>
              </a:rPr>
              <a:t>8.39  </a:t>
            </a:r>
            <a:r>
              <a:rPr lang="en-US" altLang="zh-CN">
                <a:solidFill>
                  <a:schemeClr val="bg2"/>
                </a:solidFill>
              </a:rPr>
              <a:t>I/O</a:t>
            </a:r>
            <a:r>
              <a:rPr lang="zh-CN" altLang="en-US">
                <a:solidFill>
                  <a:schemeClr val="bg2"/>
                </a:solidFill>
              </a:rPr>
              <a:t>通道结构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103B95-1153-42F9-82BE-FD1378120D45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187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76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362950" cy="6049963"/>
          </a:xfrm>
        </p:spPr>
        <p:txBody>
          <a:bodyPr/>
          <a:lstStyle/>
          <a:p>
            <a:r>
              <a:rPr lang="en-US" altLang="zh-CN"/>
              <a:t>I/O</a:t>
            </a:r>
            <a:r>
              <a:rPr lang="zh-CN" altLang="en-US"/>
              <a:t>通道的类型：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选择</a:t>
            </a:r>
            <a:r>
              <a:rPr lang="zh-CN" altLang="en-US"/>
              <a:t>通道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数组</a:t>
            </a:r>
            <a:r>
              <a:rPr lang="zh-CN" altLang="en-US">
                <a:solidFill>
                  <a:srgbClr val="0000FF"/>
                </a:solidFill>
              </a:rPr>
              <a:t>多路</a:t>
            </a:r>
            <a:r>
              <a:rPr lang="zh-CN" altLang="en-US"/>
              <a:t>通道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字节</a:t>
            </a:r>
            <a:r>
              <a:rPr lang="zh-CN" altLang="en-US">
                <a:solidFill>
                  <a:srgbClr val="0000FF"/>
                </a:solidFill>
              </a:rPr>
              <a:t>多路</a:t>
            </a:r>
            <a:r>
              <a:rPr lang="zh-CN" altLang="en-US"/>
              <a:t>通道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191BB7-D088-4E5F-B4DB-E8944E61EA47}" type="slidenum">
              <a:rPr lang="zh-CN" altLang="en-US"/>
              <a:pPr/>
              <a:t>63</a:t>
            </a:fld>
            <a:endParaRPr lang="en-US" altLang="zh-CN"/>
          </a:p>
        </p:txBody>
      </p:sp>
      <p:sp>
        <p:nvSpPr>
          <p:cNvPr id="188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81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362950" cy="5832475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/>
              <a:t>字节多路通道</a:t>
            </a:r>
          </a:p>
          <a:p>
            <a:pPr lvl="1"/>
            <a:r>
              <a:rPr lang="zh-CN" altLang="en-US">
                <a:solidFill>
                  <a:schemeClr val="tx2"/>
                </a:solidFill>
              </a:rPr>
              <a:t>适于</a:t>
            </a:r>
            <a:r>
              <a:rPr lang="zh-CN" altLang="en-US">
                <a:solidFill>
                  <a:srgbClr val="FF3300"/>
                </a:solidFill>
              </a:rPr>
              <a:t>字符类低速</a:t>
            </a:r>
            <a:r>
              <a:rPr lang="zh-CN" altLang="en-US">
                <a:solidFill>
                  <a:schemeClr val="tx2"/>
                </a:solidFill>
              </a:rPr>
              <a:t>外围设备，通道的数据宽度为</a:t>
            </a:r>
            <a:r>
              <a:rPr lang="zh-CN" altLang="en-US">
                <a:solidFill>
                  <a:srgbClr val="FF3300"/>
                </a:solidFill>
              </a:rPr>
              <a:t>单字节</a:t>
            </a:r>
            <a:r>
              <a:rPr lang="zh-CN" altLang="en-US">
                <a:solidFill>
                  <a:schemeClr val="tx2"/>
                </a:solidFill>
              </a:rPr>
              <a:t>，以</a:t>
            </a:r>
            <a:r>
              <a:rPr lang="zh-CN" altLang="en-US">
                <a:solidFill>
                  <a:srgbClr val="008000"/>
                </a:solidFill>
              </a:rPr>
              <a:t>字节交叉方式</a:t>
            </a:r>
            <a:r>
              <a:rPr lang="zh-CN" altLang="en-US">
                <a:solidFill>
                  <a:schemeClr val="tx2"/>
                </a:solidFill>
              </a:rPr>
              <a:t>轮流的为多台外部设备服务。如光电机。</a:t>
            </a:r>
          </a:p>
          <a:p>
            <a:pPr lvl="1"/>
            <a:r>
              <a:rPr lang="zh-CN" altLang="en-US">
                <a:solidFill>
                  <a:schemeClr val="tx2"/>
                </a:solidFill>
              </a:rPr>
              <a:t>字节多路通道包含有多个子通道，每个子通道连接一个设备控制器。</a:t>
            </a:r>
          </a:p>
          <a:p>
            <a:pPr>
              <a:spcBef>
                <a:spcPct val="10000"/>
              </a:spcBef>
            </a:pPr>
            <a:r>
              <a:rPr lang="zh-CN" altLang="en-US"/>
              <a:t>选择通道</a:t>
            </a:r>
          </a:p>
          <a:p>
            <a:pPr lvl="1"/>
            <a:r>
              <a:rPr lang="zh-CN" altLang="en-US">
                <a:solidFill>
                  <a:schemeClr val="tx2"/>
                </a:solidFill>
              </a:rPr>
              <a:t>选择通道为优先级高的</a:t>
            </a:r>
            <a:r>
              <a:rPr lang="zh-CN" altLang="en-US">
                <a:solidFill>
                  <a:srgbClr val="0000FF"/>
                </a:solidFill>
              </a:rPr>
              <a:t>高速外围设备</a:t>
            </a:r>
            <a:r>
              <a:rPr lang="zh-CN" altLang="en-US">
                <a:solidFill>
                  <a:schemeClr val="tx2"/>
                </a:solidFill>
              </a:rPr>
              <a:t>服务，如磁盘。数据传送以成</a:t>
            </a:r>
            <a:r>
              <a:rPr lang="zh-CN" altLang="en-US">
                <a:solidFill>
                  <a:srgbClr val="FF0000"/>
                </a:solidFill>
              </a:rPr>
              <a:t>块</a:t>
            </a:r>
            <a:r>
              <a:rPr lang="zh-CN" altLang="en-US">
                <a:solidFill>
                  <a:schemeClr val="tx2"/>
                </a:solidFill>
              </a:rPr>
              <a:t>方式进行。</a:t>
            </a:r>
          </a:p>
          <a:p>
            <a:pPr lvl="1"/>
            <a:r>
              <a:rPr lang="zh-CN" altLang="en-US">
                <a:solidFill>
                  <a:schemeClr val="tx2"/>
                </a:solidFill>
              </a:rPr>
              <a:t>每个选择通道只有一个以</a:t>
            </a:r>
            <a:r>
              <a:rPr lang="zh-CN" altLang="en-US">
                <a:solidFill>
                  <a:srgbClr val="008000"/>
                </a:solidFill>
              </a:rPr>
              <a:t>成组方式</a:t>
            </a:r>
            <a:r>
              <a:rPr lang="zh-CN" altLang="en-US">
                <a:solidFill>
                  <a:schemeClr val="tx2"/>
                </a:solidFill>
              </a:rPr>
              <a:t>工作的子通道，逐个为多台高速外围设备服务。</a:t>
            </a:r>
            <a:endParaRPr lang="zh-CN" altLang="en-US"/>
          </a:p>
          <a:p>
            <a:pPr>
              <a:spcBef>
                <a:spcPct val="10000"/>
              </a:spcBef>
            </a:pPr>
            <a:r>
              <a:rPr lang="zh-CN" altLang="en-US"/>
              <a:t>数组多路通道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DF6B67-389F-4C49-9810-6092CB2864DC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188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82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362950" cy="5832475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/>
              <a:t>数组多路通道</a:t>
            </a:r>
          </a:p>
          <a:p>
            <a:pPr lvl="1"/>
            <a:r>
              <a:rPr lang="zh-CN" altLang="en-US" sz="2400">
                <a:solidFill>
                  <a:schemeClr val="tx2"/>
                </a:solidFill>
              </a:rPr>
              <a:t>数组多路通道：把</a:t>
            </a:r>
            <a:r>
              <a:rPr lang="zh-CN" altLang="en-US" sz="2400">
                <a:solidFill>
                  <a:srgbClr val="008000"/>
                </a:solidFill>
              </a:rPr>
              <a:t>字节多路通道</a:t>
            </a:r>
            <a:r>
              <a:rPr lang="zh-CN" altLang="en-US" sz="2400">
                <a:solidFill>
                  <a:schemeClr val="tx2"/>
                </a:solidFill>
              </a:rPr>
              <a:t>和</a:t>
            </a:r>
            <a:r>
              <a:rPr lang="zh-CN" altLang="en-US" sz="2400">
                <a:solidFill>
                  <a:srgbClr val="008000"/>
                </a:solidFill>
              </a:rPr>
              <a:t>选择通道</a:t>
            </a:r>
            <a:r>
              <a:rPr lang="zh-CN" altLang="en-US" sz="2400">
                <a:solidFill>
                  <a:schemeClr val="tx2"/>
                </a:solidFill>
              </a:rPr>
              <a:t>的特性</a:t>
            </a:r>
            <a:r>
              <a:rPr lang="zh-CN" altLang="en-US" sz="2400">
                <a:solidFill>
                  <a:srgbClr val="008000"/>
                </a:solidFill>
              </a:rPr>
              <a:t>结合</a:t>
            </a:r>
            <a:r>
              <a:rPr lang="zh-CN" altLang="en-US" sz="2400">
                <a:solidFill>
                  <a:schemeClr val="tx2"/>
                </a:solidFill>
              </a:rPr>
              <a:t>起来。</a:t>
            </a:r>
          </a:p>
          <a:p>
            <a:pPr lvl="1"/>
            <a:r>
              <a:rPr lang="zh-CN" altLang="en-US" sz="2400">
                <a:solidFill>
                  <a:schemeClr val="tx2"/>
                </a:solidFill>
              </a:rPr>
              <a:t>连接多台高速外设，每次为一台高速设备传送一个</a:t>
            </a:r>
            <a:r>
              <a:rPr lang="zh-CN" altLang="en-US" sz="2400">
                <a:solidFill>
                  <a:srgbClr val="0000FF"/>
                </a:solidFill>
              </a:rPr>
              <a:t>数据块</a:t>
            </a:r>
            <a:r>
              <a:rPr lang="zh-CN" altLang="en-US" sz="2400">
                <a:solidFill>
                  <a:schemeClr val="tx2"/>
                </a:solidFill>
              </a:rPr>
              <a:t>，并轮流为多台外围设备服务。</a:t>
            </a:r>
          </a:p>
          <a:p>
            <a:pPr lvl="1"/>
            <a:r>
              <a:rPr lang="zh-CN" altLang="en-US" sz="2400">
                <a:solidFill>
                  <a:schemeClr val="tx2"/>
                </a:solidFill>
              </a:rPr>
              <a:t>数组多路通道可以被看作是以</a:t>
            </a:r>
            <a:r>
              <a:rPr lang="zh-CN" altLang="en-US" sz="2400">
                <a:solidFill>
                  <a:srgbClr val="FF3300"/>
                </a:solidFill>
              </a:rPr>
              <a:t>成组方式</a:t>
            </a:r>
            <a:r>
              <a:rPr lang="zh-CN" altLang="en-US" sz="2400">
                <a:solidFill>
                  <a:schemeClr val="tx2"/>
                </a:solidFill>
              </a:rPr>
              <a:t>工作的</a:t>
            </a:r>
            <a:r>
              <a:rPr lang="zh-CN" altLang="en-US" sz="2400"/>
              <a:t>高速</a:t>
            </a:r>
            <a:r>
              <a:rPr lang="zh-CN" altLang="en-US" sz="2400">
                <a:solidFill>
                  <a:srgbClr val="FF3300"/>
                </a:solidFill>
              </a:rPr>
              <a:t>多路通道</a:t>
            </a:r>
            <a:r>
              <a:rPr lang="zh-CN" altLang="en-US" sz="2400">
                <a:solidFill>
                  <a:schemeClr val="tx2"/>
                </a:solidFill>
              </a:rPr>
              <a:t>。数据宽度为</a:t>
            </a:r>
            <a:r>
              <a:rPr lang="zh-CN" altLang="en-US" sz="2400">
                <a:solidFill>
                  <a:srgbClr val="FF3300"/>
                </a:solidFill>
              </a:rPr>
              <a:t>定长块</a:t>
            </a:r>
            <a:r>
              <a:rPr lang="zh-CN" altLang="en-US" sz="2400">
                <a:solidFill>
                  <a:schemeClr val="tx2"/>
                </a:solidFill>
              </a:rPr>
              <a:t>。</a:t>
            </a:r>
            <a:endParaRPr lang="zh-CN" altLang="en-US" sz="2400">
              <a:solidFill>
                <a:srgbClr val="FF3300"/>
              </a:solidFill>
            </a:endParaRPr>
          </a:p>
          <a:p>
            <a:pPr lvl="1"/>
            <a:r>
              <a:rPr lang="en-US" altLang="zh-CN" sz="2400">
                <a:solidFill>
                  <a:schemeClr val="tx2"/>
                </a:solidFill>
              </a:rPr>
              <a:t>【</a:t>
            </a:r>
            <a:r>
              <a:rPr lang="zh-CN" altLang="en-US" sz="2400">
                <a:solidFill>
                  <a:schemeClr val="tx2"/>
                </a:solidFill>
              </a:rPr>
              <a:t>例</a:t>
            </a:r>
            <a:r>
              <a:rPr lang="en-US" altLang="zh-CN" sz="2400">
                <a:solidFill>
                  <a:schemeClr val="tx2"/>
                </a:solidFill>
              </a:rPr>
              <a:t>】</a:t>
            </a:r>
            <a:r>
              <a:rPr lang="zh-CN" altLang="en-US" sz="2400">
                <a:solidFill>
                  <a:schemeClr val="tx2"/>
                </a:solidFill>
              </a:rPr>
              <a:t>从磁盘存储器读出一个文件的的过程：定位、找扇区、读出数据。</a:t>
            </a:r>
          </a:p>
          <a:p>
            <a:pPr lvl="1"/>
            <a:r>
              <a:rPr lang="zh-CN" altLang="en-US" sz="2400">
                <a:solidFill>
                  <a:schemeClr val="tx2"/>
                </a:solidFill>
              </a:rPr>
              <a:t>数组多路通道的实际工作方式是：</a:t>
            </a:r>
            <a:br>
              <a:rPr lang="zh-CN" altLang="en-US" sz="2400">
                <a:solidFill>
                  <a:schemeClr val="tx2"/>
                </a:solidFill>
              </a:rPr>
            </a:br>
            <a:r>
              <a:rPr lang="zh-CN" altLang="en-US" sz="2400">
                <a:solidFill>
                  <a:schemeClr val="tx2"/>
                </a:solidFill>
              </a:rPr>
              <a:t>在为一台高速设备传送数据的同时，有多台高速设备可以在定位或者在找扇区。</a:t>
            </a:r>
          </a:p>
          <a:p>
            <a:pPr lvl="1"/>
            <a:r>
              <a:rPr lang="zh-CN" altLang="en-US" sz="2400">
                <a:solidFill>
                  <a:schemeClr val="tx2"/>
                </a:solidFill>
              </a:rPr>
              <a:t>与选择通道相比，数组多路通道的</a:t>
            </a:r>
            <a:r>
              <a:rPr lang="zh-CN" altLang="en-US" sz="2400">
                <a:solidFill>
                  <a:srgbClr val="FF3300"/>
                </a:solidFill>
              </a:rPr>
              <a:t>数据传输率</a:t>
            </a:r>
            <a:r>
              <a:rPr lang="zh-CN" altLang="en-US" sz="2400">
                <a:solidFill>
                  <a:schemeClr val="tx2"/>
                </a:solidFill>
              </a:rPr>
              <a:t>和</a:t>
            </a:r>
            <a:r>
              <a:rPr lang="zh-CN" altLang="en-US" sz="2400">
                <a:solidFill>
                  <a:srgbClr val="FF3300"/>
                </a:solidFill>
              </a:rPr>
              <a:t>通道的硬件利用</a:t>
            </a:r>
            <a:r>
              <a:rPr lang="zh-CN" altLang="en-US" sz="2400">
                <a:solidFill>
                  <a:schemeClr val="tx2"/>
                </a:solidFill>
              </a:rPr>
              <a:t>都很</a:t>
            </a:r>
            <a:r>
              <a:rPr lang="zh-CN" altLang="en-US" sz="2400">
                <a:solidFill>
                  <a:srgbClr val="FF3300"/>
                </a:solidFill>
              </a:rPr>
              <a:t>高</a:t>
            </a:r>
            <a:r>
              <a:rPr lang="zh-CN" altLang="en-US" sz="2400">
                <a:solidFill>
                  <a:schemeClr val="tx2"/>
                </a:solidFill>
              </a:rPr>
              <a:t>，</a:t>
            </a:r>
            <a:r>
              <a:rPr lang="zh-CN" altLang="en-US" sz="2400">
                <a:solidFill>
                  <a:srgbClr val="FF3300"/>
                </a:solidFill>
              </a:rPr>
              <a:t>控制硬件</a:t>
            </a:r>
            <a:r>
              <a:rPr lang="zh-CN" altLang="en-US" sz="2400">
                <a:solidFill>
                  <a:schemeClr val="tx2"/>
                </a:solidFill>
              </a:rPr>
              <a:t>的</a:t>
            </a:r>
            <a:r>
              <a:rPr lang="zh-CN" altLang="en-US" sz="2400">
                <a:solidFill>
                  <a:srgbClr val="FF3300"/>
                </a:solidFill>
              </a:rPr>
              <a:t>复杂</a:t>
            </a:r>
            <a:r>
              <a:rPr lang="zh-CN" altLang="en-US" sz="2400">
                <a:solidFill>
                  <a:schemeClr val="tx2"/>
                </a:solidFill>
              </a:rPr>
              <a:t>度也高。</a:t>
            </a:r>
            <a:endParaRPr lang="zh-CN" altLang="en-US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969A0A-2189-4609-B3DF-96AB47F5836D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187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79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362950" cy="6049963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/>
              <a:t>存储管理部件：</a:t>
            </a:r>
            <a:br>
              <a:rPr lang="zh-CN" altLang="en-US"/>
            </a:br>
            <a:r>
              <a:rPr lang="zh-CN" altLang="en-US"/>
              <a:t>决定由哪个部件使用存储总线访问内存。</a:t>
            </a:r>
          </a:p>
          <a:p>
            <a:pPr>
              <a:spcBef>
                <a:spcPct val="10000"/>
              </a:spcBef>
            </a:pPr>
            <a:r>
              <a:rPr lang="zh-CN" altLang="en-US"/>
              <a:t>优先级：</a:t>
            </a:r>
            <a:br>
              <a:rPr lang="zh-CN" altLang="en-US"/>
            </a:br>
            <a:r>
              <a:rPr lang="zh-CN" altLang="en-US"/>
              <a:t>选择通道</a:t>
            </a:r>
            <a:r>
              <a:rPr lang="zh-CN" altLang="en-US">
                <a:latin typeface="+mn-ea"/>
              </a:rPr>
              <a:t>→</a:t>
            </a:r>
            <a:r>
              <a:rPr lang="zh-CN" altLang="en-US"/>
              <a:t>数组多路通道</a:t>
            </a:r>
            <a:r>
              <a:rPr lang="zh-CN" altLang="en-US">
                <a:latin typeface="+mn-ea"/>
              </a:rPr>
              <a:t>→</a:t>
            </a:r>
            <a:r>
              <a:rPr lang="zh-CN" altLang="en-US"/>
              <a:t>字节多路通道</a:t>
            </a:r>
            <a:r>
              <a:rPr lang="zh-CN" altLang="en-US">
                <a:latin typeface="+mn-ea"/>
              </a:rPr>
              <a:t>→</a:t>
            </a:r>
            <a:r>
              <a:rPr lang="en-US" altLang="zh-CN"/>
              <a:t>CPU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969A0A-2189-4609-B3DF-96AB47F5836D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187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pic>
        <p:nvPicPr>
          <p:cNvPr id="193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95" y="836640"/>
            <a:ext cx="27717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6800" y="4293120"/>
            <a:ext cx="909820" cy="168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8119293" y="633075"/>
            <a:ext cx="773307" cy="171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229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74595" y="2453650"/>
            <a:ext cx="9620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圆角矩形标注 13"/>
          <p:cNvSpPr/>
          <p:nvPr/>
        </p:nvSpPr>
        <p:spPr bwMode="auto">
          <a:xfrm>
            <a:off x="5580140" y="620610"/>
            <a:ext cx="2520350" cy="432060"/>
          </a:xfrm>
          <a:prstGeom prst="wedgeRoundRectCallout">
            <a:avLst>
              <a:gd name="adj1" fmla="val 65973"/>
              <a:gd name="adj2" fmla="val -28202"/>
              <a:gd name="adj3" fmla="val 16667"/>
            </a:avLst>
          </a:prstGeom>
          <a:solidFill>
            <a:srgbClr val="FFFF99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1800" i="1" smtClean="0">
                <a:solidFill>
                  <a:srgbClr val="FF0000"/>
                </a:solidFill>
              </a:rPr>
              <a:t>the^DMA^controller</a:t>
            </a:r>
            <a:endParaRPr kumimoji="0" lang="zh-CN" altLang="en-US" sz="180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5" name="圆角矩形标注 14"/>
          <p:cNvSpPr/>
          <p:nvPr/>
        </p:nvSpPr>
        <p:spPr bwMode="auto">
          <a:xfrm>
            <a:off x="5580140" y="2636890"/>
            <a:ext cx="2520350" cy="432060"/>
          </a:xfrm>
          <a:prstGeom prst="wedgeRoundRectCallout">
            <a:avLst>
              <a:gd name="adj1" fmla="val 63402"/>
              <a:gd name="adj2" fmla="val -25345"/>
              <a:gd name="adj3" fmla="val 16667"/>
            </a:avLst>
          </a:prstGeom>
          <a:solidFill>
            <a:srgbClr val="FFFF99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1800" i="1" smtClean="0">
                <a:solidFill>
                  <a:srgbClr val="009900"/>
                </a:solidFill>
              </a:rPr>
              <a:t>and^the^CPU^share^</a:t>
            </a:r>
            <a:endParaRPr kumimoji="0" lang="zh-CN" altLang="en-US" sz="1800" i="1" u="none" strike="noStrike" cap="none" normalizeH="0" baseline="0" smtClean="0">
              <a:ln>
                <a:noFill/>
              </a:ln>
              <a:solidFill>
                <a:srgbClr val="009900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6" name="圆角矩形标注 15"/>
          <p:cNvSpPr/>
          <p:nvPr/>
        </p:nvSpPr>
        <p:spPr bwMode="auto">
          <a:xfrm>
            <a:off x="5508130" y="4394400"/>
            <a:ext cx="2448340" cy="432060"/>
          </a:xfrm>
          <a:prstGeom prst="wedgeRoundRectCallout">
            <a:avLst>
              <a:gd name="adj1" fmla="val 67346"/>
              <a:gd name="adj2" fmla="val -8182"/>
              <a:gd name="adj3" fmla="val 16667"/>
            </a:avLst>
          </a:prstGeom>
          <a:solidFill>
            <a:srgbClr val="FFFF99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1800" i="1" smtClean="0">
                <a:solidFill>
                  <a:srgbClr val="0000FF"/>
                </a:solidFill>
              </a:rPr>
              <a:t>the^memory^bus . . . .</a:t>
            </a:r>
            <a:endParaRPr lang="zh-CN" altLang="en-US" sz="1800" i="1" smtClean="0">
              <a:solidFill>
                <a:srgbClr val="0000FF"/>
              </a:solidFill>
            </a:endParaRPr>
          </a:p>
        </p:txBody>
      </p:sp>
      <p:sp>
        <p:nvSpPr>
          <p:cNvPr id="20" name="圆柱形 19"/>
          <p:cNvSpPr/>
          <p:nvPr/>
        </p:nvSpPr>
        <p:spPr bwMode="auto">
          <a:xfrm rot="16200000">
            <a:off x="3887905" y="1952796"/>
            <a:ext cx="504070" cy="7777080"/>
          </a:xfrm>
          <a:prstGeom prst="can">
            <a:avLst/>
          </a:prstGeom>
          <a:solidFill>
            <a:srgbClr val="CC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ea typeface="+mn-ea"/>
                <a:cs typeface="Courier New" pitchFamily="49" charset="0"/>
              </a:rPr>
              <a:t> the^DMA^controller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ea typeface="+mn-ea"/>
                <a:cs typeface="Courier New" pitchFamily="49" charset="0"/>
              </a:rPr>
              <a:t>and^the^CPU^share^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ea typeface="+mn-ea"/>
                <a:cs typeface="Courier New" pitchFamily="49" charset="0"/>
              </a:rPr>
              <a:t>the^memory^bus....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22" name="任意多边形 21"/>
          <p:cNvSpPr/>
          <p:nvPr/>
        </p:nvSpPr>
        <p:spPr bwMode="auto">
          <a:xfrm>
            <a:off x="24714" y="2681416"/>
            <a:ext cx="2638167" cy="3150973"/>
          </a:xfrm>
          <a:custGeom>
            <a:avLst/>
            <a:gdLst>
              <a:gd name="connsiteX0" fmla="*/ 284205 w 2638167"/>
              <a:gd name="connsiteY0" fmla="*/ 3150973 h 3150973"/>
              <a:gd name="connsiteX1" fmla="*/ 345989 w 2638167"/>
              <a:gd name="connsiteY1" fmla="*/ 2125362 h 3150973"/>
              <a:gd name="connsiteX2" fmla="*/ 2360140 w 2638167"/>
              <a:gd name="connsiteY2" fmla="*/ 1050325 h 3150973"/>
              <a:gd name="connsiteX3" fmla="*/ 2014151 w 2638167"/>
              <a:gd name="connsiteY3" fmla="*/ 0 h 315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8167" h="3150973">
                <a:moveTo>
                  <a:pt x="284205" y="3150973"/>
                </a:moveTo>
                <a:cubicBezTo>
                  <a:pt x="142102" y="2813221"/>
                  <a:pt x="0" y="2475470"/>
                  <a:pt x="345989" y="2125362"/>
                </a:cubicBezTo>
                <a:cubicBezTo>
                  <a:pt x="691978" y="1775254"/>
                  <a:pt x="2082113" y="1404552"/>
                  <a:pt x="2360140" y="1050325"/>
                </a:cubicBezTo>
                <a:cubicBezTo>
                  <a:pt x="2638167" y="696098"/>
                  <a:pt x="2326159" y="348049"/>
                  <a:pt x="2014151" y="0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CN" altLang="en-US" smtClean="0"/>
          </a:p>
        </p:txBody>
      </p:sp>
      <p:sp>
        <p:nvSpPr>
          <p:cNvPr id="23" name="任意多边形 22"/>
          <p:cNvSpPr/>
          <p:nvPr/>
        </p:nvSpPr>
        <p:spPr bwMode="auto">
          <a:xfrm>
            <a:off x="4870621" y="4646141"/>
            <a:ext cx="3429001" cy="1186248"/>
          </a:xfrm>
          <a:custGeom>
            <a:avLst/>
            <a:gdLst>
              <a:gd name="connsiteX0" fmla="*/ 640493 w 3429001"/>
              <a:gd name="connsiteY0" fmla="*/ 0 h 1186248"/>
              <a:gd name="connsiteX1" fmla="*/ 393357 w 3429001"/>
              <a:gd name="connsiteY1" fmla="*/ 395416 h 1186248"/>
              <a:gd name="connsiteX2" fmla="*/ 3000633 w 3429001"/>
              <a:gd name="connsiteY2" fmla="*/ 642551 h 1186248"/>
              <a:gd name="connsiteX3" fmla="*/ 2963563 w 3429001"/>
              <a:gd name="connsiteY3" fmla="*/ 1186248 h 11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1" h="1186248">
                <a:moveTo>
                  <a:pt x="640493" y="0"/>
                </a:moveTo>
                <a:cubicBezTo>
                  <a:pt x="320246" y="144162"/>
                  <a:pt x="0" y="288324"/>
                  <a:pt x="393357" y="395416"/>
                </a:cubicBezTo>
                <a:cubicBezTo>
                  <a:pt x="786714" y="502508"/>
                  <a:pt x="2572265" y="510746"/>
                  <a:pt x="3000633" y="642551"/>
                </a:cubicBezTo>
                <a:cubicBezTo>
                  <a:pt x="3429001" y="774356"/>
                  <a:pt x="2963563" y="1186248"/>
                  <a:pt x="2963563" y="1186248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4" name="任意多边形 23"/>
          <p:cNvSpPr/>
          <p:nvPr/>
        </p:nvSpPr>
        <p:spPr bwMode="auto">
          <a:xfrm>
            <a:off x="4895850" y="2829697"/>
            <a:ext cx="677047" cy="2111513"/>
          </a:xfrm>
          <a:custGeom>
            <a:avLst/>
            <a:gdLst>
              <a:gd name="connsiteX0" fmla="*/ 661086 w 661086"/>
              <a:gd name="connsiteY0" fmla="*/ 0 h 2113006"/>
              <a:gd name="connsiteX1" fmla="*/ 80319 w 661086"/>
              <a:gd name="connsiteY1" fmla="*/ 407773 h 2113006"/>
              <a:gd name="connsiteX2" fmla="*/ 179173 w 661086"/>
              <a:gd name="connsiteY2" fmla="*/ 2113006 h 211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086" h="2113006">
                <a:moveTo>
                  <a:pt x="661086" y="0"/>
                </a:moveTo>
                <a:cubicBezTo>
                  <a:pt x="410862" y="27802"/>
                  <a:pt x="160638" y="55605"/>
                  <a:pt x="80319" y="407773"/>
                </a:cubicBezTo>
                <a:cubicBezTo>
                  <a:pt x="0" y="759941"/>
                  <a:pt x="89586" y="1436473"/>
                  <a:pt x="179173" y="2113006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CN" altLang="en-US" smtClean="0"/>
          </a:p>
        </p:txBody>
      </p:sp>
      <p:sp>
        <p:nvSpPr>
          <p:cNvPr id="25" name="任意多边形 24"/>
          <p:cNvSpPr/>
          <p:nvPr/>
        </p:nvSpPr>
        <p:spPr bwMode="auto">
          <a:xfrm>
            <a:off x="4953000" y="720811"/>
            <a:ext cx="619897" cy="2664940"/>
          </a:xfrm>
          <a:custGeom>
            <a:avLst/>
            <a:gdLst>
              <a:gd name="connsiteX0" fmla="*/ 593124 w 593124"/>
              <a:gd name="connsiteY0" fmla="*/ 94735 h 2664940"/>
              <a:gd name="connsiteX1" fmla="*/ 135924 w 593124"/>
              <a:gd name="connsiteY1" fmla="*/ 428367 h 2664940"/>
              <a:gd name="connsiteX2" fmla="*/ 0 w 593124"/>
              <a:gd name="connsiteY2" fmla="*/ 2664940 h 266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124" h="2664940">
                <a:moveTo>
                  <a:pt x="593124" y="94735"/>
                </a:moveTo>
                <a:cubicBezTo>
                  <a:pt x="413951" y="47367"/>
                  <a:pt x="234778" y="0"/>
                  <a:pt x="135924" y="428367"/>
                </a:cubicBezTo>
                <a:cubicBezTo>
                  <a:pt x="37070" y="856734"/>
                  <a:pt x="18535" y="1760837"/>
                  <a:pt x="0" y="2664940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6" name="TextBox 25"/>
          <p:cNvSpPr txBox="1"/>
          <p:nvPr/>
        </p:nvSpPr>
        <p:spPr>
          <a:xfrm>
            <a:off x="2411700" y="4653170"/>
            <a:ext cx="2088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选择通道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直接箭头连接符 27"/>
          <p:cNvCxnSpPr/>
          <p:nvPr/>
        </p:nvCxnSpPr>
        <p:spPr bwMode="auto">
          <a:xfrm>
            <a:off x="2051650" y="6309400"/>
            <a:ext cx="1224170" cy="1588"/>
          </a:xfrm>
          <a:prstGeom prst="straightConnector1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131800" y="6021360"/>
            <a:ext cx="57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smtClean="0">
                <a:solidFill>
                  <a:srgbClr val="FF6600"/>
                </a:solidFill>
              </a:rPr>
              <a:t>t</a:t>
            </a:r>
            <a:endParaRPr lang="zh-CN" altLang="en-US" i="1">
              <a:solidFill>
                <a:srgbClr val="FF6600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 bwMode="auto">
          <a:xfrm rot="5400000">
            <a:off x="359018" y="5606242"/>
            <a:ext cx="360844" cy="1588"/>
          </a:xfrm>
          <a:prstGeom prst="straightConnector1">
            <a:avLst/>
          </a:prstGeom>
          <a:noFill/>
          <a:ln w="28575" cap="flat" cmpd="sng" algn="ctr">
            <a:solidFill>
              <a:srgbClr val="CC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4" name="直接箭头连接符 33"/>
          <p:cNvCxnSpPr/>
          <p:nvPr/>
        </p:nvCxnSpPr>
        <p:spPr bwMode="auto">
          <a:xfrm rot="5400000">
            <a:off x="2838094" y="5605448"/>
            <a:ext cx="360844" cy="1588"/>
          </a:xfrm>
          <a:prstGeom prst="straightConnector1">
            <a:avLst/>
          </a:prstGeom>
          <a:noFill/>
          <a:ln w="28575" cap="flat" cmpd="sng" algn="ctr">
            <a:solidFill>
              <a:srgbClr val="CC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5" name="直接箭头连接符 34"/>
          <p:cNvCxnSpPr/>
          <p:nvPr/>
        </p:nvCxnSpPr>
        <p:spPr bwMode="auto">
          <a:xfrm rot="5400000">
            <a:off x="5296972" y="5605448"/>
            <a:ext cx="360844" cy="1588"/>
          </a:xfrm>
          <a:prstGeom prst="straightConnector1">
            <a:avLst/>
          </a:prstGeom>
          <a:noFill/>
          <a:ln w="28575" cap="flat" cmpd="sng" algn="ctr">
            <a:solidFill>
              <a:srgbClr val="CC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51400" y="5013220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smtClean="0">
                <a:solidFill>
                  <a:srgbClr val="CC00FF"/>
                </a:solidFill>
              </a:rPr>
              <a:t>选择设备</a:t>
            </a:r>
            <a:endParaRPr lang="zh-CN" altLang="en-US" sz="2400">
              <a:solidFill>
                <a:srgbClr val="CC00FF"/>
              </a:solidFill>
            </a:endParaRPr>
          </a:p>
        </p:txBody>
      </p:sp>
      <p:sp>
        <p:nvSpPr>
          <p:cNvPr id="37" name="动作按钮: 上一张 36">
            <a:hlinkClick r:id="" action="ppaction://hlinkshowjump?jump=lastslideviewed" highlightClick="1"/>
          </p:cNvPr>
          <p:cNvSpPr/>
          <p:nvPr/>
        </p:nvSpPr>
        <p:spPr bwMode="auto">
          <a:xfrm>
            <a:off x="1691600" y="692620"/>
            <a:ext cx="432060" cy="43206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6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969A0A-2189-4609-B3DF-96AB47F5836D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87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pic>
        <p:nvPicPr>
          <p:cNvPr id="193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95" y="836640"/>
            <a:ext cx="27717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6800" y="4293120"/>
            <a:ext cx="909820" cy="168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8119293" y="633075"/>
            <a:ext cx="773307" cy="171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229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74595" y="2453650"/>
            <a:ext cx="9620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圆角矩形标注 13"/>
          <p:cNvSpPr/>
          <p:nvPr/>
        </p:nvSpPr>
        <p:spPr bwMode="auto">
          <a:xfrm>
            <a:off x="5580140" y="620610"/>
            <a:ext cx="2520350" cy="432060"/>
          </a:xfrm>
          <a:prstGeom prst="wedgeRoundRectCallout">
            <a:avLst>
              <a:gd name="adj1" fmla="val 65973"/>
              <a:gd name="adj2" fmla="val -28202"/>
              <a:gd name="adj3" fmla="val 16667"/>
            </a:avLst>
          </a:prstGeom>
          <a:solidFill>
            <a:srgbClr val="FFFF99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1800" i="1" smtClean="0">
                <a:solidFill>
                  <a:srgbClr val="FF0000"/>
                </a:solidFill>
              </a:rPr>
              <a:t>the^DMA^controller</a:t>
            </a:r>
            <a:endParaRPr kumimoji="0" lang="zh-CN" altLang="en-US" sz="180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5" name="圆角矩形标注 14"/>
          <p:cNvSpPr/>
          <p:nvPr/>
        </p:nvSpPr>
        <p:spPr bwMode="auto">
          <a:xfrm>
            <a:off x="5580140" y="2636890"/>
            <a:ext cx="2520350" cy="432060"/>
          </a:xfrm>
          <a:prstGeom prst="wedgeRoundRectCallout">
            <a:avLst>
              <a:gd name="adj1" fmla="val 63402"/>
              <a:gd name="adj2" fmla="val -25345"/>
              <a:gd name="adj3" fmla="val 16667"/>
            </a:avLst>
          </a:prstGeom>
          <a:solidFill>
            <a:srgbClr val="FFFF99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1800" i="1" smtClean="0">
                <a:solidFill>
                  <a:srgbClr val="009900"/>
                </a:solidFill>
              </a:rPr>
              <a:t>and^the^CPU^share^</a:t>
            </a:r>
            <a:endParaRPr kumimoji="0" lang="zh-CN" altLang="en-US" sz="1800" i="1" u="none" strike="noStrike" cap="none" normalizeH="0" baseline="0" smtClean="0">
              <a:ln>
                <a:noFill/>
              </a:ln>
              <a:solidFill>
                <a:srgbClr val="009900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6" name="圆角矩形标注 15"/>
          <p:cNvSpPr/>
          <p:nvPr/>
        </p:nvSpPr>
        <p:spPr bwMode="auto">
          <a:xfrm>
            <a:off x="5508130" y="4394400"/>
            <a:ext cx="2448340" cy="432060"/>
          </a:xfrm>
          <a:prstGeom prst="wedgeRoundRectCallout">
            <a:avLst>
              <a:gd name="adj1" fmla="val 67346"/>
              <a:gd name="adj2" fmla="val -8182"/>
              <a:gd name="adj3" fmla="val 16667"/>
            </a:avLst>
          </a:prstGeom>
          <a:solidFill>
            <a:srgbClr val="FFFF99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1800" i="1" smtClean="0">
                <a:solidFill>
                  <a:srgbClr val="0000FF"/>
                </a:solidFill>
              </a:rPr>
              <a:t>the^memory^bus . . . .</a:t>
            </a:r>
            <a:endParaRPr lang="zh-CN" altLang="en-US" sz="1800" i="1" smtClean="0">
              <a:solidFill>
                <a:srgbClr val="0000FF"/>
              </a:solidFill>
            </a:endParaRPr>
          </a:p>
        </p:txBody>
      </p:sp>
      <p:sp>
        <p:nvSpPr>
          <p:cNvPr id="20" name="圆柱形 19"/>
          <p:cNvSpPr/>
          <p:nvPr/>
        </p:nvSpPr>
        <p:spPr bwMode="auto">
          <a:xfrm rot="16200000">
            <a:off x="3887905" y="1952796"/>
            <a:ext cx="504070" cy="7777080"/>
          </a:xfrm>
          <a:prstGeom prst="can">
            <a:avLst/>
          </a:prstGeom>
          <a:solidFill>
            <a:srgbClr val="CC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ea typeface="+mn-ea"/>
                <a:cs typeface="Courier New" pitchFamily="49" charset="0"/>
              </a:rPr>
              <a:t> the^DMA^c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ea typeface="+mn-ea"/>
                <a:cs typeface="Courier New" pitchFamily="49" charset="0"/>
              </a:rPr>
              <a:t>and^the^C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ea typeface="+mn-ea"/>
                <a:cs typeface="Courier New" pitchFamily="49" charset="0"/>
              </a:rPr>
              <a:t>the^memor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ea typeface="+mn-ea"/>
                <a:cs typeface="Courier New" pitchFamily="49" charset="0"/>
              </a:rPr>
              <a:t>ontroller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ea typeface="+mn-ea"/>
                <a:cs typeface="Courier New" pitchFamily="49" charset="0"/>
              </a:rPr>
              <a:t>PU^share^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ea typeface="+mn-ea"/>
                <a:cs typeface="Courier New" pitchFamily="49" charset="0"/>
              </a:rPr>
              <a:t>y^bus....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22" name="任意多边形 21"/>
          <p:cNvSpPr/>
          <p:nvPr/>
        </p:nvSpPr>
        <p:spPr bwMode="auto">
          <a:xfrm>
            <a:off x="24714" y="2681416"/>
            <a:ext cx="2638167" cy="3150973"/>
          </a:xfrm>
          <a:custGeom>
            <a:avLst/>
            <a:gdLst>
              <a:gd name="connsiteX0" fmla="*/ 284205 w 2638167"/>
              <a:gd name="connsiteY0" fmla="*/ 3150973 h 3150973"/>
              <a:gd name="connsiteX1" fmla="*/ 345989 w 2638167"/>
              <a:gd name="connsiteY1" fmla="*/ 2125362 h 3150973"/>
              <a:gd name="connsiteX2" fmla="*/ 2360140 w 2638167"/>
              <a:gd name="connsiteY2" fmla="*/ 1050325 h 3150973"/>
              <a:gd name="connsiteX3" fmla="*/ 2014151 w 2638167"/>
              <a:gd name="connsiteY3" fmla="*/ 0 h 315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8167" h="3150973">
                <a:moveTo>
                  <a:pt x="284205" y="3150973"/>
                </a:moveTo>
                <a:cubicBezTo>
                  <a:pt x="142102" y="2813221"/>
                  <a:pt x="0" y="2475470"/>
                  <a:pt x="345989" y="2125362"/>
                </a:cubicBezTo>
                <a:cubicBezTo>
                  <a:pt x="691978" y="1775254"/>
                  <a:pt x="2082113" y="1404552"/>
                  <a:pt x="2360140" y="1050325"/>
                </a:cubicBezTo>
                <a:cubicBezTo>
                  <a:pt x="2638167" y="696098"/>
                  <a:pt x="2326159" y="348049"/>
                  <a:pt x="2014151" y="0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CN" altLang="en-US" smtClean="0"/>
          </a:p>
        </p:txBody>
      </p:sp>
      <p:sp>
        <p:nvSpPr>
          <p:cNvPr id="23" name="任意多边形 22"/>
          <p:cNvSpPr/>
          <p:nvPr/>
        </p:nvSpPr>
        <p:spPr bwMode="auto">
          <a:xfrm>
            <a:off x="4870621" y="4646141"/>
            <a:ext cx="3429001" cy="1186248"/>
          </a:xfrm>
          <a:custGeom>
            <a:avLst/>
            <a:gdLst>
              <a:gd name="connsiteX0" fmla="*/ 640493 w 3429001"/>
              <a:gd name="connsiteY0" fmla="*/ 0 h 1186248"/>
              <a:gd name="connsiteX1" fmla="*/ 393357 w 3429001"/>
              <a:gd name="connsiteY1" fmla="*/ 395416 h 1186248"/>
              <a:gd name="connsiteX2" fmla="*/ 3000633 w 3429001"/>
              <a:gd name="connsiteY2" fmla="*/ 642551 h 1186248"/>
              <a:gd name="connsiteX3" fmla="*/ 2963563 w 3429001"/>
              <a:gd name="connsiteY3" fmla="*/ 1186248 h 11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1" h="1186248">
                <a:moveTo>
                  <a:pt x="640493" y="0"/>
                </a:moveTo>
                <a:cubicBezTo>
                  <a:pt x="320246" y="144162"/>
                  <a:pt x="0" y="288324"/>
                  <a:pt x="393357" y="395416"/>
                </a:cubicBezTo>
                <a:cubicBezTo>
                  <a:pt x="786714" y="502508"/>
                  <a:pt x="2572265" y="510746"/>
                  <a:pt x="3000633" y="642551"/>
                </a:cubicBezTo>
                <a:cubicBezTo>
                  <a:pt x="3429001" y="774356"/>
                  <a:pt x="2963563" y="1186248"/>
                  <a:pt x="2963563" y="1186248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4" name="任意多边形 23"/>
          <p:cNvSpPr/>
          <p:nvPr/>
        </p:nvSpPr>
        <p:spPr bwMode="auto">
          <a:xfrm>
            <a:off x="4895850" y="2829697"/>
            <a:ext cx="677047" cy="2111513"/>
          </a:xfrm>
          <a:custGeom>
            <a:avLst/>
            <a:gdLst>
              <a:gd name="connsiteX0" fmla="*/ 661086 w 661086"/>
              <a:gd name="connsiteY0" fmla="*/ 0 h 2113006"/>
              <a:gd name="connsiteX1" fmla="*/ 80319 w 661086"/>
              <a:gd name="connsiteY1" fmla="*/ 407773 h 2113006"/>
              <a:gd name="connsiteX2" fmla="*/ 179173 w 661086"/>
              <a:gd name="connsiteY2" fmla="*/ 2113006 h 211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086" h="2113006">
                <a:moveTo>
                  <a:pt x="661086" y="0"/>
                </a:moveTo>
                <a:cubicBezTo>
                  <a:pt x="410862" y="27802"/>
                  <a:pt x="160638" y="55605"/>
                  <a:pt x="80319" y="407773"/>
                </a:cubicBezTo>
                <a:cubicBezTo>
                  <a:pt x="0" y="759941"/>
                  <a:pt x="89586" y="1436473"/>
                  <a:pt x="179173" y="2113006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CN" altLang="en-US" smtClean="0"/>
          </a:p>
        </p:txBody>
      </p:sp>
      <p:sp>
        <p:nvSpPr>
          <p:cNvPr id="25" name="任意多边形 24"/>
          <p:cNvSpPr/>
          <p:nvPr/>
        </p:nvSpPr>
        <p:spPr bwMode="auto">
          <a:xfrm>
            <a:off x="4953000" y="720811"/>
            <a:ext cx="619897" cy="2664940"/>
          </a:xfrm>
          <a:custGeom>
            <a:avLst/>
            <a:gdLst>
              <a:gd name="connsiteX0" fmla="*/ 593124 w 593124"/>
              <a:gd name="connsiteY0" fmla="*/ 94735 h 2664940"/>
              <a:gd name="connsiteX1" fmla="*/ 135924 w 593124"/>
              <a:gd name="connsiteY1" fmla="*/ 428367 h 2664940"/>
              <a:gd name="connsiteX2" fmla="*/ 0 w 593124"/>
              <a:gd name="connsiteY2" fmla="*/ 2664940 h 266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124" h="2664940">
                <a:moveTo>
                  <a:pt x="593124" y="94735"/>
                </a:moveTo>
                <a:cubicBezTo>
                  <a:pt x="413951" y="47367"/>
                  <a:pt x="234778" y="0"/>
                  <a:pt x="135924" y="428367"/>
                </a:cubicBezTo>
                <a:cubicBezTo>
                  <a:pt x="37070" y="856734"/>
                  <a:pt x="18535" y="1760837"/>
                  <a:pt x="0" y="2664940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6" name="TextBox 25"/>
          <p:cNvSpPr txBox="1"/>
          <p:nvPr/>
        </p:nvSpPr>
        <p:spPr>
          <a:xfrm>
            <a:off x="2195670" y="4653170"/>
            <a:ext cx="280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数组多路通道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直接箭头连接符 27"/>
          <p:cNvCxnSpPr/>
          <p:nvPr/>
        </p:nvCxnSpPr>
        <p:spPr bwMode="auto">
          <a:xfrm>
            <a:off x="2051650" y="6309400"/>
            <a:ext cx="1224170" cy="1588"/>
          </a:xfrm>
          <a:prstGeom prst="straightConnector1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131800" y="6021360"/>
            <a:ext cx="57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smtClean="0">
                <a:solidFill>
                  <a:srgbClr val="FF6600"/>
                </a:solidFill>
              </a:rPr>
              <a:t>t</a:t>
            </a:r>
            <a:endParaRPr lang="zh-CN" altLang="en-US" i="1">
              <a:solidFill>
                <a:srgbClr val="FF66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rot="5400000">
            <a:off x="359018" y="5594172"/>
            <a:ext cx="360844" cy="1588"/>
          </a:xfrm>
          <a:prstGeom prst="straightConnector1">
            <a:avLst/>
          </a:prstGeom>
          <a:noFill/>
          <a:ln w="28575" cap="flat" cmpd="sng" algn="ctr">
            <a:solidFill>
              <a:srgbClr val="CC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" name="直接箭头连接符 20"/>
          <p:cNvCxnSpPr/>
          <p:nvPr/>
        </p:nvCxnSpPr>
        <p:spPr bwMode="auto">
          <a:xfrm rot="5400000">
            <a:off x="1606247" y="5593378"/>
            <a:ext cx="360844" cy="1588"/>
          </a:xfrm>
          <a:prstGeom prst="straightConnector1">
            <a:avLst/>
          </a:prstGeom>
          <a:noFill/>
          <a:ln w="28575" cap="flat" cmpd="sng" algn="ctr">
            <a:solidFill>
              <a:srgbClr val="CC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7" name="直接箭头连接符 26"/>
          <p:cNvCxnSpPr/>
          <p:nvPr/>
        </p:nvCxnSpPr>
        <p:spPr bwMode="auto">
          <a:xfrm rot="5400000">
            <a:off x="2838819" y="5593378"/>
            <a:ext cx="360844" cy="1588"/>
          </a:xfrm>
          <a:prstGeom prst="straightConnector1">
            <a:avLst/>
          </a:prstGeom>
          <a:noFill/>
          <a:ln w="28575" cap="flat" cmpd="sng" algn="ctr">
            <a:solidFill>
              <a:srgbClr val="CC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0" name="直接箭头连接符 29"/>
          <p:cNvCxnSpPr/>
          <p:nvPr/>
        </p:nvCxnSpPr>
        <p:spPr bwMode="auto">
          <a:xfrm rot="5400000">
            <a:off x="4064126" y="5593378"/>
            <a:ext cx="360844" cy="1588"/>
          </a:xfrm>
          <a:prstGeom prst="straightConnector1">
            <a:avLst/>
          </a:prstGeom>
          <a:noFill/>
          <a:ln w="28575" cap="flat" cmpd="sng" algn="ctr">
            <a:solidFill>
              <a:srgbClr val="CC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1" name="直接箭头连接符 30"/>
          <p:cNvCxnSpPr/>
          <p:nvPr/>
        </p:nvCxnSpPr>
        <p:spPr bwMode="auto">
          <a:xfrm rot="5400000">
            <a:off x="5280796" y="5593378"/>
            <a:ext cx="360844" cy="1588"/>
          </a:xfrm>
          <a:prstGeom prst="straightConnector1">
            <a:avLst/>
          </a:prstGeom>
          <a:noFill/>
          <a:ln w="28575" cap="flat" cmpd="sng" algn="ctr">
            <a:solidFill>
              <a:srgbClr val="CC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2" name="直接箭头连接符 31"/>
          <p:cNvCxnSpPr/>
          <p:nvPr/>
        </p:nvCxnSpPr>
        <p:spPr bwMode="auto">
          <a:xfrm rot="5400000">
            <a:off x="6504966" y="5593378"/>
            <a:ext cx="360844" cy="1588"/>
          </a:xfrm>
          <a:prstGeom prst="straightConnector1">
            <a:avLst/>
          </a:prstGeom>
          <a:noFill/>
          <a:ln w="28575" cap="flat" cmpd="sng" algn="ctr">
            <a:solidFill>
              <a:srgbClr val="CC00FF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51400" y="5013220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smtClean="0">
                <a:solidFill>
                  <a:srgbClr val="CC00FF"/>
                </a:solidFill>
              </a:rPr>
              <a:t>选择设备</a:t>
            </a:r>
            <a:endParaRPr lang="zh-CN" altLang="en-US" sz="2400">
              <a:solidFill>
                <a:srgbClr val="CC00FF"/>
              </a:solidFill>
            </a:endParaRPr>
          </a:p>
        </p:txBody>
      </p:sp>
      <p:sp>
        <p:nvSpPr>
          <p:cNvPr id="34" name="动作按钮: 上一张 33">
            <a:hlinkClick r:id="" action="ppaction://hlinkshowjump?jump=lastslideviewed" highlightClick="1"/>
          </p:cNvPr>
          <p:cNvSpPr/>
          <p:nvPr/>
        </p:nvSpPr>
        <p:spPr bwMode="auto">
          <a:xfrm>
            <a:off x="1691600" y="692620"/>
            <a:ext cx="432060" cy="43206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cxnSp>
        <p:nvCxnSpPr>
          <p:cNvPr id="36" name="直接连接符 35"/>
          <p:cNvCxnSpPr/>
          <p:nvPr/>
        </p:nvCxnSpPr>
        <p:spPr bwMode="auto">
          <a:xfrm rot="5400000">
            <a:off x="6546803" y="872645"/>
            <a:ext cx="64809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接连接符 37"/>
          <p:cNvCxnSpPr/>
          <p:nvPr/>
        </p:nvCxnSpPr>
        <p:spPr bwMode="auto">
          <a:xfrm rot="5400000">
            <a:off x="6445257" y="2867781"/>
            <a:ext cx="64809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 rot="5400000">
            <a:off x="6402783" y="4622451"/>
            <a:ext cx="64809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969A0A-2189-4609-B3DF-96AB47F5836D}" type="slidenum">
              <a:rPr lang="zh-CN" altLang="en-US"/>
              <a:pPr/>
              <a:t>68</a:t>
            </a:fld>
            <a:endParaRPr lang="en-US" altLang="zh-CN"/>
          </a:p>
        </p:txBody>
      </p:sp>
      <p:sp>
        <p:nvSpPr>
          <p:cNvPr id="187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pic>
        <p:nvPicPr>
          <p:cNvPr id="193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95" y="836640"/>
            <a:ext cx="27717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6800" y="4293120"/>
            <a:ext cx="909820" cy="168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8119293" y="633075"/>
            <a:ext cx="773307" cy="171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3229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74595" y="2453650"/>
            <a:ext cx="9620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圆角矩形标注 13"/>
          <p:cNvSpPr/>
          <p:nvPr/>
        </p:nvSpPr>
        <p:spPr bwMode="auto">
          <a:xfrm>
            <a:off x="5580140" y="620610"/>
            <a:ext cx="2520350" cy="432060"/>
          </a:xfrm>
          <a:prstGeom prst="wedgeRoundRectCallout">
            <a:avLst>
              <a:gd name="adj1" fmla="val 65973"/>
              <a:gd name="adj2" fmla="val -28202"/>
              <a:gd name="adj3" fmla="val 16667"/>
            </a:avLst>
          </a:prstGeom>
          <a:solidFill>
            <a:srgbClr val="FFFF99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1800" i="1" smtClean="0">
                <a:solidFill>
                  <a:srgbClr val="FF0000"/>
                </a:solidFill>
              </a:rPr>
              <a:t>the^DMA^controller</a:t>
            </a:r>
            <a:endParaRPr kumimoji="0" lang="zh-CN" altLang="en-US" sz="1800" i="1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5" name="圆角矩形标注 14"/>
          <p:cNvSpPr/>
          <p:nvPr/>
        </p:nvSpPr>
        <p:spPr bwMode="auto">
          <a:xfrm>
            <a:off x="5580140" y="2636890"/>
            <a:ext cx="2520350" cy="432060"/>
          </a:xfrm>
          <a:prstGeom prst="wedgeRoundRectCallout">
            <a:avLst>
              <a:gd name="adj1" fmla="val 63402"/>
              <a:gd name="adj2" fmla="val -25345"/>
              <a:gd name="adj3" fmla="val 16667"/>
            </a:avLst>
          </a:prstGeom>
          <a:solidFill>
            <a:srgbClr val="FFFF99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1800" i="1" smtClean="0">
                <a:solidFill>
                  <a:srgbClr val="009900"/>
                </a:solidFill>
              </a:rPr>
              <a:t>and^the^CPU^share^</a:t>
            </a:r>
            <a:endParaRPr kumimoji="0" lang="zh-CN" altLang="en-US" sz="1800" i="1" u="none" strike="noStrike" cap="none" normalizeH="0" baseline="0" smtClean="0">
              <a:ln>
                <a:noFill/>
              </a:ln>
              <a:solidFill>
                <a:srgbClr val="009900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6" name="圆角矩形标注 15"/>
          <p:cNvSpPr/>
          <p:nvPr/>
        </p:nvSpPr>
        <p:spPr bwMode="auto">
          <a:xfrm>
            <a:off x="5508130" y="4394400"/>
            <a:ext cx="2448340" cy="432060"/>
          </a:xfrm>
          <a:prstGeom prst="wedgeRoundRectCallout">
            <a:avLst>
              <a:gd name="adj1" fmla="val 67346"/>
              <a:gd name="adj2" fmla="val -8182"/>
              <a:gd name="adj3" fmla="val 16667"/>
            </a:avLst>
          </a:prstGeom>
          <a:solidFill>
            <a:srgbClr val="FFFF99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altLang="zh-CN" sz="1800" i="1" smtClean="0">
                <a:solidFill>
                  <a:srgbClr val="0000FF"/>
                </a:solidFill>
              </a:rPr>
              <a:t>the^memory^bus . . . .</a:t>
            </a:r>
            <a:endParaRPr lang="zh-CN" altLang="en-US" sz="1800" i="1" smtClean="0">
              <a:solidFill>
                <a:srgbClr val="0000FF"/>
              </a:solidFill>
            </a:endParaRPr>
          </a:p>
        </p:txBody>
      </p:sp>
      <p:sp>
        <p:nvSpPr>
          <p:cNvPr id="20" name="圆柱形 19"/>
          <p:cNvSpPr/>
          <p:nvPr/>
        </p:nvSpPr>
        <p:spPr bwMode="auto">
          <a:xfrm rot="16200000">
            <a:off x="3887905" y="1952796"/>
            <a:ext cx="504070" cy="7777080"/>
          </a:xfrm>
          <a:prstGeom prst="can">
            <a:avLst/>
          </a:prstGeom>
          <a:solidFill>
            <a:srgbClr val="CC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^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^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^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m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m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^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^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^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^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zh-CN" sz="18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altLang="zh-CN" sz="1800" smtClean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^</a:t>
            </a:r>
            <a:r>
              <a:rPr lang="en-US" altLang="zh-CN" sz="180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zh-CN" altLang="en-US" sz="1600" smtClean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任意多边形 21"/>
          <p:cNvSpPr/>
          <p:nvPr/>
        </p:nvSpPr>
        <p:spPr bwMode="auto">
          <a:xfrm>
            <a:off x="24714" y="2681416"/>
            <a:ext cx="2638167" cy="3150973"/>
          </a:xfrm>
          <a:custGeom>
            <a:avLst/>
            <a:gdLst>
              <a:gd name="connsiteX0" fmla="*/ 284205 w 2638167"/>
              <a:gd name="connsiteY0" fmla="*/ 3150973 h 3150973"/>
              <a:gd name="connsiteX1" fmla="*/ 345989 w 2638167"/>
              <a:gd name="connsiteY1" fmla="*/ 2125362 h 3150973"/>
              <a:gd name="connsiteX2" fmla="*/ 2360140 w 2638167"/>
              <a:gd name="connsiteY2" fmla="*/ 1050325 h 3150973"/>
              <a:gd name="connsiteX3" fmla="*/ 2014151 w 2638167"/>
              <a:gd name="connsiteY3" fmla="*/ 0 h 315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8167" h="3150973">
                <a:moveTo>
                  <a:pt x="284205" y="3150973"/>
                </a:moveTo>
                <a:cubicBezTo>
                  <a:pt x="142102" y="2813221"/>
                  <a:pt x="0" y="2475470"/>
                  <a:pt x="345989" y="2125362"/>
                </a:cubicBezTo>
                <a:cubicBezTo>
                  <a:pt x="691978" y="1775254"/>
                  <a:pt x="2082113" y="1404552"/>
                  <a:pt x="2360140" y="1050325"/>
                </a:cubicBezTo>
                <a:cubicBezTo>
                  <a:pt x="2638167" y="696098"/>
                  <a:pt x="2326159" y="348049"/>
                  <a:pt x="2014151" y="0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CN" altLang="en-US" smtClean="0"/>
          </a:p>
        </p:txBody>
      </p:sp>
      <p:sp>
        <p:nvSpPr>
          <p:cNvPr id="23" name="任意多边形 22"/>
          <p:cNvSpPr/>
          <p:nvPr/>
        </p:nvSpPr>
        <p:spPr bwMode="auto">
          <a:xfrm>
            <a:off x="4870621" y="4646141"/>
            <a:ext cx="3429001" cy="1186248"/>
          </a:xfrm>
          <a:custGeom>
            <a:avLst/>
            <a:gdLst>
              <a:gd name="connsiteX0" fmla="*/ 640493 w 3429001"/>
              <a:gd name="connsiteY0" fmla="*/ 0 h 1186248"/>
              <a:gd name="connsiteX1" fmla="*/ 393357 w 3429001"/>
              <a:gd name="connsiteY1" fmla="*/ 395416 h 1186248"/>
              <a:gd name="connsiteX2" fmla="*/ 3000633 w 3429001"/>
              <a:gd name="connsiteY2" fmla="*/ 642551 h 1186248"/>
              <a:gd name="connsiteX3" fmla="*/ 2963563 w 3429001"/>
              <a:gd name="connsiteY3" fmla="*/ 1186248 h 11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1" h="1186248">
                <a:moveTo>
                  <a:pt x="640493" y="0"/>
                </a:moveTo>
                <a:cubicBezTo>
                  <a:pt x="320246" y="144162"/>
                  <a:pt x="0" y="288324"/>
                  <a:pt x="393357" y="395416"/>
                </a:cubicBezTo>
                <a:cubicBezTo>
                  <a:pt x="786714" y="502508"/>
                  <a:pt x="2572265" y="510746"/>
                  <a:pt x="3000633" y="642551"/>
                </a:cubicBezTo>
                <a:cubicBezTo>
                  <a:pt x="3429001" y="774356"/>
                  <a:pt x="2963563" y="1186248"/>
                  <a:pt x="2963563" y="1186248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4" name="任意多边形 23"/>
          <p:cNvSpPr/>
          <p:nvPr/>
        </p:nvSpPr>
        <p:spPr bwMode="auto">
          <a:xfrm>
            <a:off x="4895850" y="2829697"/>
            <a:ext cx="677047" cy="2111513"/>
          </a:xfrm>
          <a:custGeom>
            <a:avLst/>
            <a:gdLst>
              <a:gd name="connsiteX0" fmla="*/ 661086 w 661086"/>
              <a:gd name="connsiteY0" fmla="*/ 0 h 2113006"/>
              <a:gd name="connsiteX1" fmla="*/ 80319 w 661086"/>
              <a:gd name="connsiteY1" fmla="*/ 407773 h 2113006"/>
              <a:gd name="connsiteX2" fmla="*/ 179173 w 661086"/>
              <a:gd name="connsiteY2" fmla="*/ 2113006 h 211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086" h="2113006">
                <a:moveTo>
                  <a:pt x="661086" y="0"/>
                </a:moveTo>
                <a:cubicBezTo>
                  <a:pt x="410862" y="27802"/>
                  <a:pt x="160638" y="55605"/>
                  <a:pt x="80319" y="407773"/>
                </a:cubicBezTo>
                <a:cubicBezTo>
                  <a:pt x="0" y="759941"/>
                  <a:pt x="89586" y="1436473"/>
                  <a:pt x="179173" y="2113006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CN" altLang="en-US" smtClean="0"/>
          </a:p>
        </p:txBody>
      </p:sp>
      <p:sp>
        <p:nvSpPr>
          <p:cNvPr id="25" name="任意多边形 24"/>
          <p:cNvSpPr/>
          <p:nvPr/>
        </p:nvSpPr>
        <p:spPr bwMode="auto">
          <a:xfrm>
            <a:off x="4953000" y="720811"/>
            <a:ext cx="619897" cy="2664940"/>
          </a:xfrm>
          <a:custGeom>
            <a:avLst/>
            <a:gdLst>
              <a:gd name="connsiteX0" fmla="*/ 593124 w 593124"/>
              <a:gd name="connsiteY0" fmla="*/ 94735 h 2664940"/>
              <a:gd name="connsiteX1" fmla="*/ 135924 w 593124"/>
              <a:gd name="connsiteY1" fmla="*/ 428367 h 2664940"/>
              <a:gd name="connsiteX2" fmla="*/ 0 w 593124"/>
              <a:gd name="connsiteY2" fmla="*/ 2664940 h 266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124" h="2664940">
                <a:moveTo>
                  <a:pt x="593124" y="94735"/>
                </a:moveTo>
                <a:cubicBezTo>
                  <a:pt x="413951" y="47367"/>
                  <a:pt x="234778" y="0"/>
                  <a:pt x="135924" y="428367"/>
                </a:cubicBezTo>
                <a:cubicBezTo>
                  <a:pt x="37070" y="856734"/>
                  <a:pt x="18535" y="1760837"/>
                  <a:pt x="0" y="2664940"/>
                </a:cubicBezTo>
              </a:path>
            </a:pathLst>
          </a:custGeom>
          <a:noFill/>
          <a:ln w="28575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6" name="TextBox 25"/>
          <p:cNvSpPr txBox="1"/>
          <p:nvPr/>
        </p:nvSpPr>
        <p:spPr>
          <a:xfrm>
            <a:off x="2195670" y="4653170"/>
            <a:ext cx="2808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字节多路通道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直接箭头连接符 27"/>
          <p:cNvCxnSpPr/>
          <p:nvPr/>
        </p:nvCxnSpPr>
        <p:spPr bwMode="auto">
          <a:xfrm>
            <a:off x="2051650" y="6309400"/>
            <a:ext cx="1224170" cy="1588"/>
          </a:xfrm>
          <a:prstGeom prst="straightConnector1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131800" y="6021360"/>
            <a:ext cx="57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smtClean="0">
                <a:solidFill>
                  <a:srgbClr val="FF6600"/>
                </a:solidFill>
              </a:rPr>
              <a:t>t</a:t>
            </a:r>
            <a:endParaRPr lang="zh-CN" altLang="en-US" i="1">
              <a:solidFill>
                <a:srgbClr val="FF6600"/>
              </a:solidFill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552935" y="5413868"/>
            <a:ext cx="7275257" cy="364247"/>
            <a:chOff x="552935" y="5413868"/>
            <a:chExt cx="7275257" cy="364247"/>
          </a:xfrm>
        </p:grpSpPr>
        <p:cxnSp>
          <p:nvCxnSpPr>
            <p:cNvPr id="19" name="直接箭头连接符 18"/>
            <p:cNvCxnSpPr/>
            <p:nvPr/>
          </p:nvCxnSpPr>
          <p:spPr bwMode="auto">
            <a:xfrm rot="5400000">
              <a:off x="373307" y="5594172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 bwMode="auto">
            <a:xfrm rot="5400000">
              <a:off x="511418" y="5595533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 bwMode="auto">
            <a:xfrm rot="5400000">
              <a:off x="649530" y="5595533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0" name="直接箭头连接符 29"/>
            <p:cNvCxnSpPr/>
            <p:nvPr/>
          </p:nvCxnSpPr>
          <p:spPr bwMode="auto">
            <a:xfrm rot="5400000">
              <a:off x="782884" y="5595535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1" name="直接箭头连接符 30"/>
            <p:cNvCxnSpPr/>
            <p:nvPr/>
          </p:nvCxnSpPr>
          <p:spPr bwMode="auto">
            <a:xfrm rot="5400000">
              <a:off x="920995" y="5593497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2" name="直接箭头连接符 31"/>
            <p:cNvCxnSpPr/>
            <p:nvPr/>
          </p:nvCxnSpPr>
          <p:spPr bwMode="auto">
            <a:xfrm rot="5400000">
              <a:off x="1059107" y="5593497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3" name="直接箭头连接符 32"/>
            <p:cNvCxnSpPr/>
            <p:nvPr/>
          </p:nvCxnSpPr>
          <p:spPr bwMode="auto">
            <a:xfrm rot="5400000">
              <a:off x="1201982" y="5596899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02" name="直接箭头连接符 101"/>
            <p:cNvCxnSpPr/>
            <p:nvPr/>
          </p:nvCxnSpPr>
          <p:spPr bwMode="auto">
            <a:xfrm rot="5400000">
              <a:off x="1337438" y="5595533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03" name="直接箭头连接符 102"/>
            <p:cNvCxnSpPr/>
            <p:nvPr/>
          </p:nvCxnSpPr>
          <p:spPr bwMode="auto">
            <a:xfrm rot="5400000">
              <a:off x="1475550" y="5595533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04" name="直接箭头连接符 103"/>
            <p:cNvCxnSpPr/>
            <p:nvPr/>
          </p:nvCxnSpPr>
          <p:spPr bwMode="auto">
            <a:xfrm rot="5400000">
              <a:off x="1608904" y="5595535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05" name="直接箭头连接符 104"/>
            <p:cNvCxnSpPr/>
            <p:nvPr/>
          </p:nvCxnSpPr>
          <p:spPr bwMode="auto">
            <a:xfrm rot="5400000">
              <a:off x="1747015" y="5593497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06" name="直接箭头连接符 105"/>
            <p:cNvCxnSpPr/>
            <p:nvPr/>
          </p:nvCxnSpPr>
          <p:spPr bwMode="auto">
            <a:xfrm rot="5400000">
              <a:off x="1885127" y="5593497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07" name="直接箭头连接符 106"/>
            <p:cNvCxnSpPr/>
            <p:nvPr/>
          </p:nvCxnSpPr>
          <p:spPr bwMode="auto">
            <a:xfrm rot="5400000">
              <a:off x="2028002" y="5593500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10" name="直接箭头连接符 109"/>
            <p:cNvCxnSpPr/>
            <p:nvPr/>
          </p:nvCxnSpPr>
          <p:spPr bwMode="auto">
            <a:xfrm rot="5400000">
              <a:off x="2163457" y="5595533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11" name="直接箭头连接符 110"/>
            <p:cNvCxnSpPr/>
            <p:nvPr/>
          </p:nvCxnSpPr>
          <p:spPr bwMode="auto">
            <a:xfrm rot="5400000">
              <a:off x="2301569" y="5595533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12" name="直接箭头连接符 111"/>
            <p:cNvCxnSpPr/>
            <p:nvPr/>
          </p:nvCxnSpPr>
          <p:spPr bwMode="auto">
            <a:xfrm rot="5400000">
              <a:off x="2434923" y="5595535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13" name="直接箭头连接符 112"/>
            <p:cNvCxnSpPr/>
            <p:nvPr/>
          </p:nvCxnSpPr>
          <p:spPr bwMode="auto">
            <a:xfrm rot="5400000">
              <a:off x="2573034" y="5593497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14" name="直接箭头连接符 113"/>
            <p:cNvCxnSpPr/>
            <p:nvPr/>
          </p:nvCxnSpPr>
          <p:spPr bwMode="auto">
            <a:xfrm rot="5400000">
              <a:off x="2711146" y="5593497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15" name="直接箭头连接符 114"/>
            <p:cNvCxnSpPr/>
            <p:nvPr/>
          </p:nvCxnSpPr>
          <p:spPr bwMode="auto">
            <a:xfrm rot="5400000">
              <a:off x="2854021" y="5596899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16" name="直接箭头连接符 115"/>
            <p:cNvCxnSpPr/>
            <p:nvPr/>
          </p:nvCxnSpPr>
          <p:spPr bwMode="auto">
            <a:xfrm rot="5400000">
              <a:off x="2989477" y="5595533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17" name="直接箭头连接符 116"/>
            <p:cNvCxnSpPr/>
            <p:nvPr/>
          </p:nvCxnSpPr>
          <p:spPr bwMode="auto">
            <a:xfrm rot="5400000">
              <a:off x="3127589" y="5595533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18" name="直接箭头连接符 117"/>
            <p:cNvCxnSpPr/>
            <p:nvPr/>
          </p:nvCxnSpPr>
          <p:spPr bwMode="auto">
            <a:xfrm rot="5400000">
              <a:off x="3260943" y="5595535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19" name="直接箭头连接符 118"/>
            <p:cNvCxnSpPr/>
            <p:nvPr/>
          </p:nvCxnSpPr>
          <p:spPr bwMode="auto">
            <a:xfrm rot="5400000">
              <a:off x="3399054" y="5593497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0" name="直接箭头连接符 119"/>
            <p:cNvCxnSpPr/>
            <p:nvPr/>
          </p:nvCxnSpPr>
          <p:spPr bwMode="auto">
            <a:xfrm rot="5400000">
              <a:off x="3537166" y="5593497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1" name="直接箭头连接符 120"/>
            <p:cNvCxnSpPr/>
            <p:nvPr/>
          </p:nvCxnSpPr>
          <p:spPr bwMode="auto">
            <a:xfrm rot="5400000">
              <a:off x="3680041" y="5593500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 bwMode="auto">
            <a:xfrm rot="5400000">
              <a:off x="3815496" y="5595532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 bwMode="auto">
            <a:xfrm rot="5400000">
              <a:off x="3953608" y="5595532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6" name="直接箭头连接符 125"/>
            <p:cNvCxnSpPr/>
            <p:nvPr/>
          </p:nvCxnSpPr>
          <p:spPr bwMode="auto">
            <a:xfrm rot="5400000">
              <a:off x="4083563" y="5595534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7" name="直接箭头连接符 126"/>
            <p:cNvCxnSpPr/>
            <p:nvPr/>
          </p:nvCxnSpPr>
          <p:spPr bwMode="auto">
            <a:xfrm rot="5400000">
              <a:off x="4214876" y="5593496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8" name="直接箭头连接符 127"/>
            <p:cNvCxnSpPr/>
            <p:nvPr/>
          </p:nvCxnSpPr>
          <p:spPr bwMode="auto">
            <a:xfrm rot="5400000">
              <a:off x="4349589" y="5593496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29" name="直接箭头连接符 128"/>
            <p:cNvCxnSpPr/>
            <p:nvPr/>
          </p:nvCxnSpPr>
          <p:spPr bwMode="auto">
            <a:xfrm rot="5400000">
              <a:off x="4482267" y="5596898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0" name="直接箭头连接符 129"/>
            <p:cNvCxnSpPr/>
            <p:nvPr/>
          </p:nvCxnSpPr>
          <p:spPr bwMode="auto">
            <a:xfrm rot="5400000">
              <a:off x="4604127" y="5595532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1" name="直接箭头连接符 130"/>
            <p:cNvCxnSpPr/>
            <p:nvPr/>
          </p:nvCxnSpPr>
          <p:spPr bwMode="auto">
            <a:xfrm rot="5400000">
              <a:off x="4766032" y="5595532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2" name="直接箭头连接符 131"/>
            <p:cNvCxnSpPr/>
            <p:nvPr/>
          </p:nvCxnSpPr>
          <p:spPr bwMode="auto">
            <a:xfrm rot="5400000">
              <a:off x="4889189" y="5595534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3" name="直接箭头连接符 132"/>
            <p:cNvCxnSpPr/>
            <p:nvPr/>
          </p:nvCxnSpPr>
          <p:spPr bwMode="auto">
            <a:xfrm rot="5400000">
              <a:off x="5027300" y="5593496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4" name="直接箭头连接符 133"/>
            <p:cNvCxnSpPr/>
            <p:nvPr/>
          </p:nvCxnSpPr>
          <p:spPr bwMode="auto">
            <a:xfrm rot="5400000">
              <a:off x="5155215" y="5593496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5" name="直接箭头连接符 134"/>
            <p:cNvCxnSpPr/>
            <p:nvPr/>
          </p:nvCxnSpPr>
          <p:spPr bwMode="auto">
            <a:xfrm rot="5400000">
              <a:off x="5298090" y="5593499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6" name="直接箭头连接符 135"/>
            <p:cNvCxnSpPr/>
            <p:nvPr/>
          </p:nvCxnSpPr>
          <p:spPr bwMode="auto">
            <a:xfrm rot="5400000">
              <a:off x="5447141" y="5595532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7" name="直接箭头连接符 136"/>
            <p:cNvCxnSpPr/>
            <p:nvPr/>
          </p:nvCxnSpPr>
          <p:spPr bwMode="auto">
            <a:xfrm rot="5400000">
              <a:off x="5568258" y="5595532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8" name="直接箭头连接符 137"/>
            <p:cNvCxnSpPr/>
            <p:nvPr/>
          </p:nvCxnSpPr>
          <p:spPr bwMode="auto">
            <a:xfrm rot="5400000">
              <a:off x="5715208" y="5595534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39" name="直接箭头连接符 138"/>
            <p:cNvCxnSpPr/>
            <p:nvPr/>
          </p:nvCxnSpPr>
          <p:spPr bwMode="auto">
            <a:xfrm rot="5400000">
              <a:off x="5832925" y="5593496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0" name="直接箭头连接符 139"/>
            <p:cNvCxnSpPr/>
            <p:nvPr/>
          </p:nvCxnSpPr>
          <p:spPr bwMode="auto">
            <a:xfrm rot="5400000">
              <a:off x="5988032" y="5593496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1" name="直接箭头连接符 140"/>
            <p:cNvCxnSpPr/>
            <p:nvPr/>
          </p:nvCxnSpPr>
          <p:spPr bwMode="auto">
            <a:xfrm rot="5400000">
              <a:off x="6117311" y="5596898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2" name="直接箭头连接符 141"/>
            <p:cNvCxnSpPr/>
            <p:nvPr/>
          </p:nvCxnSpPr>
          <p:spPr bwMode="auto">
            <a:xfrm rot="5400000">
              <a:off x="6256166" y="5595532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3" name="直接箭头连接符 142"/>
            <p:cNvCxnSpPr/>
            <p:nvPr/>
          </p:nvCxnSpPr>
          <p:spPr bwMode="auto">
            <a:xfrm rot="5400000">
              <a:off x="6404475" y="5595532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4" name="直接箭头连接符 143"/>
            <p:cNvCxnSpPr/>
            <p:nvPr/>
          </p:nvCxnSpPr>
          <p:spPr bwMode="auto">
            <a:xfrm rot="5400000">
              <a:off x="6520834" y="5595534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5" name="直接箭头连接符 144"/>
            <p:cNvCxnSpPr/>
            <p:nvPr/>
          </p:nvCxnSpPr>
          <p:spPr bwMode="auto">
            <a:xfrm rot="5400000">
              <a:off x="6662344" y="5593496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6" name="直接箭头连接符 145"/>
            <p:cNvCxnSpPr/>
            <p:nvPr/>
          </p:nvCxnSpPr>
          <p:spPr bwMode="auto">
            <a:xfrm rot="5400000">
              <a:off x="6820850" y="5593496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47" name="直接箭头连接符 146"/>
            <p:cNvCxnSpPr/>
            <p:nvPr/>
          </p:nvCxnSpPr>
          <p:spPr bwMode="auto">
            <a:xfrm rot="5400000">
              <a:off x="6933134" y="5593499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51" name="直接箭头连接符 150"/>
            <p:cNvCxnSpPr/>
            <p:nvPr/>
          </p:nvCxnSpPr>
          <p:spPr bwMode="auto">
            <a:xfrm rot="5400000">
              <a:off x="7074130" y="5595532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52" name="直接箭头连接符 151"/>
            <p:cNvCxnSpPr/>
            <p:nvPr/>
          </p:nvCxnSpPr>
          <p:spPr bwMode="auto">
            <a:xfrm rot="5400000">
              <a:off x="7224479" y="5595534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53" name="直接箭头连接符 152"/>
            <p:cNvCxnSpPr/>
            <p:nvPr/>
          </p:nvCxnSpPr>
          <p:spPr bwMode="auto">
            <a:xfrm rot="5400000">
              <a:off x="7331999" y="5593496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54" name="直接箭头连接符 153"/>
            <p:cNvCxnSpPr/>
            <p:nvPr/>
          </p:nvCxnSpPr>
          <p:spPr bwMode="auto">
            <a:xfrm rot="5400000">
              <a:off x="7490505" y="5593496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55" name="直接箭头连接符 154"/>
            <p:cNvCxnSpPr/>
            <p:nvPr/>
          </p:nvCxnSpPr>
          <p:spPr bwMode="auto">
            <a:xfrm rot="5400000">
              <a:off x="7646976" y="5593499"/>
              <a:ext cx="360844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156" name="TextBox 155"/>
          <p:cNvSpPr txBox="1"/>
          <p:nvPr/>
        </p:nvSpPr>
        <p:spPr>
          <a:xfrm>
            <a:off x="251400" y="5013220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smtClean="0">
                <a:solidFill>
                  <a:srgbClr val="CC00FF"/>
                </a:solidFill>
              </a:rPr>
              <a:t>选择设备</a:t>
            </a:r>
            <a:endParaRPr lang="zh-CN" altLang="en-US" sz="2400">
              <a:solidFill>
                <a:srgbClr val="CC00FF"/>
              </a:solidFill>
            </a:endParaRPr>
          </a:p>
        </p:txBody>
      </p:sp>
      <p:sp>
        <p:nvSpPr>
          <p:cNvPr id="158" name="动作按钮: 上一张 157">
            <a:hlinkClick r:id="" action="ppaction://hlinkshowjump?jump=lastslideviewed" highlightClick="1"/>
          </p:cNvPr>
          <p:cNvSpPr/>
          <p:nvPr/>
        </p:nvSpPr>
        <p:spPr bwMode="auto">
          <a:xfrm>
            <a:off x="1691600" y="692620"/>
            <a:ext cx="432060" cy="43206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156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969A0A-2189-4609-B3DF-96AB47F5836D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187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6093916"/>
            <a:ext cx="8255876" cy="503524"/>
          </a:xfrm>
        </p:spPr>
        <p:txBody>
          <a:bodyPr/>
          <a:lstStyle/>
          <a:p>
            <a:pPr marL="0" lvl="0" indent="0" algn="ctr">
              <a:buNone/>
            </a:pPr>
            <a:r>
              <a:rPr lang="zh-CN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三种类型通道传送数据的方式</a:t>
            </a:r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2591736" y="1827285"/>
            <a:ext cx="3645393" cy="57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字节多路通道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53" name="组合 352"/>
          <p:cNvGrpSpPr/>
          <p:nvPr/>
        </p:nvGrpSpPr>
        <p:grpSpPr>
          <a:xfrm>
            <a:off x="361825" y="731214"/>
            <a:ext cx="1634004" cy="1512168"/>
            <a:chOff x="361825" y="677192"/>
            <a:chExt cx="1634004" cy="1512168"/>
          </a:xfrm>
        </p:grpSpPr>
        <p:sp>
          <p:nvSpPr>
            <p:cNvPr id="9" name="矩形 8"/>
            <p:cNvSpPr/>
            <p:nvPr/>
          </p:nvSpPr>
          <p:spPr bwMode="auto">
            <a:xfrm>
              <a:off x="361825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470759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579692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88626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797559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906493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1015427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124360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233294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342227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451161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1560095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1669028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1777962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1886895" y="67719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1825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470759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579692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688626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797559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906493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1015427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1124360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1233294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342227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1451161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560095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1669028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1777962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886895" y="121725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361825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470759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579692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688626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797559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906493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1015427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1124360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1233294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1342227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1451161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1560095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1669028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1777962" y="1757312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1886895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54" name="矩形 53"/>
          <p:cNvSpPr/>
          <p:nvPr/>
        </p:nvSpPr>
        <p:spPr bwMode="auto">
          <a:xfrm>
            <a:off x="2580894" y="1205125"/>
            <a:ext cx="990110" cy="585065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通道</a:t>
            </a:r>
          </a:p>
        </p:txBody>
      </p:sp>
      <p:cxnSp>
        <p:nvCxnSpPr>
          <p:cNvPr id="55" name="直接箭头连接符 54"/>
          <p:cNvCxnSpPr>
            <a:stCxn id="23" idx="3"/>
          </p:cNvCxnSpPr>
          <p:nvPr/>
        </p:nvCxnSpPr>
        <p:spPr bwMode="auto">
          <a:xfrm>
            <a:off x="1995829" y="947238"/>
            <a:ext cx="585021" cy="414002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6" name="直接箭头连接符 55"/>
          <p:cNvCxnSpPr/>
          <p:nvPr/>
        </p:nvCxnSpPr>
        <p:spPr bwMode="auto">
          <a:xfrm>
            <a:off x="3579820" y="1495887"/>
            <a:ext cx="341743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7" name="直接箭头连接符 56"/>
          <p:cNvCxnSpPr/>
          <p:nvPr/>
        </p:nvCxnSpPr>
        <p:spPr bwMode="auto">
          <a:xfrm flipV="1">
            <a:off x="2005040" y="1667306"/>
            <a:ext cx="573993" cy="358569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8" name="直接箭头连接符 57"/>
          <p:cNvCxnSpPr/>
          <p:nvPr/>
        </p:nvCxnSpPr>
        <p:spPr bwMode="auto">
          <a:xfrm>
            <a:off x="2003776" y="1488254"/>
            <a:ext cx="575257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54" name="组合 353"/>
          <p:cNvGrpSpPr/>
          <p:nvPr/>
        </p:nvGrpSpPr>
        <p:grpSpPr>
          <a:xfrm>
            <a:off x="3931044" y="1283954"/>
            <a:ext cx="1635182" cy="432048"/>
            <a:chOff x="3931044" y="1229932"/>
            <a:chExt cx="1635182" cy="432048"/>
          </a:xfrm>
        </p:grpSpPr>
        <p:sp>
          <p:nvSpPr>
            <p:cNvPr id="60" name="矩形 59"/>
            <p:cNvSpPr/>
            <p:nvPr/>
          </p:nvSpPr>
          <p:spPr bwMode="auto">
            <a:xfrm>
              <a:off x="3931044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4040056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4149068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4258080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4367092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4476105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4585117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4694129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4803141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4912153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5021165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5130177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5239189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5348201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5457214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</p:grpSp>
      <p:sp>
        <p:nvSpPr>
          <p:cNvPr id="151" name="矩形 150"/>
          <p:cNvSpPr/>
          <p:nvPr/>
        </p:nvSpPr>
        <p:spPr bwMode="auto">
          <a:xfrm>
            <a:off x="2580894" y="3044828"/>
            <a:ext cx="990110" cy="585065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通道</a:t>
            </a:r>
          </a:p>
        </p:txBody>
      </p:sp>
      <p:cxnSp>
        <p:nvCxnSpPr>
          <p:cNvPr id="152" name="直接箭头连接符 151"/>
          <p:cNvCxnSpPr>
            <a:stCxn id="120" idx="3"/>
          </p:cNvCxnSpPr>
          <p:nvPr/>
        </p:nvCxnSpPr>
        <p:spPr bwMode="auto">
          <a:xfrm>
            <a:off x="1995829" y="2786941"/>
            <a:ext cx="585021" cy="414002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53" name="直接箭头连接符 152"/>
          <p:cNvCxnSpPr/>
          <p:nvPr/>
        </p:nvCxnSpPr>
        <p:spPr bwMode="auto">
          <a:xfrm>
            <a:off x="3579820" y="3335590"/>
            <a:ext cx="341743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54" name="直接箭头连接符 153"/>
          <p:cNvCxnSpPr/>
          <p:nvPr/>
        </p:nvCxnSpPr>
        <p:spPr bwMode="auto">
          <a:xfrm flipV="1">
            <a:off x="2005040" y="3507009"/>
            <a:ext cx="573993" cy="358569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55" name="直接箭头连接符 154"/>
          <p:cNvCxnSpPr/>
          <p:nvPr/>
        </p:nvCxnSpPr>
        <p:spPr bwMode="auto">
          <a:xfrm>
            <a:off x="2003776" y="3327957"/>
            <a:ext cx="575257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56" name="组合 355"/>
          <p:cNvGrpSpPr/>
          <p:nvPr/>
        </p:nvGrpSpPr>
        <p:grpSpPr>
          <a:xfrm>
            <a:off x="3931044" y="3123657"/>
            <a:ext cx="4529496" cy="432048"/>
            <a:chOff x="3931044" y="3069635"/>
            <a:chExt cx="4529496" cy="432048"/>
          </a:xfrm>
        </p:grpSpPr>
        <p:sp>
          <p:nvSpPr>
            <p:cNvPr id="157" name="矩形 156"/>
            <p:cNvSpPr/>
            <p:nvPr/>
          </p:nvSpPr>
          <p:spPr bwMode="auto">
            <a:xfrm>
              <a:off x="3931044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58" name="矩形 157"/>
            <p:cNvSpPr/>
            <p:nvPr/>
          </p:nvSpPr>
          <p:spPr bwMode="auto">
            <a:xfrm>
              <a:off x="4040056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59" name="矩形 158"/>
            <p:cNvSpPr/>
            <p:nvPr/>
          </p:nvSpPr>
          <p:spPr bwMode="auto">
            <a:xfrm>
              <a:off x="4149068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60" name="矩形 159"/>
            <p:cNvSpPr/>
            <p:nvPr/>
          </p:nvSpPr>
          <p:spPr bwMode="auto">
            <a:xfrm>
              <a:off x="4258080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1" name="矩形 160"/>
            <p:cNvSpPr/>
            <p:nvPr/>
          </p:nvSpPr>
          <p:spPr bwMode="auto">
            <a:xfrm>
              <a:off x="4367092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62" name="矩形 161"/>
            <p:cNvSpPr/>
            <p:nvPr/>
          </p:nvSpPr>
          <p:spPr bwMode="auto">
            <a:xfrm>
              <a:off x="4476105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3" name="矩形 162"/>
            <p:cNvSpPr/>
            <p:nvPr/>
          </p:nvSpPr>
          <p:spPr bwMode="auto">
            <a:xfrm>
              <a:off x="4585117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64" name="矩形 163"/>
            <p:cNvSpPr/>
            <p:nvPr/>
          </p:nvSpPr>
          <p:spPr bwMode="auto">
            <a:xfrm>
              <a:off x="4694129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5" name="矩形 164"/>
            <p:cNvSpPr/>
            <p:nvPr/>
          </p:nvSpPr>
          <p:spPr bwMode="auto">
            <a:xfrm>
              <a:off x="4803141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66" name="矩形 165"/>
            <p:cNvSpPr/>
            <p:nvPr/>
          </p:nvSpPr>
          <p:spPr bwMode="auto">
            <a:xfrm>
              <a:off x="4912153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7" name="矩形 166"/>
            <p:cNvSpPr/>
            <p:nvPr/>
          </p:nvSpPr>
          <p:spPr bwMode="auto">
            <a:xfrm>
              <a:off x="5021165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68" name="矩形 167"/>
            <p:cNvSpPr/>
            <p:nvPr/>
          </p:nvSpPr>
          <p:spPr bwMode="auto">
            <a:xfrm>
              <a:off x="5130177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9" name="矩形 168"/>
            <p:cNvSpPr/>
            <p:nvPr/>
          </p:nvSpPr>
          <p:spPr bwMode="auto">
            <a:xfrm>
              <a:off x="5239189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70" name="矩形 169"/>
            <p:cNvSpPr/>
            <p:nvPr/>
          </p:nvSpPr>
          <p:spPr bwMode="auto">
            <a:xfrm>
              <a:off x="5348201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71" name="矩形 170"/>
            <p:cNvSpPr/>
            <p:nvPr/>
          </p:nvSpPr>
          <p:spPr bwMode="auto">
            <a:xfrm>
              <a:off x="5457214" y="3069635"/>
              <a:ext cx="109012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72" name="矩形 171"/>
            <p:cNvSpPr/>
            <p:nvPr/>
          </p:nvSpPr>
          <p:spPr bwMode="auto">
            <a:xfrm>
              <a:off x="5566226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73" name="矩形 172"/>
            <p:cNvSpPr/>
            <p:nvPr/>
          </p:nvSpPr>
          <p:spPr bwMode="auto">
            <a:xfrm>
              <a:off x="5675238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74" name="矩形 173"/>
            <p:cNvSpPr/>
            <p:nvPr/>
          </p:nvSpPr>
          <p:spPr bwMode="auto">
            <a:xfrm>
              <a:off x="5784250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75" name="矩形 174"/>
            <p:cNvSpPr/>
            <p:nvPr/>
          </p:nvSpPr>
          <p:spPr bwMode="auto">
            <a:xfrm>
              <a:off x="5893262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76" name="矩形 175"/>
            <p:cNvSpPr/>
            <p:nvPr/>
          </p:nvSpPr>
          <p:spPr bwMode="auto">
            <a:xfrm>
              <a:off x="6002274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77" name="矩形 176"/>
            <p:cNvSpPr/>
            <p:nvPr/>
          </p:nvSpPr>
          <p:spPr bwMode="auto">
            <a:xfrm>
              <a:off x="6111286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78" name="矩形 177"/>
            <p:cNvSpPr/>
            <p:nvPr/>
          </p:nvSpPr>
          <p:spPr bwMode="auto">
            <a:xfrm>
              <a:off x="6220298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79" name="矩形 178"/>
            <p:cNvSpPr/>
            <p:nvPr/>
          </p:nvSpPr>
          <p:spPr bwMode="auto">
            <a:xfrm>
              <a:off x="6329310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80" name="矩形 179"/>
            <p:cNvSpPr/>
            <p:nvPr/>
          </p:nvSpPr>
          <p:spPr bwMode="auto">
            <a:xfrm>
              <a:off x="6438323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81" name="矩形 180"/>
            <p:cNvSpPr/>
            <p:nvPr/>
          </p:nvSpPr>
          <p:spPr bwMode="auto">
            <a:xfrm>
              <a:off x="6547335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82" name="矩形 181"/>
            <p:cNvSpPr/>
            <p:nvPr/>
          </p:nvSpPr>
          <p:spPr bwMode="auto">
            <a:xfrm>
              <a:off x="6656347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83" name="矩形 182"/>
            <p:cNvSpPr/>
            <p:nvPr/>
          </p:nvSpPr>
          <p:spPr bwMode="auto">
            <a:xfrm>
              <a:off x="6765359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84" name="矩形 183"/>
            <p:cNvSpPr/>
            <p:nvPr/>
          </p:nvSpPr>
          <p:spPr bwMode="auto">
            <a:xfrm>
              <a:off x="6874371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85" name="矩形 184"/>
            <p:cNvSpPr/>
            <p:nvPr/>
          </p:nvSpPr>
          <p:spPr bwMode="auto">
            <a:xfrm>
              <a:off x="6983383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86" name="矩形 185"/>
            <p:cNvSpPr/>
            <p:nvPr/>
          </p:nvSpPr>
          <p:spPr bwMode="auto">
            <a:xfrm>
              <a:off x="7092395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grpSp>
          <p:nvGrpSpPr>
            <p:cNvPr id="320" name="组合 319"/>
            <p:cNvGrpSpPr/>
            <p:nvPr/>
          </p:nvGrpSpPr>
          <p:grpSpPr>
            <a:xfrm>
              <a:off x="7201407" y="3069635"/>
              <a:ext cx="1259133" cy="432048"/>
              <a:chOff x="7201407" y="3069635"/>
              <a:chExt cx="1636769" cy="432048"/>
            </a:xfrm>
          </p:grpSpPr>
          <p:sp>
            <p:nvSpPr>
              <p:cNvPr id="187" name="矩形 186"/>
              <p:cNvSpPr/>
              <p:nvPr/>
            </p:nvSpPr>
            <p:spPr bwMode="auto">
              <a:xfrm>
                <a:off x="7201407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 smtClean="0"/>
              </a:p>
            </p:txBody>
          </p:sp>
          <p:sp>
            <p:nvSpPr>
              <p:cNvPr id="188" name="矩形 187"/>
              <p:cNvSpPr/>
              <p:nvPr/>
            </p:nvSpPr>
            <p:spPr bwMode="auto">
              <a:xfrm>
                <a:off x="7310419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189" name="矩形 188"/>
              <p:cNvSpPr/>
              <p:nvPr/>
            </p:nvSpPr>
            <p:spPr bwMode="auto">
              <a:xfrm>
                <a:off x="7419432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190" name="矩形 189"/>
              <p:cNvSpPr/>
              <p:nvPr/>
            </p:nvSpPr>
            <p:spPr bwMode="auto">
              <a:xfrm>
                <a:off x="752844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 smtClean="0"/>
              </a:p>
            </p:txBody>
          </p:sp>
          <p:sp>
            <p:nvSpPr>
              <p:cNvPr id="191" name="矩形 190"/>
              <p:cNvSpPr/>
              <p:nvPr/>
            </p:nvSpPr>
            <p:spPr bwMode="auto">
              <a:xfrm>
                <a:off x="7637456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192" name="矩形 191"/>
              <p:cNvSpPr/>
              <p:nvPr/>
            </p:nvSpPr>
            <p:spPr bwMode="auto">
              <a:xfrm>
                <a:off x="7746468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193" name="矩形 192"/>
              <p:cNvSpPr/>
              <p:nvPr/>
            </p:nvSpPr>
            <p:spPr bwMode="auto">
              <a:xfrm>
                <a:off x="7855480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 smtClean="0"/>
              </a:p>
            </p:txBody>
          </p:sp>
          <p:sp>
            <p:nvSpPr>
              <p:cNvPr id="194" name="矩形 193"/>
              <p:cNvSpPr/>
              <p:nvPr/>
            </p:nvSpPr>
            <p:spPr bwMode="auto">
              <a:xfrm>
                <a:off x="7964492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195" name="矩形 194"/>
              <p:cNvSpPr/>
              <p:nvPr/>
            </p:nvSpPr>
            <p:spPr bwMode="auto">
              <a:xfrm>
                <a:off x="807350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196" name="矩形 195"/>
              <p:cNvSpPr/>
              <p:nvPr/>
            </p:nvSpPr>
            <p:spPr bwMode="auto">
              <a:xfrm>
                <a:off x="8182516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 smtClean="0"/>
              </a:p>
            </p:txBody>
          </p:sp>
          <p:sp>
            <p:nvSpPr>
              <p:cNvPr id="197" name="矩形 196"/>
              <p:cNvSpPr/>
              <p:nvPr/>
            </p:nvSpPr>
            <p:spPr bwMode="auto">
              <a:xfrm>
                <a:off x="8291528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198" name="矩形 197"/>
              <p:cNvSpPr/>
              <p:nvPr/>
            </p:nvSpPr>
            <p:spPr bwMode="auto">
              <a:xfrm>
                <a:off x="8400541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199" name="矩形 198"/>
              <p:cNvSpPr/>
              <p:nvPr/>
            </p:nvSpPr>
            <p:spPr bwMode="auto">
              <a:xfrm>
                <a:off x="8509553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 smtClean="0"/>
              </a:p>
            </p:txBody>
          </p:sp>
          <p:sp>
            <p:nvSpPr>
              <p:cNvPr id="200" name="矩形 199"/>
              <p:cNvSpPr/>
              <p:nvPr/>
            </p:nvSpPr>
            <p:spPr bwMode="auto">
              <a:xfrm>
                <a:off x="8618565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201" name="矩形 200"/>
              <p:cNvSpPr/>
              <p:nvPr/>
            </p:nvSpPr>
            <p:spPr bwMode="auto">
              <a:xfrm>
                <a:off x="872916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</p:grpSp>
      </p:grpSp>
      <p:sp>
        <p:nvSpPr>
          <p:cNvPr id="248" name="矩形 247"/>
          <p:cNvSpPr/>
          <p:nvPr/>
        </p:nvSpPr>
        <p:spPr bwMode="auto">
          <a:xfrm>
            <a:off x="2580892" y="4884517"/>
            <a:ext cx="990110" cy="585065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通道</a:t>
            </a:r>
          </a:p>
        </p:txBody>
      </p:sp>
      <p:cxnSp>
        <p:nvCxnSpPr>
          <p:cNvPr id="250" name="直接箭头连接符 249"/>
          <p:cNvCxnSpPr/>
          <p:nvPr/>
        </p:nvCxnSpPr>
        <p:spPr bwMode="auto">
          <a:xfrm>
            <a:off x="3579818" y="5175279"/>
            <a:ext cx="341743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12" name="组合 311"/>
          <p:cNvGrpSpPr/>
          <p:nvPr/>
        </p:nvGrpSpPr>
        <p:grpSpPr>
          <a:xfrm>
            <a:off x="2195670" y="4626630"/>
            <a:ext cx="385178" cy="1078637"/>
            <a:chOff x="2195670" y="4626630"/>
            <a:chExt cx="385178" cy="1078637"/>
          </a:xfrm>
        </p:grpSpPr>
        <p:cxnSp>
          <p:nvCxnSpPr>
            <p:cNvPr id="249" name="直接箭头连接符 248"/>
            <p:cNvCxnSpPr/>
            <p:nvPr/>
          </p:nvCxnSpPr>
          <p:spPr bwMode="auto">
            <a:xfrm>
              <a:off x="2195670" y="4626630"/>
              <a:ext cx="385178" cy="414002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51" name="直接箭头连接符 250"/>
            <p:cNvCxnSpPr/>
            <p:nvPr/>
          </p:nvCxnSpPr>
          <p:spPr bwMode="auto">
            <a:xfrm flipV="1">
              <a:off x="2201734" y="5346698"/>
              <a:ext cx="377917" cy="358569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252" name="直接箭头连接符 251"/>
            <p:cNvCxnSpPr/>
            <p:nvPr/>
          </p:nvCxnSpPr>
          <p:spPr bwMode="auto">
            <a:xfrm>
              <a:off x="2200902" y="5167646"/>
              <a:ext cx="378749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299" name="内容占位符 5"/>
          <p:cNvSpPr txBox="1">
            <a:spLocks/>
          </p:cNvSpPr>
          <p:nvPr/>
        </p:nvSpPr>
        <p:spPr bwMode="auto">
          <a:xfrm>
            <a:off x="2591736" y="3717537"/>
            <a:ext cx="4860648" cy="57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kern="0" smtClean="0"/>
              <a:t>选择通道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（数组选择通道）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0" name="内容占位符 5"/>
          <p:cNvSpPr txBox="1">
            <a:spLocks/>
          </p:cNvSpPr>
          <p:nvPr/>
        </p:nvSpPr>
        <p:spPr bwMode="auto">
          <a:xfrm>
            <a:off x="2591736" y="5517777"/>
            <a:ext cx="3645393" cy="57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数组多路通道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1" name="内容占位符 5"/>
          <p:cNvSpPr txBox="1">
            <a:spLocks/>
          </p:cNvSpPr>
          <p:nvPr/>
        </p:nvSpPr>
        <p:spPr bwMode="auto">
          <a:xfrm>
            <a:off x="6228230" y="476590"/>
            <a:ext cx="2376330" cy="647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【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总结</a:t>
            </a: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】</a:t>
            </a: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2" name="动作按钮: 上一张 301">
            <a:hlinkClick r:id="" action="ppaction://hlinkshowjump?jump=lastslideviewed" highlightClick="1"/>
          </p:cNvPr>
          <p:cNvSpPr/>
          <p:nvPr/>
        </p:nvSpPr>
        <p:spPr bwMode="auto">
          <a:xfrm>
            <a:off x="8532550" y="188550"/>
            <a:ext cx="432060" cy="43206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grpSp>
        <p:nvGrpSpPr>
          <p:cNvPr id="355" name="组合 354"/>
          <p:cNvGrpSpPr/>
          <p:nvPr/>
        </p:nvGrpSpPr>
        <p:grpSpPr>
          <a:xfrm>
            <a:off x="361825" y="2570917"/>
            <a:ext cx="1634004" cy="1488173"/>
            <a:chOff x="361825" y="2516895"/>
            <a:chExt cx="1634004" cy="1488173"/>
          </a:xfrm>
        </p:grpSpPr>
        <p:sp>
          <p:nvSpPr>
            <p:cNvPr id="106" name="矩形 105"/>
            <p:cNvSpPr/>
            <p:nvPr/>
          </p:nvSpPr>
          <p:spPr bwMode="auto">
            <a:xfrm>
              <a:off x="361825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470759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79692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688626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797559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906493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2" name="矩形 111"/>
            <p:cNvSpPr/>
            <p:nvPr/>
          </p:nvSpPr>
          <p:spPr bwMode="auto">
            <a:xfrm>
              <a:off x="1015427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1124360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1233294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1342227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1451161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1560095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1669028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1777962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0" name="矩形 119"/>
            <p:cNvSpPr/>
            <p:nvPr/>
          </p:nvSpPr>
          <p:spPr bwMode="auto">
            <a:xfrm>
              <a:off x="1886895" y="2516895"/>
              <a:ext cx="108934" cy="432048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21" name="矩形 120"/>
            <p:cNvSpPr/>
            <p:nvPr/>
          </p:nvSpPr>
          <p:spPr bwMode="auto">
            <a:xfrm>
              <a:off x="361825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2" name="矩形 121"/>
            <p:cNvSpPr/>
            <p:nvPr/>
          </p:nvSpPr>
          <p:spPr bwMode="auto">
            <a:xfrm>
              <a:off x="470759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579692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4" name="矩形 123"/>
            <p:cNvSpPr/>
            <p:nvPr/>
          </p:nvSpPr>
          <p:spPr bwMode="auto">
            <a:xfrm>
              <a:off x="688626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25" name="矩形 124"/>
            <p:cNvSpPr/>
            <p:nvPr/>
          </p:nvSpPr>
          <p:spPr bwMode="auto">
            <a:xfrm>
              <a:off x="797559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906493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27" name="矩形 126"/>
            <p:cNvSpPr/>
            <p:nvPr/>
          </p:nvSpPr>
          <p:spPr bwMode="auto">
            <a:xfrm>
              <a:off x="1015427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8" name="矩形 127"/>
            <p:cNvSpPr/>
            <p:nvPr/>
          </p:nvSpPr>
          <p:spPr bwMode="auto">
            <a:xfrm>
              <a:off x="1124360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29" name="矩形 128"/>
            <p:cNvSpPr/>
            <p:nvPr/>
          </p:nvSpPr>
          <p:spPr bwMode="auto">
            <a:xfrm>
              <a:off x="1233294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0" name="矩形 129"/>
            <p:cNvSpPr/>
            <p:nvPr/>
          </p:nvSpPr>
          <p:spPr bwMode="auto">
            <a:xfrm>
              <a:off x="1342227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31" name="矩形 130"/>
            <p:cNvSpPr/>
            <p:nvPr/>
          </p:nvSpPr>
          <p:spPr bwMode="auto">
            <a:xfrm>
              <a:off x="1451161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2" name="矩形 131"/>
            <p:cNvSpPr/>
            <p:nvPr/>
          </p:nvSpPr>
          <p:spPr bwMode="auto">
            <a:xfrm>
              <a:off x="1560095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33" name="矩形 132"/>
            <p:cNvSpPr/>
            <p:nvPr/>
          </p:nvSpPr>
          <p:spPr bwMode="auto">
            <a:xfrm>
              <a:off x="1669028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1777962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1886895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337" name="组合 336"/>
            <p:cNvGrpSpPr/>
            <p:nvPr/>
          </p:nvGrpSpPr>
          <p:grpSpPr>
            <a:xfrm>
              <a:off x="720507" y="3573020"/>
              <a:ext cx="1259133" cy="432048"/>
              <a:chOff x="7201407" y="3069635"/>
              <a:chExt cx="1636769" cy="432048"/>
            </a:xfrm>
          </p:grpSpPr>
          <p:sp>
            <p:nvSpPr>
              <p:cNvPr id="338" name="矩形 337"/>
              <p:cNvSpPr/>
              <p:nvPr/>
            </p:nvSpPr>
            <p:spPr bwMode="auto">
              <a:xfrm>
                <a:off x="7201407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 smtClean="0"/>
              </a:p>
            </p:txBody>
          </p:sp>
          <p:sp>
            <p:nvSpPr>
              <p:cNvPr id="339" name="矩形 338"/>
              <p:cNvSpPr/>
              <p:nvPr/>
            </p:nvSpPr>
            <p:spPr bwMode="auto">
              <a:xfrm>
                <a:off x="7310419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340" name="矩形 339"/>
              <p:cNvSpPr/>
              <p:nvPr/>
            </p:nvSpPr>
            <p:spPr bwMode="auto">
              <a:xfrm>
                <a:off x="7419432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341" name="矩形 340"/>
              <p:cNvSpPr/>
              <p:nvPr/>
            </p:nvSpPr>
            <p:spPr bwMode="auto">
              <a:xfrm>
                <a:off x="752844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 smtClean="0"/>
              </a:p>
            </p:txBody>
          </p:sp>
          <p:sp>
            <p:nvSpPr>
              <p:cNvPr id="342" name="矩形 341"/>
              <p:cNvSpPr/>
              <p:nvPr/>
            </p:nvSpPr>
            <p:spPr bwMode="auto">
              <a:xfrm>
                <a:off x="7637456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343" name="矩形 342"/>
              <p:cNvSpPr/>
              <p:nvPr/>
            </p:nvSpPr>
            <p:spPr bwMode="auto">
              <a:xfrm>
                <a:off x="7746468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344" name="矩形 343"/>
              <p:cNvSpPr/>
              <p:nvPr/>
            </p:nvSpPr>
            <p:spPr bwMode="auto">
              <a:xfrm>
                <a:off x="7855480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 smtClean="0"/>
              </a:p>
            </p:txBody>
          </p:sp>
          <p:sp>
            <p:nvSpPr>
              <p:cNvPr id="345" name="矩形 344"/>
              <p:cNvSpPr/>
              <p:nvPr/>
            </p:nvSpPr>
            <p:spPr bwMode="auto">
              <a:xfrm>
                <a:off x="7964492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346" name="矩形 345"/>
              <p:cNvSpPr/>
              <p:nvPr/>
            </p:nvSpPr>
            <p:spPr bwMode="auto">
              <a:xfrm>
                <a:off x="807350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347" name="矩形 346"/>
              <p:cNvSpPr/>
              <p:nvPr/>
            </p:nvSpPr>
            <p:spPr bwMode="auto">
              <a:xfrm>
                <a:off x="8182516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 smtClean="0"/>
              </a:p>
            </p:txBody>
          </p:sp>
          <p:sp>
            <p:nvSpPr>
              <p:cNvPr id="348" name="矩形 347"/>
              <p:cNvSpPr/>
              <p:nvPr/>
            </p:nvSpPr>
            <p:spPr bwMode="auto">
              <a:xfrm>
                <a:off x="8291528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349" name="矩形 348"/>
              <p:cNvSpPr/>
              <p:nvPr/>
            </p:nvSpPr>
            <p:spPr bwMode="auto">
              <a:xfrm>
                <a:off x="8400541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350" name="矩形 349"/>
              <p:cNvSpPr/>
              <p:nvPr/>
            </p:nvSpPr>
            <p:spPr bwMode="auto">
              <a:xfrm>
                <a:off x="8509553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 lang="zh-CN" altLang="en-US" smtClean="0"/>
              </a:p>
            </p:txBody>
          </p:sp>
          <p:sp>
            <p:nvSpPr>
              <p:cNvPr id="351" name="矩形 350"/>
              <p:cNvSpPr/>
              <p:nvPr/>
            </p:nvSpPr>
            <p:spPr bwMode="auto">
              <a:xfrm>
                <a:off x="8618565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  <p:sp>
            <p:nvSpPr>
              <p:cNvPr id="352" name="矩形 351"/>
              <p:cNvSpPr/>
              <p:nvPr/>
            </p:nvSpPr>
            <p:spPr bwMode="auto">
              <a:xfrm>
                <a:off x="8729164" y="3069635"/>
                <a:ext cx="109012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</a:pPr>
                <a:endParaRPr lang="zh-CN" altLang="en-US" smtClean="0"/>
              </a:p>
            </p:txBody>
          </p:sp>
        </p:grpSp>
      </p:grpSp>
      <p:sp>
        <p:nvSpPr>
          <p:cNvPr id="358" name="TextBox 357"/>
          <p:cNvSpPr txBox="1"/>
          <p:nvPr/>
        </p:nvSpPr>
        <p:spPr>
          <a:xfrm>
            <a:off x="3707880" y="501007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91" name="组合 390"/>
          <p:cNvGrpSpPr/>
          <p:nvPr/>
        </p:nvGrpSpPr>
        <p:grpSpPr>
          <a:xfrm>
            <a:off x="3923910" y="890662"/>
            <a:ext cx="1538178" cy="360844"/>
            <a:chOff x="3923910" y="890662"/>
            <a:chExt cx="1538178" cy="360844"/>
          </a:xfrm>
        </p:grpSpPr>
        <p:cxnSp>
          <p:nvCxnSpPr>
            <p:cNvPr id="357" name="直接箭头连接符 356"/>
            <p:cNvCxnSpPr/>
            <p:nvPr/>
          </p:nvCxnSpPr>
          <p:spPr bwMode="auto">
            <a:xfrm rot="5400000">
              <a:off x="3744282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59" name="直接箭头连接符 358"/>
            <p:cNvCxnSpPr/>
            <p:nvPr/>
          </p:nvCxnSpPr>
          <p:spPr bwMode="auto">
            <a:xfrm rot="5400000">
              <a:off x="3859724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0" name="直接箭头连接符 359"/>
            <p:cNvCxnSpPr/>
            <p:nvPr/>
          </p:nvCxnSpPr>
          <p:spPr bwMode="auto">
            <a:xfrm rot="5400000">
              <a:off x="3969838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1" name="直接箭头连接符 360"/>
            <p:cNvCxnSpPr/>
            <p:nvPr/>
          </p:nvCxnSpPr>
          <p:spPr bwMode="auto">
            <a:xfrm rot="5400000">
              <a:off x="4080517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2" name="直接箭头连接符 361"/>
            <p:cNvCxnSpPr/>
            <p:nvPr/>
          </p:nvCxnSpPr>
          <p:spPr bwMode="auto">
            <a:xfrm rot="5400000">
              <a:off x="4191196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3" name="直接箭头连接符 362"/>
            <p:cNvCxnSpPr/>
            <p:nvPr/>
          </p:nvCxnSpPr>
          <p:spPr bwMode="auto">
            <a:xfrm rot="5400000">
              <a:off x="4301875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4" name="直接箭头连接符 363"/>
            <p:cNvCxnSpPr/>
            <p:nvPr/>
          </p:nvCxnSpPr>
          <p:spPr bwMode="auto">
            <a:xfrm rot="5400000">
              <a:off x="4407226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5" name="直接箭头连接符 364"/>
            <p:cNvCxnSpPr/>
            <p:nvPr/>
          </p:nvCxnSpPr>
          <p:spPr bwMode="auto">
            <a:xfrm rot="5400000">
              <a:off x="4517340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6" name="直接箭头连接符 365"/>
            <p:cNvCxnSpPr/>
            <p:nvPr/>
          </p:nvCxnSpPr>
          <p:spPr bwMode="auto">
            <a:xfrm rot="5400000">
              <a:off x="4628019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7" name="直接箭头连接符 366"/>
            <p:cNvCxnSpPr/>
            <p:nvPr/>
          </p:nvCxnSpPr>
          <p:spPr bwMode="auto">
            <a:xfrm rot="5400000">
              <a:off x="4729172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8" name="直接箭头连接符 367"/>
            <p:cNvCxnSpPr/>
            <p:nvPr/>
          </p:nvCxnSpPr>
          <p:spPr bwMode="auto">
            <a:xfrm rot="5400000">
              <a:off x="4844049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69" name="直接箭头连接符 368"/>
            <p:cNvCxnSpPr/>
            <p:nvPr/>
          </p:nvCxnSpPr>
          <p:spPr bwMode="auto">
            <a:xfrm rot="5400000">
              <a:off x="4954163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0" name="直接箭头连接符 369"/>
            <p:cNvCxnSpPr/>
            <p:nvPr/>
          </p:nvCxnSpPr>
          <p:spPr bwMode="auto">
            <a:xfrm rot="5400000">
              <a:off x="5060079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1" name="直接箭头连接符 370"/>
            <p:cNvCxnSpPr/>
            <p:nvPr/>
          </p:nvCxnSpPr>
          <p:spPr bwMode="auto">
            <a:xfrm rot="5400000">
              <a:off x="5170758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2" name="直接箭头连接符 371"/>
            <p:cNvCxnSpPr/>
            <p:nvPr/>
          </p:nvCxnSpPr>
          <p:spPr bwMode="auto">
            <a:xfrm rot="5400000">
              <a:off x="5280872" y="107029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392" name="组合 391"/>
          <p:cNvGrpSpPr/>
          <p:nvPr/>
        </p:nvGrpSpPr>
        <p:grpSpPr>
          <a:xfrm>
            <a:off x="4034024" y="2714498"/>
            <a:ext cx="3170028" cy="361638"/>
            <a:chOff x="4034024" y="2714498"/>
            <a:chExt cx="3170028" cy="361638"/>
          </a:xfrm>
        </p:grpSpPr>
        <p:cxnSp>
          <p:nvCxnSpPr>
            <p:cNvPr id="373" name="直接箭头连接符 372"/>
            <p:cNvCxnSpPr/>
            <p:nvPr/>
          </p:nvCxnSpPr>
          <p:spPr bwMode="auto">
            <a:xfrm rot="5400000">
              <a:off x="3854396" y="2894126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4" name="直接箭头连接符 373"/>
            <p:cNvCxnSpPr/>
            <p:nvPr/>
          </p:nvCxnSpPr>
          <p:spPr bwMode="auto">
            <a:xfrm rot="5400000">
              <a:off x="7022836" y="289492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75" name="直接箭头连接符 374"/>
            <p:cNvCxnSpPr/>
            <p:nvPr/>
          </p:nvCxnSpPr>
          <p:spPr bwMode="auto">
            <a:xfrm rot="5400000">
              <a:off x="5381460" y="2894126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376" name="TextBox 375"/>
          <p:cNvSpPr txBox="1"/>
          <p:nvPr/>
        </p:nvSpPr>
        <p:spPr>
          <a:xfrm>
            <a:off x="3593573" y="2301232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5136626" y="2310757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6784470" y="2315526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3928673" y="4563172"/>
            <a:ext cx="4194170" cy="360844"/>
            <a:chOff x="3928673" y="4563172"/>
            <a:chExt cx="4194170" cy="360844"/>
          </a:xfrm>
        </p:grpSpPr>
        <p:cxnSp>
          <p:nvCxnSpPr>
            <p:cNvPr id="379" name="直接箭头连接符 378"/>
            <p:cNvCxnSpPr/>
            <p:nvPr/>
          </p:nvCxnSpPr>
          <p:spPr bwMode="auto">
            <a:xfrm rot="5400000">
              <a:off x="3749045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0" name="直接箭头连接符 379"/>
            <p:cNvCxnSpPr/>
            <p:nvPr/>
          </p:nvCxnSpPr>
          <p:spPr bwMode="auto">
            <a:xfrm rot="5400000">
              <a:off x="5357652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1" name="直接箭头连接符 380"/>
            <p:cNvCxnSpPr/>
            <p:nvPr/>
          </p:nvCxnSpPr>
          <p:spPr bwMode="auto">
            <a:xfrm rot="5400000">
              <a:off x="6975774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2" name="直接箭头连接符 381"/>
            <p:cNvCxnSpPr/>
            <p:nvPr/>
          </p:nvCxnSpPr>
          <p:spPr bwMode="auto">
            <a:xfrm rot="5400000">
              <a:off x="4155637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3" name="直接箭头连接符 382"/>
            <p:cNvCxnSpPr/>
            <p:nvPr/>
          </p:nvCxnSpPr>
          <p:spPr bwMode="auto">
            <a:xfrm rot="5400000">
              <a:off x="5783142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4" name="直接箭头连接符 383"/>
            <p:cNvCxnSpPr/>
            <p:nvPr/>
          </p:nvCxnSpPr>
          <p:spPr bwMode="auto">
            <a:xfrm rot="5400000">
              <a:off x="7398886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00CC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5" name="直接箭头连接符 384"/>
            <p:cNvCxnSpPr/>
            <p:nvPr/>
          </p:nvCxnSpPr>
          <p:spPr bwMode="auto">
            <a:xfrm rot="5400000">
              <a:off x="7941627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6" name="直接箭头连接符 385"/>
            <p:cNvCxnSpPr/>
            <p:nvPr/>
          </p:nvCxnSpPr>
          <p:spPr bwMode="auto">
            <a:xfrm rot="5400000">
              <a:off x="6325880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387" name="直接箭头连接符 386"/>
            <p:cNvCxnSpPr/>
            <p:nvPr/>
          </p:nvCxnSpPr>
          <p:spPr bwMode="auto">
            <a:xfrm rot="5400000">
              <a:off x="4702993" y="4742800"/>
              <a:ext cx="360844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sp>
        <p:nvSpPr>
          <p:cNvPr id="388" name="TextBox 387"/>
          <p:cNvSpPr txBox="1"/>
          <p:nvPr/>
        </p:nvSpPr>
        <p:spPr>
          <a:xfrm>
            <a:off x="3707880" y="4158612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  <a:endParaRPr lang="zh-CN" altLang="en-US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6948330" y="4158616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  <a:endParaRPr lang="zh-CN" altLang="en-US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0" name="TextBox 389"/>
          <p:cNvSpPr txBox="1"/>
          <p:nvPr/>
        </p:nvSpPr>
        <p:spPr>
          <a:xfrm>
            <a:off x="5292100" y="4158619"/>
            <a:ext cx="165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选择设备</a:t>
            </a:r>
            <a:endParaRPr lang="zh-CN" altLang="en-US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97642" y="4410606"/>
            <a:ext cx="2098050" cy="1527949"/>
            <a:chOff x="97642" y="4410606"/>
            <a:chExt cx="2098050" cy="1527949"/>
          </a:xfrm>
        </p:grpSpPr>
        <p:grpSp>
          <p:nvGrpSpPr>
            <p:cNvPr id="4" name="组合 3"/>
            <p:cNvGrpSpPr/>
            <p:nvPr/>
          </p:nvGrpSpPr>
          <p:grpSpPr>
            <a:xfrm>
              <a:off x="1772866" y="4410606"/>
              <a:ext cx="422803" cy="432048"/>
              <a:chOff x="1651002" y="4410606"/>
              <a:chExt cx="544668" cy="432048"/>
            </a:xfrm>
          </p:grpSpPr>
          <p:sp>
            <p:nvSpPr>
              <p:cNvPr id="213" name="矩形 212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14" name="矩形 213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15" name="矩形 214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16" name="矩形 215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17" name="矩形 216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354822" y="4950666"/>
              <a:ext cx="544668" cy="432048"/>
              <a:chOff x="227585" y="4950666"/>
              <a:chExt cx="544668" cy="432048"/>
            </a:xfrm>
          </p:grpSpPr>
          <p:sp>
            <p:nvSpPr>
              <p:cNvPr id="218" name="矩形 217"/>
              <p:cNvSpPr/>
              <p:nvPr/>
            </p:nvSpPr>
            <p:spPr bwMode="auto">
              <a:xfrm>
                <a:off x="227585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19" name="矩形 218"/>
              <p:cNvSpPr/>
              <p:nvPr/>
            </p:nvSpPr>
            <p:spPr bwMode="auto">
              <a:xfrm>
                <a:off x="33651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0" name="矩形 219"/>
              <p:cNvSpPr/>
              <p:nvPr/>
            </p:nvSpPr>
            <p:spPr bwMode="auto">
              <a:xfrm>
                <a:off x="44545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1" name="矩形 220"/>
              <p:cNvSpPr/>
              <p:nvPr/>
            </p:nvSpPr>
            <p:spPr bwMode="auto">
              <a:xfrm>
                <a:off x="55438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2" name="矩形 221"/>
              <p:cNvSpPr/>
              <p:nvPr/>
            </p:nvSpPr>
            <p:spPr bwMode="auto">
              <a:xfrm>
                <a:off x="66331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1002912" y="4950666"/>
              <a:ext cx="544668" cy="432048"/>
              <a:chOff x="940088" y="4950666"/>
              <a:chExt cx="544668" cy="432048"/>
            </a:xfrm>
          </p:grpSpPr>
          <p:sp>
            <p:nvSpPr>
              <p:cNvPr id="223" name="矩形 222"/>
              <p:cNvSpPr/>
              <p:nvPr/>
            </p:nvSpPr>
            <p:spPr bwMode="auto">
              <a:xfrm>
                <a:off x="940088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4" name="矩形 223"/>
              <p:cNvSpPr/>
              <p:nvPr/>
            </p:nvSpPr>
            <p:spPr bwMode="auto">
              <a:xfrm>
                <a:off x="104902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5" name="矩形 224"/>
              <p:cNvSpPr/>
              <p:nvPr/>
            </p:nvSpPr>
            <p:spPr bwMode="auto">
              <a:xfrm>
                <a:off x="1157955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6" name="矩形 225"/>
              <p:cNvSpPr/>
              <p:nvPr/>
            </p:nvSpPr>
            <p:spPr bwMode="auto">
              <a:xfrm>
                <a:off x="126688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7" name="矩形 226"/>
              <p:cNvSpPr/>
              <p:nvPr/>
            </p:nvSpPr>
            <p:spPr bwMode="auto">
              <a:xfrm>
                <a:off x="137582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1651002" y="4950666"/>
              <a:ext cx="544668" cy="432048"/>
              <a:chOff x="1651002" y="4950666"/>
              <a:chExt cx="544668" cy="432048"/>
            </a:xfrm>
          </p:grpSpPr>
          <p:sp>
            <p:nvSpPr>
              <p:cNvPr id="228" name="矩形 227"/>
              <p:cNvSpPr/>
              <p:nvPr/>
            </p:nvSpPr>
            <p:spPr bwMode="auto">
              <a:xfrm>
                <a:off x="165100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29" name="矩形 228"/>
              <p:cNvSpPr/>
              <p:nvPr/>
            </p:nvSpPr>
            <p:spPr bwMode="auto">
              <a:xfrm>
                <a:off x="17599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30" name="矩形 229"/>
              <p:cNvSpPr/>
              <p:nvPr/>
            </p:nvSpPr>
            <p:spPr bwMode="auto">
              <a:xfrm>
                <a:off x="186886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31" name="矩形 230"/>
              <p:cNvSpPr/>
              <p:nvPr/>
            </p:nvSpPr>
            <p:spPr bwMode="auto">
              <a:xfrm>
                <a:off x="1977803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32" name="矩形 231"/>
              <p:cNvSpPr/>
              <p:nvPr/>
            </p:nvSpPr>
            <p:spPr bwMode="auto">
              <a:xfrm>
                <a:off x="20867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1540370" y="5506507"/>
              <a:ext cx="655322" cy="432048"/>
              <a:chOff x="1651002" y="5490726"/>
              <a:chExt cx="544668" cy="432048"/>
            </a:xfrm>
          </p:grpSpPr>
          <p:sp>
            <p:nvSpPr>
              <p:cNvPr id="243" name="矩形 242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44" name="矩形 243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45" name="矩形 244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46" name="矩形 245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247" name="矩形 246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317" name="组合 316"/>
            <p:cNvGrpSpPr/>
            <p:nvPr/>
          </p:nvGrpSpPr>
          <p:grpSpPr>
            <a:xfrm>
              <a:off x="1268797" y="4410606"/>
              <a:ext cx="422803" cy="432048"/>
              <a:chOff x="1651002" y="4410606"/>
              <a:chExt cx="544668" cy="432048"/>
            </a:xfrm>
          </p:grpSpPr>
          <p:sp>
            <p:nvSpPr>
              <p:cNvPr id="318" name="矩形 317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19" name="矩形 318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1" name="矩形 320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2" name="矩形 321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3" name="矩形 322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324" name="组合 323"/>
            <p:cNvGrpSpPr/>
            <p:nvPr/>
          </p:nvGrpSpPr>
          <p:grpSpPr>
            <a:xfrm>
              <a:off x="764727" y="4410606"/>
              <a:ext cx="422803" cy="432048"/>
              <a:chOff x="1651002" y="4410606"/>
              <a:chExt cx="544668" cy="432048"/>
            </a:xfrm>
          </p:grpSpPr>
          <p:sp>
            <p:nvSpPr>
              <p:cNvPr id="325" name="矩形 324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6" name="矩形 325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7" name="矩形 326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8" name="矩形 327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329" name="矩形 328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399" name="组合 398"/>
            <p:cNvGrpSpPr/>
            <p:nvPr/>
          </p:nvGrpSpPr>
          <p:grpSpPr>
            <a:xfrm>
              <a:off x="819932" y="5504856"/>
              <a:ext cx="655322" cy="432048"/>
              <a:chOff x="1651002" y="5490726"/>
              <a:chExt cx="544668" cy="432048"/>
            </a:xfrm>
          </p:grpSpPr>
          <p:sp>
            <p:nvSpPr>
              <p:cNvPr id="400" name="矩形 399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1" name="矩形 400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2" name="矩形 401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3" name="矩形 402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4" name="矩形 403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05" name="组合 404"/>
            <p:cNvGrpSpPr/>
            <p:nvPr/>
          </p:nvGrpSpPr>
          <p:grpSpPr>
            <a:xfrm>
              <a:off x="97642" y="5504856"/>
              <a:ext cx="655322" cy="432048"/>
              <a:chOff x="1651002" y="5490726"/>
              <a:chExt cx="544668" cy="432048"/>
            </a:xfrm>
          </p:grpSpPr>
          <p:sp>
            <p:nvSpPr>
              <p:cNvPr id="406" name="矩形 405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7" name="矩形 406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8" name="矩形 407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09" name="矩形 408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0" name="矩形 409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3914090" y="4957259"/>
            <a:ext cx="4867057" cy="432594"/>
            <a:chOff x="3914090" y="4957259"/>
            <a:chExt cx="4867057" cy="432594"/>
          </a:xfrm>
        </p:grpSpPr>
        <p:grpSp>
          <p:nvGrpSpPr>
            <p:cNvPr id="411" name="组合 410"/>
            <p:cNvGrpSpPr/>
            <p:nvPr/>
          </p:nvGrpSpPr>
          <p:grpSpPr>
            <a:xfrm>
              <a:off x="3914090" y="4957805"/>
              <a:ext cx="422803" cy="432048"/>
              <a:chOff x="1651002" y="4410606"/>
              <a:chExt cx="544668" cy="432048"/>
            </a:xfrm>
          </p:grpSpPr>
          <p:sp>
            <p:nvSpPr>
              <p:cNvPr id="412" name="矩形 411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3" name="矩形 412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4" name="矩形 413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5" name="矩形 414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6" name="矩形 415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17" name="组合 416"/>
            <p:cNvGrpSpPr/>
            <p:nvPr/>
          </p:nvGrpSpPr>
          <p:grpSpPr>
            <a:xfrm>
              <a:off x="4337233" y="4957804"/>
              <a:ext cx="544668" cy="432048"/>
              <a:chOff x="1651002" y="4950666"/>
              <a:chExt cx="544668" cy="432048"/>
            </a:xfrm>
          </p:grpSpPr>
          <p:sp>
            <p:nvSpPr>
              <p:cNvPr id="418" name="矩形 417"/>
              <p:cNvSpPr/>
              <p:nvPr/>
            </p:nvSpPr>
            <p:spPr bwMode="auto">
              <a:xfrm>
                <a:off x="165100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19" name="矩形 418"/>
              <p:cNvSpPr/>
              <p:nvPr/>
            </p:nvSpPr>
            <p:spPr bwMode="auto">
              <a:xfrm>
                <a:off x="17599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0" name="矩形 419"/>
              <p:cNvSpPr/>
              <p:nvPr/>
            </p:nvSpPr>
            <p:spPr bwMode="auto">
              <a:xfrm>
                <a:off x="186886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1" name="矩形 420"/>
              <p:cNvSpPr/>
              <p:nvPr/>
            </p:nvSpPr>
            <p:spPr bwMode="auto">
              <a:xfrm>
                <a:off x="1977803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2" name="矩形 421"/>
              <p:cNvSpPr/>
              <p:nvPr/>
            </p:nvSpPr>
            <p:spPr bwMode="auto">
              <a:xfrm>
                <a:off x="20867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23" name="组合 422"/>
            <p:cNvGrpSpPr/>
            <p:nvPr/>
          </p:nvGrpSpPr>
          <p:grpSpPr>
            <a:xfrm>
              <a:off x="4881538" y="4957805"/>
              <a:ext cx="655322" cy="432048"/>
              <a:chOff x="1651002" y="5490726"/>
              <a:chExt cx="544668" cy="432048"/>
            </a:xfrm>
          </p:grpSpPr>
          <p:sp>
            <p:nvSpPr>
              <p:cNvPr id="424" name="矩形 423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5" name="矩形 424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6" name="矩形 425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7" name="矩形 426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28" name="矩形 427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30" name="组合 429"/>
            <p:cNvGrpSpPr/>
            <p:nvPr/>
          </p:nvGrpSpPr>
          <p:grpSpPr>
            <a:xfrm>
              <a:off x="5538710" y="4957805"/>
              <a:ext cx="422803" cy="432048"/>
              <a:chOff x="1651002" y="4410606"/>
              <a:chExt cx="544668" cy="432048"/>
            </a:xfrm>
          </p:grpSpPr>
          <p:sp>
            <p:nvSpPr>
              <p:cNvPr id="443" name="矩形 442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4" name="矩形 443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5" name="矩形 444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6" name="矩形 445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7" name="矩形 446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31" name="组合 430"/>
            <p:cNvGrpSpPr/>
            <p:nvPr/>
          </p:nvGrpSpPr>
          <p:grpSpPr>
            <a:xfrm>
              <a:off x="5961853" y="4957259"/>
              <a:ext cx="544668" cy="432593"/>
              <a:chOff x="1651002" y="4950666"/>
              <a:chExt cx="544668" cy="432048"/>
            </a:xfrm>
          </p:grpSpPr>
          <p:sp>
            <p:nvSpPr>
              <p:cNvPr id="438" name="矩形 437"/>
              <p:cNvSpPr/>
              <p:nvPr/>
            </p:nvSpPr>
            <p:spPr bwMode="auto">
              <a:xfrm>
                <a:off x="165100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39" name="矩形 438"/>
              <p:cNvSpPr/>
              <p:nvPr/>
            </p:nvSpPr>
            <p:spPr bwMode="auto">
              <a:xfrm>
                <a:off x="17599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0" name="矩形 439"/>
              <p:cNvSpPr/>
              <p:nvPr/>
            </p:nvSpPr>
            <p:spPr bwMode="auto">
              <a:xfrm>
                <a:off x="186886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1" name="矩形 440"/>
              <p:cNvSpPr/>
              <p:nvPr/>
            </p:nvSpPr>
            <p:spPr bwMode="auto">
              <a:xfrm>
                <a:off x="1977803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42" name="矩形 441"/>
              <p:cNvSpPr/>
              <p:nvPr/>
            </p:nvSpPr>
            <p:spPr bwMode="auto">
              <a:xfrm>
                <a:off x="20867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32" name="组合 431"/>
            <p:cNvGrpSpPr/>
            <p:nvPr/>
          </p:nvGrpSpPr>
          <p:grpSpPr>
            <a:xfrm>
              <a:off x="6506158" y="4957259"/>
              <a:ext cx="655322" cy="432593"/>
              <a:chOff x="1651002" y="5490726"/>
              <a:chExt cx="544668" cy="432048"/>
            </a:xfrm>
          </p:grpSpPr>
          <p:sp>
            <p:nvSpPr>
              <p:cNvPr id="433" name="矩形 432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34" name="矩形 433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35" name="矩形 434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36" name="矩形 435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37" name="矩形 436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49" name="组合 448"/>
            <p:cNvGrpSpPr/>
            <p:nvPr/>
          </p:nvGrpSpPr>
          <p:grpSpPr>
            <a:xfrm>
              <a:off x="7158377" y="4957259"/>
              <a:ext cx="422803" cy="432593"/>
              <a:chOff x="1651002" y="4410606"/>
              <a:chExt cx="544668" cy="432048"/>
            </a:xfrm>
          </p:grpSpPr>
          <p:sp>
            <p:nvSpPr>
              <p:cNvPr id="462" name="矩形 461"/>
              <p:cNvSpPr/>
              <p:nvPr/>
            </p:nvSpPr>
            <p:spPr bwMode="auto">
              <a:xfrm>
                <a:off x="1651002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3" name="矩形 462"/>
              <p:cNvSpPr/>
              <p:nvPr/>
            </p:nvSpPr>
            <p:spPr bwMode="auto">
              <a:xfrm>
                <a:off x="17599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4" name="矩形 463"/>
              <p:cNvSpPr/>
              <p:nvPr/>
            </p:nvSpPr>
            <p:spPr bwMode="auto">
              <a:xfrm>
                <a:off x="1868869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5" name="矩形 464"/>
              <p:cNvSpPr/>
              <p:nvPr/>
            </p:nvSpPr>
            <p:spPr bwMode="auto">
              <a:xfrm>
                <a:off x="1977803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6" name="矩形 465"/>
              <p:cNvSpPr/>
              <p:nvPr/>
            </p:nvSpPr>
            <p:spPr bwMode="auto">
              <a:xfrm>
                <a:off x="2086736" y="4410606"/>
                <a:ext cx="108934" cy="432048"/>
              </a:xfrm>
              <a:prstGeom prst="rect">
                <a:avLst/>
              </a:prstGeom>
              <a:solidFill>
                <a:srgbClr val="FF66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50" name="组合 449"/>
            <p:cNvGrpSpPr/>
            <p:nvPr/>
          </p:nvGrpSpPr>
          <p:grpSpPr>
            <a:xfrm>
              <a:off x="7581520" y="4957259"/>
              <a:ext cx="544668" cy="432592"/>
              <a:chOff x="1651002" y="4950666"/>
              <a:chExt cx="544668" cy="432048"/>
            </a:xfrm>
          </p:grpSpPr>
          <p:sp>
            <p:nvSpPr>
              <p:cNvPr id="457" name="矩形 456"/>
              <p:cNvSpPr/>
              <p:nvPr/>
            </p:nvSpPr>
            <p:spPr bwMode="auto">
              <a:xfrm>
                <a:off x="1651002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8" name="矩形 457"/>
              <p:cNvSpPr/>
              <p:nvPr/>
            </p:nvSpPr>
            <p:spPr bwMode="auto">
              <a:xfrm>
                <a:off x="17599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9" name="矩形 458"/>
              <p:cNvSpPr/>
              <p:nvPr/>
            </p:nvSpPr>
            <p:spPr bwMode="auto">
              <a:xfrm>
                <a:off x="1868869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0" name="矩形 459"/>
              <p:cNvSpPr/>
              <p:nvPr/>
            </p:nvSpPr>
            <p:spPr bwMode="auto">
              <a:xfrm>
                <a:off x="1977803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61" name="矩形 460"/>
              <p:cNvSpPr/>
              <p:nvPr/>
            </p:nvSpPr>
            <p:spPr bwMode="auto">
              <a:xfrm>
                <a:off x="2086736" y="4950666"/>
                <a:ext cx="108934" cy="432048"/>
              </a:xfrm>
              <a:prstGeom prst="rect">
                <a:avLst/>
              </a:prstGeom>
              <a:solidFill>
                <a:srgbClr val="66FF33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  <p:grpSp>
          <p:nvGrpSpPr>
            <p:cNvPr id="451" name="组合 450"/>
            <p:cNvGrpSpPr/>
            <p:nvPr/>
          </p:nvGrpSpPr>
          <p:grpSpPr>
            <a:xfrm>
              <a:off x="8125825" y="4957259"/>
              <a:ext cx="655322" cy="432591"/>
              <a:chOff x="1651002" y="5490726"/>
              <a:chExt cx="544668" cy="432048"/>
            </a:xfrm>
          </p:grpSpPr>
          <p:sp>
            <p:nvSpPr>
              <p:cNvPr id="452" name="矩形 451"/>
              <p:cNvSpPr/>
              <p:nvPr/>
            </p:nvSpPr>
            <p:spPr bwMode="auto">
              <a:xfrm>
                <a:off x="1651002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3" name="矩形 452"/>
              <p:cNvSpPr/>
              <p:nvPr/>
            </p:nvSpPr>
            <p:spPr bwMode="auto">
              <a:xfrm>
                <a:off x="17599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4" name="矩形 453"/>
              <p:cNvSpPr/>
              <p:nvPr/>
            </p:nvSpPr>
            <p:spPr bwMode="auto">
              <a:xfrm>
                <a:off x="1868869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5" name="矩形 454"/>
              <p:cNvSpPr/>
              <p:nvPr/>
            </p:nvSpPr>
            <p:spPr bwMode="auto">
              <a:xfrm>
                <a:off x="1977803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  <p:sp>
            <p:nvSpPr>
              <p:cNvPr id="456" name="矩形 455"/>
              <p:cNvSpPr/>
              <p:nvPr/>
            </p:nvSpPr>
            <p:spPr bwMode="auto">
              <a:xfrm>
                <a:off x="2086736" y="5490726"/>
                <a:ext cx="108934" cy="432048"/>
              </a:xfrm>
              <a:prstGeom prst="rect">
                <a:avLst/>
              </a:prstGeom>
              <a:solidFill>
                <a:srgbClr val="00FF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charset="-122"/>
                </a:endParaRP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4" grpId="0" animBg="1"/>
      <p:bldP spid="151" grpId="0" animBg="1"/>
      <p:bldP spid="248" grpId="0" animBg="1"/>
      <p:bldP spid="299" grpId="0"/>
      <p:bldP spid="300" grpId="0"/>
      <p:bldP spid="358" grpId="0"/>
      <p:bldP spid="376" grpId="0"/>
      <p:bldP spid="377" grpId="0"/>
      <p:bldP spid="378" grpId="0"/>
      <p:bldP spid="388" grpId="0"/>
      <p:bldP spid="389" grpId="0"/>
      <p:bldP spid="3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C8A094-E8B4-4E76-A495-C10020FF6E7C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1832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</a:t>
            </a:r>
          </a:p>
        </p:txBody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507413" cy="5472113"/>
          </a:xfrm>
        </p:spPr>
        <p:txBody>
          <a:bodyPr/>
          <a:lstStyle/>
          <a:p>
            <a:r>
              <a:rPr lang="zh-CN" altLang="en-US"/>
              <a:t>程序查询方式的限制：</a:t>
            </a:r>
          </a:p>
          <a:p>
            <a:pPr lvl="1"/>
            <a:r>
              <a:rPr lang="en-US" altLang="zh-CN"/>
              <a:t>I/O</a:t>
            </a:r>
            <a:r>
              <a:rPr lang="zh-CN" altLang="en-US">
                <a:solidFill>
                  <a:srgbClr val="FF0000"/>
                </a:solidFill>
              </a:rPr>
              <a:t>数据传输速率</a:t>
            </a:r>
            <a:r>
              <a:rPr lang="zh-CN" altLang="en-US"/>
              <a:t>低。</a:t>
            </a:r>
          </a:p>
          <a:p>
            <a:pPr lvl="1"/>
            <a:r>
              <a:rPr lang="en-US" altLang="zh-CN"/>
              <a:t>CPU</a:t>
            </a:r>
            <a:r>
              <a:rPr lang="zh-CN" altLang="en-US">
                <a:solidFill>
                  <a:srgbClr val="FF0000"/>
                </a:solidFill>
              </a:rPr>
              <a:t>工作效率</a:t>
            </a:r>
            <a:r>
              <a:rPr lang="zh-CN" altLang="en-US"/>
              <a:t>较低。</a:t>
            </a:r>
          </a:p>
          <a:p>
            <a:pPr lvl="1"/>
            <a:r>
              <a:rPr lang="zh-CN" altLang="en-US"/>
              <a:t>不能保证及时响应</a:t>
            </a:r>
            <a:r>
              <a:rPr lang="en-US" altLang="zh-CN"/>
              <a:t>I/O</a:t>
            </a:r>
            <a:r>
              <a:rPr lang="zh-CN" altLang="en-US"/>
              <a:t>设备的</a:t>
            </a:r>
            <a:r>
              <a:rPr lang="en-US" altLang="zh-CN"/>
              <a:t>I/O</a:t>
            </a:r>
            <a:r>
              <a:rPr lang="zh-CN" altLang="en-US"/>
              <a:t>服务请求。</a:t>
            </a:r>
          </a:p>
          <a:p>
            <a:r>
              <a:rPr lang="zh-CN" altLang="en-US"/>
              <a:t>中断：</a:t>
            </a:r>
          </a:p>
          <a:p>
            <a:pPr lvl="1"/>
            <a:r>
              <a:rPr lang="zh-CN" altLang="en-US"/>
              <a:t>实现主机与多台外设的</a:t>
            </a:r>
            <a:r>
              <a:rPr lang="zh-CN" altLang="en-US">
                <a:solidFill>
                  <a:srgbClr val="FF0000"/>
                </a:solidFill>
              </a:rPr>
              <a:t>并行</a:t>
            </a:r>
            <a:r>
              <a:rPr lang="zh-CN" altLang="en-US"/>
              <a:t>工作。</a:t>
            </a:r>
          </a:p>
          <a:p>
            <a:pPr lvl="1"/>
            <a:r>
              <a:rPr lang="zh-CN" altLang="en-US"/>
              <a:t>实现故障诊断与处理。</a:t>
            </a:r>
          </a:p>
          <a:p>
            <a:pPr lvl="1"/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随机事件</a:t>
            </a:r>
            <a:r>
              <a:rPr lang="zh-CN" altLang="en-US"/>
              <a:t>在规定时间内做出</a:t>
            </a:r>
            <a:r>
              <a:rPr lang="zh-CN" altLang="en-US">
                <a:solidFill>
                  <a:srgbClr val="FF0000"/>
                </a:solidFill>
              </a:rPr>
              <a:t>实时</a:t>
            </a:r>
            <a:r>
              <a:rPr lang="zh-CN" altLang="en-US"/>
              <a:t>响应与处理。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969A0A-2189-4609-B3DF-96AB47F5836D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187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2.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结构</a:t>
            </a:r>
            <a:r>
              <a:rPr lang="zh-CN" altLang="en-US">
                <a:solidFill>
                  <a:srgbClr val="006600"/>
                </a:solidFill>
              </a:rPr>
              <a:t>与</a:t>
            </a:r>
            <a:r>
              <a:rPr lang="zh-CN" altLang="en-US">
                <a:solidFill>
                  <a:srgbClr val="CC0066"/>
                </a:solidFill>
              </a:rPr>
              <a:t>类型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6093916"/>
            <a:ext cx="8255876" cy="503524"/>
          </a:xfrm>
        </p:spPr>
        <p:txBody>
          <a:bodyPr/>
          <a:lstStyle/>
          <a:p>
            <a:pPr marL="0" lvl="0" indent="0" algn="ctr">
              <a:buNone/>
            </a:pPr>
            <a:r>
              <a:rPr lang="zh-CN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三种类型通道传送数据的方式</a:t>
            </a:r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2591736" y="1773263"/>
            <a:ext cx="3645393" cy="57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字节多路通道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7"/>
          <p:cNvGrpSpPr/>
          <p:nvPr/>
        </p:nvGrpSpPr>
        <p:grpSpPr>
          <a:xfrm>
            <a:off x="361825" y="677192"/>
            <a:ext cx="1634004" cy="1512168"/>
            <a:chOff x="361825" y="677192"/>
            <a:chExt cx="1634004" cy="1512168"/>
          </a:xfrm>
        </p:grpSpPr>
        <p:sp>
          <p:nvSpPr>
            <p:cNvPr id="9" name="矩形 8"/>
            <p:cNvSpPr/>
            <p:nvPr/>
          </p:nvSpPr>
          <p:spPr bwMode="auto">
            <a:xfrm>
              <a:off x="361825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470759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579692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88626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797559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906493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1015427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124360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233294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342227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451161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1560095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1669028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1777962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1886895" y="677192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61825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470759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579692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688626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797559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906493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1015427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1124360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1233294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342227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1451161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560095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1669028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1777962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886895" y="1217252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361825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470759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579692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688626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797559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906493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1015427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1124360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1233294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1342227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1451161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1560095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1669028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1777962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1886895" y="1757312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54" name="矩形 53"/>
          <p:cNvSpPr/>
          <p:nvPr/>
        </p:nvSpPr>
        <p:spPr bwMode="auto">
          <a:xfrm>
            <a:off x="2580894" y="1151103"/>
            <a:ext cx="990110" cy="585065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通道</a:t>
            </a:r>
          </a:p>
        </p:txBody>
      </p:sp>
      <p:cxnSp>
        <p:nvCxnSpPr>
          <p:cNvPr id="55" name="直接箭头连接符 54"/>
          <p:cNvCxnSpPr>
            <a:stCxn id="23" idx="3"/>
          </p:cNvCxnSpPr>
          <p:nvPr/>
        </p:nvCxnSpPr>
        <p:spPr bwMode="auto">
          <a:xfrm>
            <a:off x="1995829" y="893216"/>
            <a:ext cx="585021" cy="414002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6" name="直接箭头连接符 55"/>
          <p:cNvCxnSpPr/>
          <p:nvPr/>
        </p:nvCxnSpPr>
        <p:spPr bwMode="auto">
          <a:xfrm>
            <a:off x="3579820" y="1441865"/>
            <a:ext cx="341743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7" name="直接箭头连接符 56"/>
          <p:cNvCxnSpPr/>
          <p:nvPr/>
        </p:nvCxnSpPr>
        <p:spPr bwMode="auto">
          <a:xfrm flipV="1">
            <a:off x="2005040" y="1613284"/>
            <a:ext cx="573993" cy="358569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58" name="直接箭头连接符 57"/>
          <p:cNvCxnSpPr/>
          <p:nvPr/>
        </p:nvCxnSpPr>
        <p:spPr bwMode="auto">
          <a:xfrm>
            <a:off x="2003776" y="1434232"/>
            <a:ext cx="575257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3" name="组合 58"/>
          <p:cNvGrpSpPr/>
          <p:nvPr/>
        </p:nvGrpSpPr>
        <p:grpSpPr>
          <a:xfrm>
            <a:off x="3931044" y="1229932"/>
            <a:ext cx="4907132" cy="432048"/>
            <a:chOff x="3931044" y="1229932"/>
            <a:chExt cx="4907132" cy="432048"/>
          </a:xfrm>
        </p:grpSpPr>
        <p:sp>
          <p:nvSpPr>
            <p:cNvPr id="60" name="矩形 59"/>
            <p:cNvSpPr/>
            <p:nvPr/>
          </p:nvSpPr>
          <p:spPr bwMode="auto">
            <a:xfrm>
              <a:off x="3931044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4040056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4149068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4258080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4367092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4476105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4585117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4694129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4803141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4912153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5021165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5130177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5239189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5348201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5457214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5566226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5675238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5784250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5893262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79" name="矩形 78"/>
            <p:cNvSpPr/>
            <p:nvPr/>
          </p:nvSpPr>
          <p:spPr bwMode="auto">
            <a:xfrm>
              <a:off x="6002274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6111286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6220298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6329310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6438323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6547335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6656347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86" name="矩形 85"/>
            <p:cNvSpPr/>
            <p:nvPr/>
          </p:nvSpPr>
          <p:spPr bwMode="auto">
            <a:xfrm>
              <a:off x="6765359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6874371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6983383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7092395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7201407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7310419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92" name="矩形 91"/>
            <p:cNvSpPr/>
            <p:nvPr/>
          </p:nvSpPr>
          <p:spPr bwMode="auto">
            <a:xfrm>
              <a:off x="7419432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93" name="矩形 92"/>
            <p:cNvSpPr/>
            <p:nvPr/>
          </p:nvSpPr>
          <p:spPr bwMode="auto">
            <a:xfrm>
              <a:off x="7528444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94" name="矩形 93"/>
            <p:cNvSpPr/>
            <p:nvPr/>
          </p:nvSpPr>
          <p:spPr bwMode="auto">
            <a:xfrm>
              <a:off x="7637456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95" name="矩形 94"/>
            <p:cNvSpPr/>
            <p:nvPr/>
          </p:nvSpPr>
          <p:spPr bwMode="auto">
            <a:xfrm>
              <a:off x="7746468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96" name="矩形 95"/>
            <p:cNvSpPr/>
            <p:nvPr/>
          </p:nvSpPr>
          <p:spPr bwMode="auto">
            <a:xfrm>
              <a:off x="7855480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7964492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8073504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99" name="矩形 98"/>
            <p:cNvSpPr/>
            <p:nvPr/>
          </p:nvSpPr>
          <p:spPr bwMode="auto">
            <a:xfrm>
              <a:off x="8182516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00" name="矩形 99"/>
            <p:cNvSpPr/>
            <p:nvPr/>
          </p:nvSpPr>
          <p:spPr bwMode="auto">
            <a:xfrm>
              <a:off x="8291528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8400541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8509553" y="1229932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03" name="矩形 102"/>
            <p:cNvSpPr/>
            <p:nvPr/>
          </p:nvSpPr>
          <p:spPr bwMode="auto">
            <a:xfrm>
              <a:off x="8618565" y="1229932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04" name="矩形 103"/>
            <p:cNvSpPr/>
            <p:nvPr/>
          </p:nvSpPr>
          <p:spPr bwMode="auto">
            <a:xfrm>
              <a:off x="8729164" y="1229932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</p:grpSp>
      <p:grpSp>
        <p:nvGrpSpPr>
          <p:cNvPr id="4" name="组合 104"/>
          <p:cNvGrpSpPr/>
          <p:nvPr/>
        </p:nvGrpSpPr>
        <p:grpSpPr>
          <a:xfrm>
            <a:off x="361825" y="2516895"/>
            <a:ext cx="1634004" cy="1512168"/>
            <a:chOff x="361825" y="2516895"/>
            <a:chExt cx="1634004" cy="1512168"/>
          </a:xfrm>
        </p:grpSpPr>
        <p:sp>
          <p:nvSpPr>
            <p:cNvPr id="106" name="矩形 105"/>
            <p:cNvSpPr/>
            <p:nvPr/>
          </p:nvSpPr>
          <p:spPr bwMode="auto">
            <a:xfrm>
              <a:off x="361825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470759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579692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688626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797559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906493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2" name="矩形 111"/>
            <p:cNvSpPr/>
            <p:nvPr/>
          </p:nvSpPr>
          <p:spPr bwMode="auto">
            <a:xfrm>
              <a:off x="1015427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1124360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1233294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1342227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1451161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1560095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1669028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1777962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0" name="矩形 119"/>
            <p:cNvSpPr/>
            <p:nvPr/>
          </p:nvSpPr>
          <p:spPr bwMode="auto">
            <a:xfrm>
              <a:off x="1886895" y="2516895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1" name="矩形 120"/>
            <p:cNvSpPr/>
            <p:nvPr/>
          </p:nvSpPr>
          <p:spPr bwMode="auto">
            <a:xfrm>
              <a:off x="361825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2" name="矩形 121"/>
            <p:cNvSpPr/>
            <p:nvPr/>
          </p:nvSpPr>
          <p:spPr bwMode="auto">
            <a:xfrm>
              <a:off x="470759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579692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4" name="矩形 123"/>
            <p:cNvSpPr/>
            <p:nvPr/>
          </p:nvSpPr>
          <p:spPr bwMode="auto">
            <a:xfrm>
              <a:off x="688626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5" name="矩形 124"/>
            <p:cNvSpPr/>
            <p:nvPr/>
          </p:nvSpPr>
          <p:spPr bwMode="auto">
            <a:xfrm>
              <a:off x="797559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906493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7" name="矩形 126"/>
            <p:cNvSpPr/>
            <p:nvPr/>
          </p:nvSpPr>
          <p:spPr bwMode="auto">
            <a:xfrm>
              <a:off x="1015427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8" name="矩形 127"/>
            <p:cNvSpPr/>
            <p:nvPr/>
          </p:nvSpPr>
          <p:spPr bwMode="auto">
            <a:xfrm>
              <a:off x="1124360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29" name="矩形 128"/>
            <p:cNvSpPr/>
            <p:nvPr/>
          </p:nvSpPr>
          <p:spPr bwMode="auto">
            <a:xfrm>
              <a:off x="1233294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0" name="矩形 129"/>
            <p:cNvSpPr/>
            <p:nvPr/>
          </p:nvSpPr>
          <p:spPr bwMode="auto">
            <a:xfrm>
              <a:off x="1342227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1" name="矩形 130"/>
            <p:cNvSpPr/>
            <p:nvPr/>
          </p:nvSpPr>
          <p:spPr bwMode="auto">
            <a:xfrm>
              <a:off x="1451161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2" name="矩形 131"/>
            <p:cNvSpPr/>
            <p:nvPr/>
          </p:nvSpPr>
          <p:spPr bwMode="auto">
            <a:xfrm>
              <a:off x="1560095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3" name="矩形 132"/>
            <p:cNvSpPr/>
            <p:nvPr/>
          </p:nvSpPr>
          <p:spPr bwMode="auto">
            <a:xfrm>
              <a:off x="1669028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1777962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1886895" y="3056955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6" name="矩形 135"/>
            <p:cNvSpPr/>
            <p:nvPr/>
          </p:nvSpPr>
          <p:spPr bwMode="auto">
            <a:xfrm>
              <a:off x="361825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7" name="矩形 136"/>
            <p:cNvSpPr/>
            <p:nvPr/>
          </p:nvSpPr>
          <p:spPr bwMode="auto">
            <a:xfrm>
              <a:off x="470759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8" name="矩形 137"/>
            <p:cNvSpPr/>
            <p:nvPr/>
          </p:nvSpPr>
          <p:spPr bwMode="auto">
            <a:xfrm>
              <a:off x="579692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39" name="矩形 138"/>
            <p:cNvSpPr/>
            <p:nvPr/>
          </p:nvSpPr>
          <p:spPr bwMode="auto">
            <a:xfrm>
              <a:off x="688626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0" name="矩形 139"/>
            <p:cNvSpPr/>
            <p:nvPr/>
          </p:nvSpPr>
          <p:spPr bwMode="auto">
            <a:xfrm>
              <a:off x="797559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1" name="矩形 140"/>
            <p:cNvSpPr/>
            <p:nvPr/>
          </p:nvSpPr>
          <p:spPr bwMode="auto">
            <a:xfrm>
              <a:off x="906493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2" name="矩形 141"/>
            <p:cNvSpPr/>
            <p:nvPr/>
          </p:nvSpPr>
          <p:spPr bwMode="auto">
            <a:xfrm>
              <a:off x="1015427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1124360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4" name="矩形 143"/>
            <p:cNvSpPr/>
            <p:nvPr/>
          </p:nvSpPr>
          <p:spPr bwMode="auto">
            <a:xfrm>
              <a:off x="1233294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5" name="矩形 144"/>
            <p:cNvSpPr/>
            <p:nvPr/>
          </p:nvSpPr>
          <p:spPr bwMode="auto">
            <a:xfrm>
              <a:off x="1342227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6" name="矩形 145"/>
            <p:cNvSpPr/>
            <p:nvPr/>
          </p:nvSpPr>
          <p:spPr bwMode="auto">
            <a:xfrm>
              <a:off x="1451161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7" name="矩形 146"/>
            <p:cNvSpPr/>
            <p:nvPr/>
          </p:nvSpPr>
          <p:spPr bwMode="auto">
            <a:xfrm>
              <a:off x="1560095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8" name="矩形 147"/>
            <p:cNvSpPr/>
            <p:nvPr/>
          </p:nvSpPr>
          <p:spPr bwMode="auto">
            <a:xfrm>
              <a:off x="1669028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49" name="矩形 148"/>
            <p:cNvSpPr/>
            <p:nvPr/>
          </p:nvSpPr>
          <p:spPr bwMode="auto">
            <a:xfrm>
              <a:off x="1777962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150" name="矩形 149"/>
            <p:cNvSpPr/>
            <p:nvPr/>
          </p:nvSpPr>
          <p:spPr bwMode="auto">
            <a:xfrm>
              <a:off x="1886895" y="3597015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151" name="矩形 150"/>
          <p:cNvSpPr/>
          <p:nvPr/>
        </p:nvSpPr>
        <p:spPr bwMode="auto">
          <a:xfrm>
            <a:off x="2580894" y="2990806"/>
            <a:ext cx="990110" cy="585065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通道</a:t>
            </a:r>
          </a:p>
        </p:txBody>
      </p:sp>
      <p:cxnSp>
        <p:nvCxnSpPr>
          <p:cNvPr id="152" name="直接箭头连接符 151"/>
          <p:cNvCxnSpPr>
            <a:stCxn id="120" idx="3"/>
          </p:cNvCxnSpPr>
          <p:nvPr/>
        </p:nvCxnSpPr>
        <p:spPr bwMode="auto">
          <a:xfrm>
            <a:off x="1995829" y="2732919"/>
            <a:ext cx="585021" cy="414002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53" name="直接箭头连接符 152"/>
          <p:cNvCxnSpPr/>
          <p:nvPr/>
        </p:nvCxnSpPr>
        <p:spPr bwMode="auto">
          <a:xfrm>
            <a:off x="3579820" y="3281568"/>
            <a:ext cx="341743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54" name="直接箭头连接符 153"/>
          <p:cNvCxnSpPr/>
          <p:nvPr/>
        </p:nvCxnSpPr>
        <p:spPr bwMode="auto">
          <a:xfrm flipV="1">
            <a:off x="2005040" y="3452987"/>
            <a:ext cx="573993" cy="358569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55" name="直接箭头连接符 154"/>
          <p:cNvCxnSpPr/>
          <p:nvPr/>
        </p:nvCxnSpPr>
        <p:spPr bwMode="auto">
          <a:xfrm>
            <a:off x="2003776" y="3273935"/>
            <a:ext cx="575257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8" name="组合 155"/>
          <p:cNvGrpSpPr/>
          <p:nvPr/>
        </p:nvGrpSpPr>
        <p:grpSpPr>
          <a:xfrm>
            <a:off x="3931044" y="3069635"/>
            <a:ext cx="4907132" cy="432048"/>
            <a:chOff x="3931044" y="3069635"/>
            <a:chExt cx="4907132" cy="432048"/>
          </a:xfrm>
        </p:grpSpPr>
        <p:sp>
          <p:nvSpPr>
            <p:cNvPr id="157" name="矩形 156"/>
            <p:cNvSpPr/>
            <p:nvPr/>
          </p:nvSpPr>
          <p:spPr bwMode="auto">
            <a:xfrm>
              <a:off x="3931044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58" name="矩形 157"/>
            <p:cNvSpPr/>
            <p:nvPr/>
          </p:nvSpPr>
          <p:spPr bwMode="auto">
            <a:xfrm>
              <a:off x="4040056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59" name="矩形 158"/>
            <p:cNvSpPr/>
            <p:nvPr/>
          </p:nvSpPr>
          <p:spPr bwMode="auto">
            <a:xfrm>
              <a:off x="4149068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60" name="矩形 159"/>
            <p:cNvSpPr/>
            <p:nvPr/>
          </p:nvSpPr>
          <p:spPr bwMode="auto">
            <a:xfrm>
              <a:off x="4258080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1" name="矩形 160"/>
            <p:cNvSpPr/>
            <p:nvPr/>
          </p:nvSpPr>
          <p:spPr bwMode="auto">
            <a:xfrm>
              <a:off x="4367092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2" name="矩形 161"/>
            <p:cNvSpPr/>
            <p:nvPr/>
          </p:nvSpPr>
          <p:spPr bwMode="auto">
            <a:xfrm>
              <a:off x="4476105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3" name="矩形 162"/>
            <p:cNvSpPr/>
            <p:nvPr/>
          </p:nvSpPr>
          <p:spPr bwMode="auto">
            <a:xfrm>
              <a:off x="4585117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4" name="矩形 163"/>
            <p:cNvSpPr/>
            <p:nvPr/>
          </p:nvSpPr>
          <p:spPr bwMode="auto">
            <a:xfrm>
              <a:off x="4694129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5" name="矩形 164"/>
            <p:cNvSpPr/>
            <p:nvPr/>
          </p:nvSpPr>
          <p:spPr bwMode="auto">
            <a:xfrm>
              <a:off x="4803141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6" name="矩形 165"/>
            <p:cNvSpPr/>
            <p:nvPr/>
          </p:nvSpPr>
          <p:spPr bwMode="auto">
            <a:xfrm>
              <a:off x="4912153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7" name="矩形 166"/>
            <p:cNvSpPr/>
            <p:nvPr/>
          </p:nvSpPr>
          <p:spPr bwMode="auto">
            <a:xfrm>
              <a:off x="5021165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8" name="矩形 167"/>
            <p:cNvSpPr/>
            <p:nvPr/>
          </p:nvSpPr>
          <p:spPr bwMode="auto">
            <a:xfrm>
              <a:off x="5130177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69" name="矩形 168"/>
            <p:cNvSpPr/>
            <p:nvPr/>
          </p:nvSpPr>
          <p:spPr bwMode="auto">
            <a:xfrm>
              <a:off x="5239189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70" name="矩形 169"/>
            <p:cNvSpPr/>
            <p:nvPr/>
          </p:nvSpPr>
          <p:spPr bwMode="auto">
            <a:xfrm>
              <a:off x="5348201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71" name="矩形 170"/>
            <p:cNvSpPr/>
            <p:nvPr/>
          </p:nvSpPr>
          <p:spPr bwMode="auto">
            <a:xfrm>
              <a:off x="5457214" y="3069635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72" name="矩形 171"/>
            <p:cNvSpPr/>
            <p:nvPr/>
          </p:nvSpPr>
          <p:spPr bwMode="auto">
            <a:xfrm>
              <a:off x="5566226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73" name="矩形 172"/>
            <p:cNvSpPr/>
            <p:nvPr/>
          </p:nvSpPr>
          <p:spPr bwMode="auto">
            <a:xfrm>
              <a:off x="5675238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74" name="矩形 173"/>
            <p:cNvSpPr/>
            <p:nvPr/>
          </p:nvSpPr>
          <p:spPr bwMode="auto">
            <a:xfrm>
              <a:off x="5784250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75" name="矩形 174"/>
            <p:cNvSpPr/>
            <p:nvPr/>
          </p:nvSpPr>
          <p:spPr bwMode="auto">
            <a:xfrm>
              <a:off x="5893262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76" name="矩形 175"/>
            <p:cNvSpPr/>
            <p:nvPr/>
          </p:nvSpPr>
          <p:spPr bwMode="auto">
            <a:xfrm>
              <a:off x="6002274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77" name="矩形 176"/>
            <p:cNvSpPr/>
            <p:nvPr/>
          </p:nvSpPr>
          <p:spPr bwMode="auto">
            <a:xfrm>
              <a:off x="6111286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78" name="矩形 177"/>
            <p:cNvSpPr/>
            <p:nvPr/>
          </p:nvSpPr>
          <p:spPr bwMode="auto">
            <a:xfrm>
              <a:off x="6220298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79" name="矩形 178"/>
            <p:cNvSpPr/>
            <p:nvPr/>
          </p:nvSpPr>
          <p:spPr bwMode="auto">
            <a:xfrm>
              <a:off x="6329310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80" name="矩形 179"/>
            <p:cNvSpPr/>
            <p:nvPr/>
          </p:nvSpPr>
          <p:spPr bwMode="auto">
            <a:xfrm>
              <a:off x="6438323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81" name="矩形 180"/>
            <p:cNvSpPr/>
            <p:nvPr/>
          </p:nvSpPr>
          <p:spPr bwMode="auto">
            <a:xfrm>
              <a:off x="6547335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82" name="矩形 181"/>
            <p:cNvSpPr/>
            <p:nvPr/>
          </p:nvSpPr>
          <p:spPr bwMode="auto">
            <a:xfrm>
              <a:off x="6656347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83" name="矩形 182"/>
            <p:cNvSpPr/>
            <p:nvPr/>
          </p:nvSpPr>
          <p:spPr bwMode="auto">
            <a:xfrm>
              <a:off x="6765359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84" name="矩形 183"/>
            <p:cNvSpPr/>
            <p:nvPr/>
          </p:nvSpPr>
          <p:spPr bwMode="auto">
            <a:xfrm>
              <a:off x="6874371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85" name="矩形 184"/>
            <p:cNvSpPr/>
            <p:nvPr/>
          </p:nvSpPr>
          <p:spPr bwMode="auto">
            <a:xfrm>
              <a:off x="6983383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86" name="矩形 185"/>
            <p:cNvSpPr/>
            <p:nvPr/>
          </p:nvSpPr>
          <p:spPr bwMode="auto">
            <a:xfrm>
              <a:off x="7092395" y="3069635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87" name="矩形 186"/>
            <p:cNvSpPr/>
            <p:nvPr/>
          </p:nvSpPr>
          <p:spPr bwMode="auto">
            <a:xfrm>
              <a:off x="7201407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88" name="矩形 187"/>
            <p:cNvSpPr/>
            <p:nvPr/>
          </p:nvSpPr>
          <p:spPr bwMode="auto">
            <a:xfrm>
              <a:off x="7310419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89" name="矩形 188"/>
            <p:cNvSpPr/>
            <p:nvPr/>
          </p:nvSpPr>
          <p:spPr bwMode="auto">
            <a:xfrm>
              <a:off x="7419432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90" name="矩形 189"/>
            <p:cNvSpPr/>
            <p:nvPr/>
          </p:nvSpPr>
          <p:spPr bwMode="auto">
            <a:xfrm>
              <a:off x="7528444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91" name="矩形 190"/>
            <p:cNvSpPr/>
            <p:nvPr/>
          </p:nvSpPr>
          <p:spPr bwMode="auto">
            <a:xfrm>
              <a:off x="7637456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92" name="矩形 191"/>
            <p:cNvSpPr/>
            <p:nvPr/>
          </p:nvSpPr>
          <p:spPr bwMode="auto">
            <a:xfrm>
              <a:off x="7746468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93" name="矩形 192"/>
            <p:cNvSpPr/>
            <p:nvPr/>
          </p:nvSpPr>
          <p:spPr bwMode="auto">
            <a:xfrm>
              <a:off x="7855480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94" name="矩形 193"/>
            <p:cNvSpPr/>
            <p:nvPr/>
          </p:nvSpPr>
          <p:spPr bwMode="auto">
            <a:xfrm>
              <a:off x="7964492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95" name="矩形 194"/>
            <p:cNvSpPr/>
            <p:nvPr/>
          </p:nvSpPr>
          <p:spPr bwMode="auto">
            <a:xfrm>
              <a:off x="8073504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96" name="矩形 195"/>
            <p:cNvSpPr/>
            <p:nvPr/>
          </p:nvSpPr>
          <p:spPr bwMode="auto">
            <a:xfrm>
              <a:off x="8182516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197" name="矩形 196"/>
            <p:cNvSpPr/>
            <p:nvPr/>
          </p:nvSpPr>
          <p:spPr bwMode="auto">
            <a:xfrm>
              <a:off x="8291528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98" name="矩形 197"/>
            <p:cNvSpPr/>
            <p:nvPr/>
          </p:nvSpPr>
          <p:spPr bwMode="auto">
            <a:xfrm>
              <a:off x="8400541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199" name="矩形 198"/>
            <p:cNvSpPr/>
            <p:nvPr/>
          </p:nvSpPr>
          <p:spPr bwMode="auto">
            <a:xfrm>
              <a:off x="8509553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00" name="矩形 199"/>
            <p:cNvSpPr/>
            <p:nvPr/>
          </p:nvSpPr>
          <p:spPr bwMode="auto">
            <a:xfrm>
              <a:off x="8618565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01" name="矩形 200"/>
            <p:cNvSpPr/>
            <p:nvPr/>
          </p:nvSpPr>
          <p:spPr bwMode="auto">
            <a:xfrm>
              <a:off x="8729164" y="3069635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</p:grpSp>
      <p:grpSp>
        <p:nvGrpSpPr>
          <p:cNvPr id="59" name="组合 201"/>
          <p:cNvGrpSpPr/>
          <p:nvPr/>
        </p:nvGrpSpPr>
        <p:grpSpPr>
          <a:xfrm>
            <a:off x="361823" y="4356584"/>
            <a:ext cx="1634004" cy="1512168"/>
            <a:chOff x="361823" y="4356584"/>
            <a:chExt cx="1634004" cy="1512168"/>
          </a:xfrm>
        </p:grpSpPr>
        <p:sp>
          <p:nvSpPr>
            <p:cNvPr id="203" name="矩形 202"/>
            <p:cNvSpPr/>
            <p:nvPr/>
          </p:nvSpPr>
          <p:spPr bwMode="auto">
            <a:xfrm>
              <a:off x="361823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4" name="矩形 203"/>
            <p:cNvSpPr/>
            <p:nvPr/>
          </p:nvSpPr>
          <p:spPr bwMode="auto">
            <a:xfrm>
              <a:off x="470757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5" name="矩形 204"/>
            <p:cNvSpPr/>
            <p:nvPr/>
          </p:nvSpPr>
          <p:spPr bwMode="auto">
            <a:xfrm>
              <a:off x="579690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6" name="矩形 205"/>
            <p:cNvSpPr/>
            <p:nvPr/>
          </p:nvSpPr>
          <p:spPr bwMode="auto">
            <a:xfrm>
              <a:off x="688624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7" name="矩形 206"/>
            <p:cNvSpPr/>
            <p:nvPr/>
          </p:nvSpPr>
          <p:spPr bwMode="auto">
            <a:xfrm>
              <a:off x="797557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8" name="矩形 207"/>
            <p:cNvSpPr/>
            <p:nvPr/>
          </p:nvSpPr>
          <p:spPr bwMode="auto">
            <a:xfrm>
              <a:off x="906491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09" name="矩形 208"/>
            <p:cNvSpPr/>
            <p:nvPr/>
          </p:nvSpPr>
          <p:spPr bwMode="auto">
            <a:xfrm>
              <a:off x="1015425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10" name="矩形 209"/>
            <p:cNvSpPr/>
            <p:nvPr/>
          </p:nvSpPr>
          <p:spPr bwMode="auto">
            <a:xfrm>
              <a:off x="1124358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11" name="矩形 210"/>
            <p:cNvSpPr/>
            <p:nvPr/>
          </p:nvSpPr>
          <p:spPr bwMode="auto">
            <a:xfrm>
              <a:off x="1233292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12" name="矩形 211"/>
            <p:cNvSpPr/>
            <p:nvPr/>
          </p:nvSpPr>
          <p:spPr bwMode="auto">
            <a:xfrm>
              <a:off x="1342225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13" name="矩形 212"/>
            <p:cNvSpPr/>
            <p:nvPr/>
          </p:nvSpPr>
          <p:spPr bwMode="auto">
            <a:xfrm>
              <a:off x="1451159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14" name="矩形 213"/>
            <p:cNvSpPr/>
            <p:nvPr/>
          </p:nvSpPr>
          <p:spPr bwMode="auto">
            <a:xfrm>
              <a:off x="1560093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15" name="矩形 214"/>
            <p:cNvSpPr/>
            <p:nvPr/>
          </p:nvSpPr>
          <p:spPr bwMode="auto">
            <a:xfrm>
              <a:off x="1669026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16" name="矩形 215"/>
            <p:cNvSpPr/>
            <p:nvPr/>
          </p:nvSpPr>
          <p:spPr bwMode="auto">
            <a:xfrm>
              <a:off x="1777960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17" name="矩形 216"/>
            <p:cNvSpPr/>
            <p:nvPr/>
          </p:nvSpPr>
          <p:spPr bwMode="auto">
            <a:xfrm>
              <a:off x="1886893" y="4356584"/>
              <a:ext cx="108934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18" name="矩形 217"/>
            <p:cNvSpPr/>
            <p:nvPr/>
          </p:nvSpPr>
          <p:spPr bwMode="auto">
            <a:xfrm>
              <a:off x="361823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19" name="矩形 218"/>
            <p:cNvSpPr/>
            <p:nvPr/>
          </p:nvSpPr>
          <p:spPr bwMode="auto">
            <a:xfrm>
              <a:off x="470757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0" name="矩形 219"/>
            <p:cNvSpPr/>
            <p:nvPr/>
          </p:nvSpPr>
          <p:spPr bwMode="auto">
            <a:xfrm>
              <a:off x="579690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1" name="矩形 220"/>
            <p:cNvSpPr/>
            <p:nvPr/>
          </p:nvSpPr>
          <p:spPr bwMode="auto">
            <a:xfrm>
              <a:off x="688624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2" name="矩形 221"/>
            <p:cNvSpPr/>
            <p:nvPr/>
          </p:nvSpPr>
          <p:spPr bwMode="auto">
            <a:xfrm>
              <a:off x="797557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3" name="矩形 222"/>
            <p:cNvSpPr/>
            <p:nvPr/>
          </p:nvSpPr>
          <p:spPr bwMode="auto">
            <a:xfrm>
              <a:off x="906491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4" name="矩形 223"/>
            <p:cNvSpPr/>
            <p:nvPr/>
          </p:nvSpPr>
          <p:spPr bwMode="auto">
            <a:xfrm>
              <a:off x="1015425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5" name="矩形 224"/>
            <p:cNvSpPr/>
            <p:nvPr/>
          </p:nvSpPr>
          <p:spPr bwMode="auto">
            <a:xfrm>
              <a:off x="1124358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6" name="矩形 225"/>
            <p:cNvSpPr/>
            <p:nvPr/>
          </p:nvSpPr>
          <p:spPr bwMode="auto">
            <a:xfrm>
              <a:off x="1233292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7" name="矩形 226"/>
            <p:cNvSpPr/>
            <p:nvPr/>
          </p:nvSpPr>
          <p:spPr bwMode="auto">
            <a:xfrm>
              <a:off x="1342225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8" name="矩形 227"/>
            <p:cNvSpPr/>
            <p:nvPr/>
          </p:nvSpPr>
          <p:spPr bwMode="auto">
            <a:xfrm>
              <a:off x="1451159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29" name="矩形 228"/>
            <p:cNvSpPr/>
            <p:nvPr/>
          </p:nvSpPr>
          <p:spPr bwMode="auto">
            <a:xfrm>
              <a:off x="1560093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30" name="矩形 229"/>
            <p:cNvSpPr/>
            <p:nvPr/>
          </p:nvSpPr>
          <p:spPr bwMode="auto">
            <a:xfrm>
              <a:off x="1669026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31" name="矩形 230"/>
            <p:cNvSpPr/>
            <p:nvPr/>
          </p:nvSpPr>
          <p:spPr bwMode="auto">
            <a:xfrm>
              <a:off x="1777960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32" name="矩形 231"/>
            <p:cNvSpPr/>
            <p:nvPr/>
          </p:nvSpPr>
          <p:spPr bwMode="auto">
            <a:xfrm>
              <a:off x="1886893" y="4896644"/>
              <a:ext cx="108934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33" name="矩形 232"/>
            <p:cNvSpPr/>
            <p:nvPr/>
          </p:nvSpPr>
          <p:spPr bwMode="auto">
            <a:xfrm>
              <a:off x="361823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34" name="矩形 233"/>
            <p:cNvSpPr/>
            <p:nvPr/>
          </p:nvSpPr>
          <p:spPr bwMode="auto">
            <a:xfrm>
              <a:off x="470757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35" name="矩形 234"/>
            <p:cNvSpPr/>
            <p:nvPr/>
          </p:nvSpPr>
          <p:spPr bwMode="auto">
            <a:xfrm>
              <a:off x="579690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36" name="矩形 235"/>
            <p:cNvSpPr/>
            <p:nvPr/>
          </p:nvSpPr>
          <p:spPr bwMode="auto">
            <a:xfrm>
              <a:off x="688624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37" name="矩形 236"/>
            <p:cNvSpPr/>
            <p:nvPr/>
          </p:nvSpPr>
          <p:spPr bwMode="auto">
            <a:xfrm>
              <a:off x="797557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38" name="矩形 237"/>
            <p:cNvSpPr/>
            <p:nvPr/>
          </p:nvSpPr>
          <p:spPr bwMode="auto">
            <a:xfrm>
              <a:off x="906491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39" name="矩形 238"/>
            <p:cNvSpPr/>
            <p:nvPr/>
          </p:nvSpPr>
          <p:spPr bwMode="auto">
            <a:xfrm>
              <a:off x="1015425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40" name="矩形 239"/>
            <p:cNvSpPr/>
            <p:nvPr/>
          </p:nvSpPr>
          <p:spPr bwMode="auto">
            <a:xfrm>
              <a:off x="1124358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41" name="矩形 240"/>
            <p:cNvSpPr/>
            <p:nvPr/>
          </p:nvSpPr>
          <p:spPr bwMode="auto">
            <a:xfrm>
              <a:off x="1233292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42" name="矩形 241"/>
            <p:cNvSpPr/>
            <p:nvPr/>
          </p:nvSpPr>
          <p:spPr bwMode="auto">
            <a:xfrm>
              <a:off x="1342225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43" name="矩形 242"/>
            <p:cNvSpPr/>
            <p:nvPr/>
          </p:nvSpPr>
          <p:spPr bwMode="auto">
            <a:xfrm>
              <a:off x="1451159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44" name="矩形 243"/>
            <p:cNvSpPr/>
            <p:nvPr/>
          </p:nvSpPr>
          <p:spPr bwMode="auto">
            <a:xfrm>
              <a:off x="1560093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45" name="矩形 244"/>
            <p:cNvSpPr/>
            <p:nvPr/>
          </p:nvSpPr>
          <p:spPr bwMode="auto">
            <a:xfrm>
              <a:off x="1669026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46" name="矩形 245"/>
            <p:cNvSpPr/>
            <p:nvPr/>
          </p:nvSpPr>
          <p:spPr bwMode="auto">
            <a:xfrm>
              <a:off x="1777960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247" name="矩形 246"/>
            <p:cNvSpPr/>
            <p:nvPr/>
          </p:nvSpPr>
          <p:spPr bwMode="auto">
            <a:xfrm>
              <a:off x="1886893" y="5436704"/>
              <a:ext cx="108934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endParaRPr>
            </a:p>
          </p:txBody>
        </p:sp>
      </p:grpSp>
      <p:sp>
        <p:nvSpPr>
          <p:cNvPr id="248" name="矩形 247"/>
          <p:cNvSpPr/>
          <p:nvPr/>
        </p:nvSpPr>
        <p:spPr bwMode="auto">
          <a:xfrm>
            <a:off x="2580892" y="4830495"/>
            <a:ext cx="990110" cy="585065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</a:rPr>
              <a:t>通道</a:t>
            </a:r>
          </a:p>
        </p:txBody>
      </p:sp>
      <p:cxnSp>
        <p:nvCxnSpPr>
          <p:cNvPr id="249" name="直接箭头连接符 248"/>
          <p:cNvCxnSpPr>
            <a:stCxn id="217" idx="3"/>
          </p:cNvCxnSpPr>
          <p:nvPr/>
        </p:nvCxnSpPr>
        <p:spPr bwMode="auto">
          <a:xfrm>
            <a:off x="1995827" y="4572608"/>
            <a:ext cx="585021" cy="414002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50" name="直接箭头连接符 249"/>
          <p:cNvCxnSpPr/>
          <p:nvPr/>
        </p:nvCxnSpPr>
        <p:spPr bwMode="auto">
          <a:xfrm>
            <a:off x="3579818" y="5121257"/>
            <a:ext cx="341743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51" name="直接箭头连接符 250"/>
          <p:cNvCxnSpPr/>
          <p:nvPr/>
        </p:nvCxnSpPr>
        <p:spPr bwMode="auto">
          <a:xfrm flipV="1">
            <a:off x="2005038" y="5292676"/>
            <a:ext cx="573993" cy="358569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52" name="直接箭头连接符 251"/>
          <p:cNvCxnSpPr/>
          <p:nvPr/>
        </p:nvCxnSpPr>
        <p:spPr bwMode="auto">
          <a:xfrm>
            <a:off x="2003774" y="5113624"/>
            <a:ext cx="575257" cy="1588"/>
          </a:xfrm>
          <a:prstGeom prst="straightConnector1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1879040" name="组合 252"/>
          <p:cNvGrpSpPr/>
          <p:nvPr/>
        </p:nvGrpSpPr>
        <p:grpSpPr>
          <a:xfrm>
            <a:off x="3931042" y="4909324"/>
            <a:ext cx="4907132" cy="432048"/>
            <a:chOff x="3931042" y="4909324"/>
            <a:chExt cx="4907132" cy="432048"/>
          </a:xfrm>
        </p:grpSpPr>
        <p:sp>
          <p:nvSpPr>
            <p:cNvPr id="254" name="矩形 253"/>
            <p:cNvSpPr/>
            <p:nvPr/>
          </p:nvSpPr>
          <p:spPr bwMode="auto">
            <a:xfrm>
              <a:off x="3931042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55" name="矩形 254"/>
            <p:cNvSpPr/>
            <p:nvPr/>
          </p:nvSpPr>
          <p:spPr bwMode="auto">
            <a:xfrm>
              <a:off x="4040054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56" name="矩形 255"/>
            <p:cNvSpPr/>
            <p:nvPr/>
          </p:nvSpPr>
          <p:spPr bwMode="auto">
            <a:xfrm>
              <a:off x="4149066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57" name="矩形 256"/>
            <p:cNvSpPr/>
            <p:nvPr/>
          </p:nvSpPr>
          <p:spPr bwMode="auto">
            <a:xfrm>
              <a:off x="4258078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58" name="矩形 257"/>
            <p:cNvSpPr/>
            <p:nvPr/>
          </p:nvSpPr>
          <p:spPr bwMode="auto">
            <a:xfrm>
              <a:off x="4367090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59" name="矩形 258"/>
            <p:cNvSpPr/>
            <p:nvPr/>
          </p:nvSpPr>
          <p:spPr bwMode="auto">
            <a:xfrm>
              <a:off x="4476103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60" name="矩形 259"/>
            <p:cNvSpPr/>
            <p:nvPr/>
          </p:nvSpPr>
          <p:spPr bwMode="auto">
            <a:xfrm>
              <a:off x="4585115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61" name="矩形 260"/>
            <p:cNvSpPr/>
            <p:nvPr/>
          </p:nvSpPr>
          <p:spPr bwMode="auto">
            <a:xfrm>
              <a:off x="4694127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62" name="矩形 261"/>
            <p:cNvSpPr/>
            <p:nvPr/>
          </p:nvSpPr>
          <p:spPr bwMode="auto">
            <a:xfrm>
              <a:off x="4803139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63" name="矩形 262"/>
            <p:cNvSpPr/>
            <p:nvPr/>
          </p:nvSpPr>
          <p:spPr bwMode="auto">
            <a:xfrm>
              <a:off x="4912151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64" name="矩形 263"/>
            <p:cNvSpPr/>
            <p:nvPr/>
          </p:nvSpPr>
          <p:spPr bwMode="auto">
            <a:xfrm>
              <a:off x="5021163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65" name="矩形 264"/>
            <p:cNvSpPr/>
            <p:nvPr/>
          </p:nvSpPr>
          <p:spPr bwMode="auto">
            <a:xfrm>
              <a:off x="5130175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66" name="矩形 265"/>
            <p:cNvSpPr/>
            <p:nvPr/>
          </p:nvSpPr>
          <p:spPr bwMode="auto">
            <a:xfrm>
              <a:off x="5239187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67" name="矩形 266"/>
            <p:cNvSpPr/>
            <p:nvPr/>
          </p:nvSpPr>
          <p:spPr bwMode="auto">
            <a:xfrm>
              <a:off x="5348199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68" name="矩形 267"/>
            <p:cNvSpPr/>
            <p:nvPr/>
          </p:nvSpPr>
          <p:spPr bwMode="auto">
            <a:xfrm>
              <a:off x="5457212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69" name="矩形 268"/>
            <p:cNvSpPr/>
            <p:nvPr/>
          </p:nvSpPr>
          <p:spPr bwMode="auto">
            <a:xfrm>
              <a:off x="5566224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70" name="矩形 269"/>
            <p:cNvSpPr/>
            <p:nvPr/>
          </p:nvSpPr>
          <p:spPr bwMode="auto">
            <a:xfrm>
              <a:off x="5675236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71" name="矩形 270"/>
            <p:cNvSpPr/>
            <p:nvPr/>
          </p:nvSpPr>
          <p:spPr bwMode="auto">
            <a:xfrm>
              <a:off x="5784248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72" name="矩形 271"/>
            <p:cNvSpPr/>
            <p:nvPr/>
          </p:nvSpPr>
          <p:spPr bwMode="auto">
            <a:xfrm>
              <a:off x="5893260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73" name="矩形 272"/>
            <p:cNvSpPr/>
            <p:nvPr/>
          </p:nvSpPr>
          <p:spPr bwMode="auto">
            <a:xfrm>
              <a:off x="6002272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74" name="矩形 273"/>
            <p:cNvSpPr/>
            <p:nvPr/>
          </p:nvSpPr>
          <p:spPr bwMode="auto">
            <a:xfrm>
              <a:off x="6111284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75" name="矩形 274"/>
            <p:cNvSpPr/>
            <p:nvPr/>
          </p:nvSpPr>
          <p:spPr bwMode="auto">
            <a:xfrm>
              <a:off x="6220296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76" name="矩形 275"/>
            <p:cNvSpPr/>
            <p:nvPr/>
          </p:nvSpPr>
          <p:spPr bwMode="auto">
            <a:xfrm>
              <a:off x="6329308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77" name="矩形 276"/>
            <p:cNvSpPr/>
            <p:nvPr/>
          </p:nvSpPr>
          <p:spPr bwMode="auto">
            <a:xfrm>
              <a:off x="6438321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78" name="矩形 277"/>
            <p:cNvSpPr/>
            <p:nvPr/>
          </p:nvSpPr>
          <p:spPr bwMode="auto">
            <a:xfrm>
              <a:off x="6547333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79" name="矩形 278"/>
            <p:cNvSpPr/>
            <p:nvPr/>
          </p:nvSpPr>
          <p:spPr bwMode="auto">
            <a:xfrm>
              <a:off x="6656345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80" name="矩形 279"/>
            <p:cNvSpPr/>
            <p:nvPr/>
          </p:nvSpPr>
          <p:spPr bwMode="auto">
            <a:xfrm>
              <a:off x="6765357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81" name="矩形 280"/>
            <p:cNvSpPr/>
            <p:nvPr/>
          </p:nvSpPr>
          <p:spPr bwMode="auto">
            <a:xfrm>
              <a:off x="6874369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82" name="矩形 281"/>
            <p:cNvSpPr/>
            <p:nvPr/>
          </p:nvSpPr>
          <p:spPr bwMode="auto">
            <a:xfrm>
              <a:off x="6983381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83" name="矩形 282"/>
            <p:cNvSpPr/>
            <p:nvPr/>
          </p:nvSpPr>
          <p:spPr bwMode="auto">
            <a:xfrm>
              <a:off x="7092393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84" name="矩形 283"/>
            <p:cNvSpPr/>
            <p:nvPr/>
          </p:nvSpPr>
          <p:spPr bwMode="auto">
            <a:xfrm>
              <a:off x="7201405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85" name="矩形 284"/>
            <p:cNvSpPr/>
            <p:nvPr/>
          </p:nvSpPr>
          <p:spPr bwMode="auto">
            <a:xfrm>
              <a:off x="7310417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86" name="矩形 285"/>
            <p:cNvSpPr/>
            <p:nvPr/>
          </p:nvSpPr>
          <p:spPr bwMode="auto">
            <a:xfrm>
              <a:off x="7419430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87" name="矩形 286"/>
            <p:cNvSpPr/>
            <p:nvPr/>
          </p:nvSpPr>
          <p:spPr bwMode="auto">
            <a:xfrm>
              <a:off x="7528442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88" name="矩形 287"/>
            <p:cNvSpPr/>
            <p:nvPr/>
          </p:nvSpPr>
          <p:spPr bwMode="auto">
            <a:xfrm>
              <a:off x="7637454" y="4909324"/>
              <a:ext cx="109012" cy="432048"/>
            </a:xfrm>
            <a:prstGeom prst="rect">
              <a:avLst/>
            </a:prstGeom>
            <a:solidFill>
              <a:srgbClr val="FF66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89" name="矩形 288"/>
            <p:cNvSpPr/>
            <p:nvPr/>
          </p:nvSpPr>
          <p:spPr bwMode="auto">
            <a:xfrm>
              <a:off x="7746466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90" name="矩形 289"/>
            <p:cNvSpPr/>
            <p:nvPr/>
          </p:nvSpPr>
          <p:spPr bwMode="auto">
            <a:xfrm>
              <a:off x="7855478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91" name="矩形 290"/>
            <p:cNvSpPr/>
            <p:nvPr/>
          </p:nvSpPr>
          <p:spPr bwMode="auto">
            <a:xfrm>
              <a:off x="7964490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92" name="矩形 291"/>
            <p:cNvSpPr/>
            <p:nvPr/>
          </p:nvSpPr>
          <p:spPr bwMode="auto">
            <a:xfrm>
              <a:off x="8073502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93" name="矩形 292"/>
            <p:cNvSpPr/>
            <p:nvPr/>
          </p:nvSpPr>
          <p:spPr bwMode="auto">
            <a:xfrm>
              <a:off x="8182514" y="4909324"/>
              <a:ext cx="109012" cy="432048"/>
            </a:xfrm>
            <a:prstGeom prst="rect">
              <a:avLst/>
            </a:prstGeom>
            <a:solidFill>
              <a:srgbClr val="66FF33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94" name="矩形 293"/>
            <p:cNvSpPr/>
            <p:nvPr/>
          </p:nvSpPr>
          <p:spPr bwMode="auto">
            <a:xfrm>
              <a:off x="8291526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95" name="矩形 294"/>
            <p:cNvSpPr/>
            <p:nvPr/>
          </p:nvSpPr>
          <p:spPr bwMode="auto">
            <a:xfrm>
              <a:off x="8400539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96" name="矩形 295"/>
            <p:cNvSpPr/>
            <p:nvPr/>
          </p:nvSpPr>
          <p:spPr bwMode="auto">
            <a:xfrm>
              <a:off x="8509551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endParaRPr lang="zh-CN" altLang="en-US" smtClean="0"/>
            </a:p>
          </p:txBody>
        </p:sp>
        <p:sp>
          <p:nvSpPr>
            <p:cNvPr id="297" name="矩形 296"/>
            <p:cNvSpPr/>
            <p:nvPr/>
          </p:nvSpPr>
          <p:spPr bwMode="auto">
            <a:xfrm>
              <a:off x="8618563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  <p:sp>
          <p:nvSpPr>
            <p:cNvPr id="298" name="矩形 297"/>
            <p:cNvSpPr/>
            <p:nvPr/>
          </p:nvSpPr>
          <p:spPr bwMode="auto">
            <a:xfrm>
              <a:off x="8729162" y="4909324"/>
              <a:ext cx="109012" cy="432048"/>
            </a:xfrm>
            <a:prstGeom prst="rect">
              <a:avLst/>
            </a:prstGeom>
            <a:solidFill>
              <a:srgbClr val="00FFFF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</a:pPr>
              <a:endParaRPr lang="zh-CN" altLang="en-US" smtClean="0"/>
            </a:p>
          </p:txBody>
        </p:sp>
      </p:grpSp>
      <p:sp>
        <p:nvSpPr>
          <p:cNvPr id="299" name="内容占位符 5"/>
          <p:cNvSpPr txBox="1">
            <a:spLocks/>
          </p:cNvSpPr>
          <p:nvPr/>
        </p:nvSpPr>
        <p:spPr bwMode="auto">
          <a:xfrm>
            <a:off x="2591736" y="3663515"/>
            <a:ext cx="4860648" cy="57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kern="0" smtClean="0"/>
              <a:t>选择通道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（数组选择通道）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0" name="内容占位符 5"/>
          <p:cNvSpPr txBox="1">
            <a:spLocks/>
          </p:cNvSpPr>
          <p:nvPr/>
        </p:nvSpPr>
        <p:spPr bwMode="auto">
          <a:xfrm>
            <a:off x="2591736" y="5463755"/>
            <a:ext cx="3645393" cy="575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数组多路通道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1" name="内容占位符 5"/>
          <p:cNvSpPr txBox="1">
            <a:spLocks/>
          </p:cNvSpPr>
          <p:nvPr/>
        </p:nvSpPr>
        <p:spPr bwMode="auto">
          <a:xfrm>
            <a:off x="6228230" y="476590"/>
            <a:ext cx="2376330" cy="647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【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总结</a:t>
            </a: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】</a:t>
            </a: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2" name="动作按钮: 上一张 301">
            <a:hlinkClick r:id="" action="ppaction://hlinkshowjump?jump=lastslideviewed" highlightClick="1"/>
          </p:cNvPr>
          <p:cNvSpPr/>
          <p:nvPr/>
        </p:nvSpPr>
        <p:spPr bwMode="auto">
          <a:xfrm>
            <a:off x="8532550" y="188550"/>
            <a:ext cx="432060" cy="43206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7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4" grpId="0" animBg="1"/>
      <p:bldP spid="151" grpId="0" animBg="1"/>
      <p:bldP spid="248" grpId="0" animBg="1"/>
      <p:bldP spid="299" grpId="0"/>
      <p:bldP spid="30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35CEF6-2D29-46BB-812B-6C4BBE7578E7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188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流量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84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150"/>
            <a:ext cx="8362950" cy="6049963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/>
              <a:t>通道流量：通道在数据传送期内，单位时间内传送的字节数。</a:t>
            </a:r>
          </a:p>
          <a:p>
            <a:pPr>
              <a:spcBef>
                <a:spcPct val="10000"/>
              </a:spcBef>
            </a:pPr>
            <a:r>
              <a:rPr lang="zh-CN" altLang="en-US"/>
              <a:t>极限流量：通道能达到的最大流量。</a:t>
            </a:r>
          </a:p>
          <a:p>
            <a:pPr marL="812800" lvl="1" indent="-290513">
              <a:spcBef>
                <a:spcPct val="10000"/>
              </a:spcBef>
            </a:pPr>
            <a:r>
              <a:rPr lang="zh-CN" altLang="en-US"/>
              <a:t>与下列因素有关：</a:t>
            </a:r>
          </a:p>
          <a:p>
            <a:pPr marL="1350963" lvl="2">
              <a:spcBef>
                <a:spcPct val="10000"/>
              </a:spcBef>
            </a:pPr>
            <a:r>
              <a:rPr lang="zh-CN" altLang="en-US"/>
              <a:t>工作方式</a:t>
            </a:r>
          </a:p>
          <a:p>
            <a:pPr marL="1350963" lvl="2">
              <a:spcBef>
                <a:spcPct val="10000"/>
              </a:spcBef>
            </a:pPr>
            <a:r>
              <a:rPr lang="zh-CN" altLang="en-US"/>
              <a:t>数据传送期内选择一次设备的时间</a:t>
            </a:r>
            <a:r>
              <a:rPr lang="en-US" altLang="zh-CN"/>
              <a:t>T</a:t>
            </a:r>
            <a:r>
              <a:rPr lang="en-US" altLang="zh-CN" baseline="-25000"/>
              <a:t>S</a:t>
            </a:r>
            <a:endParaRPr lang="zh-CN" altLang="en-US" baseline="-25000"/>
          </a:p>
          <a:p>
            <a:pPr marL="1350963" lvl="2">
              <a:spcBef>
                <a:spcPct val="10000"/>
              </a:spcBef>
            </a:pPr>
            <a:r>
              <a:rPr lang="zh-CN" altLang="en-US"/>
              <a:t>传送一个字节的时间</a:t>
            </a:r>
            <a:r>
              <a:rPr lang="en-US" altLang="zh-CN"/>
              <a:t>T</a:t>
            </a:r>
            <a:r>
              <a:rPr lang="en-US" altLang="zh-CN" baseline="-25000"/>
              <a:t>D</a:t>
            </a:r>
            <a:r>
              <a:rPr lang="zh-CN" altLang="en-US"/>
              <a:t>的长短</a:t>
            </a:r>
          </a:p>
          <a:p>
            <a:pPr marL="812800" lvl="1" indent="-290513">
              <a:spcBef>
                <a:spcPct val="10000"/>
              </a:spcBef>
            </a:pPr>
            <a:r>
              <a:rPr lang="zh-CN" altLang="en-US">
                <a:solidFill>
                  <a:srgbClr val="000000"/>
                </a:solidFill>
              </a:rPr>
              <a:t>三种通道的</a:t>
            </a:r>
            <a:r>
              <a:rPr lang="zh-CN" altLang="en-US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极限</a:t>
            </a:r>
            <a:r>
              <a:rPr lang="zh-CN" altLang="en-US">
                <a:solidFill>
                  <a:srgbClr val="0000FF"/>
                </a:solidFill>
              </a:rPr>
              <a:t>流量</a:t>
            </a:r>
            <a:r>
              <a:rPr lang="zh-CN" altLang="en-US">
                <a:solidFill>
                  <a:srgbClr val="000000"/>
                </a:solidFill>
              </a:rPr>
              <a:t>：</a:t>
            </a:r>
            <a:endParaRPr lang="en-US" altLang="zh-CN">
              <a:solidFill>
                <a:srgbClr val="000000"/>
              </a:solidFill>
            </a:endParaRPr>
          </a:p>
          <a:p>
            <a:pPr marL="1350963" lvl="2">
              <a:spcBef>
                <a:spcPct val="10000"/>
              </a:spcBef>
            </a:pPr>
            <a:r>
              <a:rPr lang="en-US" altLang="zh-CN" i="1">
                <a:solidFill>
                  <a:srgbClr val="000000"/>
                </a:solidFill>
              </a:rPr>
              <a:t>f</a:t>
            </a:r>
            <a:r>
              <a:rPr lang="en-US" altLang="zh-CN" i="1" baseline="-30000">
                <a:solidFill>
                  <a:srgbClr val="000000"/>
                </a:solidFill>
              </a:rPr>
              <a:t>max_select</a:t>
            </a:r>
            <a:r>
              <a:rPr lang="zh-CN" altLang="en-US">
                <a:solidFill>
                  <a:srgbClr val="000000"/>
                </a:solidFill>
              </a:rPr>
              <a:t>＝</a:t>
            </a:r>
            <a:r>
              <a:rPr lang="en-US" altLang="zh-CN">
                <a:solidFill>
                  <a:srgbClr val="000000"/>
                </a:solidFill>
              </a:rPr>
              <a:t>N/(T</a:t>
            </a:r>
            <a:r>
              <a:rPr lang="en-US" altLang="zh-CN" baseline="-30000">
                <a:solidFill>
                  <a:srgbClr val="000000"/>
                </a:solidFill>
              </a:rPr>
              <a:t>S</a:t>
            </a:r>
            <a:r>
              <a:rPr lang="zh-CN" altLang="en-US">
                <a:solidFill>
                  <a:srgbClr val="000000"/>
                </a:solidFill>
              </a:rPr>
              <a:t>＋</a:t>
            </a:r>
            <a:r>
              <a:rPr lang="en-US" altLang="zh-CN">
                <a:solidFill>
                  <a:srgbClr val="000000"/>
                </a:solidFill>
              </a:rPr>
              <a:t>NT</a:t>
            </a:r>
            <a:r>
              <a:rPr lang="en-US" altLang="zh-CN" baseline="-30000">
                <a:solidFill>
                  <a:srgbClr val="000000"/>
                </a:solidFill>
              </a:rPr>
              <a:t>D</a:t>
            </a:r>
            <a:r>
              <a:rPr lang="en-US" altLang="zh-CN">
                <a:solidFill>
                  <a:srgbClr val="000000"/>
                </a:solidFill>
              </a:rPr>
              <a:t>)</a:t>
            </a:r>
            <a:r>
              <a:rPr lang="zh-CN" altLang="en-US">
                <a:solidFill>
                  <a:srgbClr val="000000"/>
                </a:solidFill>
              </a:rPr>
              <a:t>＝ </a:t>
            </a:r>
            <a:r>
              <a:rPr lang="en-US" altLang="zh-CN">
                <a:solidFill>
                  <a:srgbClr val="000000"/>
                </a:solidFill>
              </a:rPr>
              <a:t>1/(T</a:t>
            </a:r>
            <a:r>
              <a:rPr lang="en-US" altLang="zh-CN" baseline="-30000">
                <a:solidFill>
                  <a:srgbClr val="000000"/>
                </a:solidFill>
              </a:rPr>
              <a:t>S</a:t>
            </a:r>
            <a:r>
              <a:rPr lang="en-US" altLang="zh-CN">
                <a:solidFill>
                  <a:srgbClr val="000000"/>
                </a:solidFill>
              </a:rPr>
              <a:t>/N</a:t>
            </a:r>
            <a:r>
              <a:rPr lang="zh-CN" altLang="en-US">
                <a:solidFill>
                  <a:srgbClr val="000000"/>
                </a:solidFill>
              </a:rPr>
              <a:t>＋</a:t>
            </a:r>
            <a:r>
              <a:rPr lang="en-US" altLang="zh-CN">
                <a:solidFill>
                  <a:srgbClr val="000000"/>
                </a:solidFill>
              </a:rPr>
              <a:t>T</a:t>
            </a:r>
            <a:r>
              <a:rPr lang="en-US" altLang="zh-CN" baseline="-30000">
                <a:solidFill>
                  <a:srgbClr val="000000"/>
                </a:solidFill>
              </a:rPr>
              <a:t>D</a:t>
            </a:r>
            <a:r>
              <a:rPr lang="en-US" altLang="zh-CN">
                <a:solidFill>
                  <a:srgbClr val="000000"/>
                </a:solidFill>
              </a:rPr>
              <a:t>)</a:t>
            </a:r>
          </a:p>
          <a:p>
            <a:pPr marL="1350963" lvl="2">
              <a:spcBef>
                <a:spcPct val="10000"/>
              </a:spcBef>
            </a:pPr>
            <a:r>
              <a:rPr lang="en-US" altLang="zh-CN" i="1">
                <a:solidFill>
                  <a:srgbClr val="000000"/>
                </a:solidFill>
              </a:rPr>
              <a:t>f</a:t>
            </a:r>
            <a:r>
              <a:rPr lang="en-US" altLang="zh-CN" i="1" baseline="-30000">
                <a:solidFill>
                  <a:srgbClr val="000000"/>
                </a:solidFill>
              </a:rPr>
              <a:t>max_block</a:t>
            </a:r>
            <a:r>
              <a:rPr lang="zh-CN" altLang="en-US">
                <a:solidFill>
                  <a:srgbClr val="000000"/>
                </a:solidFill>
              </a:rPr>
              <a:t>＝</a:t>
            </a:r>
            <a:r>
              <a:rPr lang="en-US" altLang="zh-CN">
                <a:solidFill>
                  <a:srgbClr val="000000"/>
                </a:solidFill>
              </a:rPr>
              <a:t>K/(T</a:t>
            </a:r>
            <a:r>
              <a:rPr lang="en-US" altLang="zh-CN" baseline="-30000">
                <a:solidFill>
                  <a:srgbClr val="000000"/>
                </a:solidFill>
              </a:rPr>
              <a:t>S</a:t>
            </a:r>
            <a:r>
              <a:rPr lang="zh-CN" altLang="en-US">
                <a:solidFill>
                  <a:srgbClr val="000000"/>
                </a:solidFill>
              </a:rPr>
              <a:t>＋</a:t>
            </a:r>
            <a:r>
              <a:rPr lang="en-US" altLang="zh-CN">
                <a:solidFill>
                  <a:srgbClr val="000000"/>
                </a:solidFill>
              </a:rPr>
              <a:t>KT</a:t>
            </a:r>
            <a:r>
              <a:rPr lang="en-US" altLang="zh-CN" baseline="-30000">
                <a:solidFill>
                  <a:srgbClr val="000000"/>
                </a:solidFill>
              </a:rPr>
              <a:t>D</a:t>
            </a:r>
            <a:r>
              <a:rPr lang="en-US" altLang="zh-CN">
                <a:solidFill>
                  <a:srgbClr val="000000"/>
                </a:solidFill>
              </a:rPr>
              <a:t>)</a:t>
            </a:r>
            <a:r>
              <a:rPr lang="zh-CN" altLang="en-US">
                <a:solidFill>
                  <a:srgbClr val="000000"/>
                </a:solidFill>
              </a:rPr>
              <a:t>＝ </a:t>
            </a:r>
            <a:r>
              <a:rPr lang="en-US" altLang="zh-CN">
                <a:solidFill>
                  <a:srgbClr val="000000"/>
                </a:solidFill>
              </a:rPr>
              <a:t>1/(T</a:t>
            </a:r>
            <a:r>
              <a:rPr lang="en-US" altLang="zh-CN" baseline="-30000">
                <a:solidFill>
                  <a:srgbClr val="000000"/>
                </a:solidFill>
              </a:rPr>
              <a:t>S</a:t>
            </a:r>
            <a:r>
              <a:rPr lang="en-US" altLang="zh-CN">
                <a:solidFill>
                  <a:srgbClr val="000000"/>
                </a:solidFill>
              </a:rPr>
              <a:t>/K</a:t>
            </a:r>
            <a:r>
              <a:rPr lang="zh-CN" altLang="en-US">
                <a:solidFill>
                  <a:srgbClr val="000000"/>
                </a:solidFill>
              </a:rPr>
              <a:t>＋</a:t>
            </a:r>
            <a:r>
              <a:rPr lang="en-US" altLang="zh-CN">
                <a:solidFill>
                  <a:srgbClr val="000000"/>
                </a:solidFill>
              </a:rPr>
              <a:t>T</a:t>
            </a:r>
            <a:r>
              <a:rPr lang="en-US" altLang="zh-CN" baseline="-30000">
                <a:solidFill>
                  <a:srgbClr val="000000"/>
                </a:solidFill>
              </a:rPr>
              <a:t>D</a:t>
            </a:r>
            <a:r>
              <a:rPr lang="en-US" altLang="zh-CN">
                <a:solidFill>
                  <a:srgbClr val="000000"/>
                </a:solidFill>
              </a:rPr>
              <a:t>)</a:t>
            </a:r>
            <a:endParaRPr lang="en-US" altLang="zh-CN"/>
          </a:p>
          <a:p>
            <a:pPr marL="1350963" lvl="2">
              <a:spcBef>
                <a:spcPct val="10000"/>
              </a:spcBef>
            </a:pPr>
            <a:r>
              <a:rPr lang="en-US" altLang="zh-CN" i="1">
                <a:solidFill>
                  <a:srgbClr val="000000"/>
                </a:solidFill>
              </a:rPr>
              <a:t>f</a:t>
            </a:r>
            <a:r>
              <a:rPr lang="en-US" altLang="zh-CN" i="1" baseline="-30000">
                <a:solidFill>
                  <a:srgbClr val="000000"/>
                </a:solidFill>
              </a:rPr>
              <a:t>max_byte</a:t>
            </a:r>
            <a:r>
              <a:rPr lang="zh-CN" altLang="en-US">
                <a:solidFill>
                  <a:srgbClr val="000000"/>
                </a:solidFill>
              </a:rPr>
              <a:t>＝</a:t>
            </a:r>
            <a:r>
              <a:rPr lang="en-US" altLang="zh-CN">
                <a:solidFill>
                  <a:srgbClr val="000000"/>
                </a:solidFill>
              </a:rPr>
              <a:t>1/(T</a:t>
            </a:r>
            <a:r>
              <a:rPr lang="en-US" altLang="zh-CN" baseline="-30000">
                <a:solidFill>
                  <a:srgbClr val="000000"/>
                </a:solidFill>
              </a:rPr>
              <a:t>S</a:t>
            </a:r>
            <a:r>
              <a:rPr lang="zh-CN" altLang="en-US">
                <a:solidFill>
                  <a:srgbClr val="000000"/>
                </a:solidFill>
              </a:rPr>
              <a:t>＋</a:t>
            </a:r>
            <a:r>
              <a:rPr lang="en-US" altLang="zh-CN">
                <a:solidFill>
                  <a:srgbClr val="000000"/>
                </a:solidFill>
              </a:rPr>
              <a:t>T</a:t>
            </a:r>
            <a:r>
              <a:rPr lang="en-US" altLang="zh-CN" baseline="-30000">
                <a:solidFill>
                  <a:srgbClr val="000000"/>
                </a:solidFill>
              </a:rPr>
              <a:t>D</a:t>
            </a:r>
            <a:r>
              <a:rPr lang="en-US" altLang="zh-CN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" name="动作按钮: 自定义 5">
            <a:hlinkClick r:id="rId2" action="ppaction://hlinksldjump" highlightClick="1"/>
          </p:cNvPr>
          <p:cNvSpPr/>
          <p:nvPr/>
        </p:nvSpPr>
        <p:spPr bwMode="auto">
          <a:xfrm>
            <a:off x="6876320" y="1268700"/>
            <a:ext cx="2016280" cy="50407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选择通道</a:t>
            </a:r>
          </a:p>
        </p:txBody>
      </p:sp>
      <p:sp>
        <p:nvSpPr>
          <p:cNvPr id="7" name="动作按钮: 自定义 6">
            <a:hlinkClick r:id="rId3" action="ppaction://hlinksldjump" highlightClick="1"/>
          </p:cNvPr>
          <p:cNvSpPr/>
          <p:nvPr/>
        </p:nvSpPr>
        <p:spPr bwMode="auto">
          <a:xfrm>
            <a:off x="6876320" y="1844780"/>
            <a:ext cx="2016280" cy="50407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数组多路通道</a:t>
            </a:r>
          </a:p>
        </p:txBody>
      </p:sp>
      <p:sp>
        <p:nvSpPr>
          <p:cNvPr id="8" name="动作按钮: 自定义 7">
            <a:hlinkClick r:id="rId4" action="ppaction://hlinksldjump" highlightClick="1"/>
          </p:cNvPr>
          <p:cNvSpPr/>
          <p:nvPr/>
        </p:nvSpPr>
        <p:spPr bwMode="auto">
          <a:xfrm>
            <a:off x="6876320" y="2420860"/>
            <a:ext cx="2016280" cy="50407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smtClean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字节</a:t>
            </a: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多路通道</a:t>
            </a:r>
          </a:p>
        </p:txBody>
      </p:sp>
      <p:sp>
        <p:nvSpPr>
          <p:cNvPr id="9" name="动作按钮: 信息 8">
            <a:hlinkClick r:id="rId5" action="ppaction://hlinksldjump" highlightClick="1"/>
          </p:cNvPr>
          <p:cNvSpPr/>
          <p:nvPr/>
        </p:nvSpPr>
        <p:spPr bwMode="auto">
          <a:xfrm>
            <a:off x="8532550" y="188550"/>
            <a:ext cx="432060" cy="43206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9B3B62-AF28-4013-B1D4-25D3377BCFDA}" type="slidenum">
              <a:rPr lang="zh-CN" altLang="en-US"/>
              <a:pPr/>
              <a:t>72</a:t>
            </a:fld>
            <a:endParaRPr lang="en-US" altLang="zh-CN"/>
          </a:p>
        </p:txBody>
      </p:sp>
      <p:sp>
        <p:nvSpPr>
          <p:cNvPr id="188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流量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8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620713"/>
            <a:ext cx="8496300" cy="6049962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 smtClean="0">
                <a:solidFill>
                  <a:srgbClr val="0000FF"/>
                </a:solidFill>
              </a:rPr>
              <a:t>通道</a:t>
            </a:r>
            <a:r>
              <a:rPr lang="zh-CN" altLang="en-US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实际</a:t>
            </a:r>
            <a:r>
              <a:rPr lang="zh-CN" altLang="en-US" smtClean="0">
                <a:solidFill>
                  <a:srgbClr val="CC00FF"/>
                </a:solidFill>
              </a:rPr>
              <a:t>最大</a:t>
            </a:r>
            <a:r>
              <a:rPr lang="zh-CN" altLang="en-US" smtClean="0">
                <a:solidFill>
                  <a:srgbClr val="0000FF"/>
                </a:solidFill>
              </a:rPr>
              <a:t>流量</a:t>
            </a:r>
            <a:r>
              <a:rPr lang="zh-CN" altLang="en-US"/>
              <a:t>与连接在这个通道上的</a:t>
            </a:r>
            <a:r>
              <a:rPr lang="zh-CN" altLang="en-US">
                <a:solidFill>
                  <a:srgbClr val="0000FF"/>
                </a:solidFill>
              </a:rPr>
              <a:t>所有设备</a:t>
            </a:r>
            <a:r>
              <a:rPr lang="zh-CN" altLang="en-US"/>
              <a:t>的</a:t>
            </a:r>
            <a:r>
              <a:rPr lang="zh-CN" altLang="en-US">
                <a:solidFill>
                  <a:srgbClr val="0000FF"/>
                </a:solidFill>
              </a:rPr>
              <a:t>数据传输率</a:t>
            </a:r>
            <a:r>
              <a:rPr lang="zh-CN" altLang="en-US"/>
              <a:t>的关系如下：</a:t>
            </a:r>
          </a:p>
          <a:p>
            <a:pPr marL="812800" lvl="1" indent="-290513">
              <a:spcBef>
                <a:spcPct val="10000"/>
              </a:spcBef>
            </a:pPr>
            <a:endParaRPr lang="en-US" altLang="zh-CN" i="1"/>
          </a:p>
          <a:p>
            <a:pPr marL="812800" lvl="1" indent="-290513">
              <a:spcBef>
                <a:spcPct val="10000"/>
              </a:spcBef>
            </a:pPr>
            <a:endParaRPr lang="en-US" altLang="zh-CN" i="1"/>
          </a:p>
          <a:p>
            <a:pPr marL="812800" lvl="1" indent="-290513">
              <a:spcBef>
                <a:spcPct val="10000"/>
              </a:spcBef>
            </a:pPr>
            <a:endParaRPr lang="en-US" altLang="zh-CN" i="1"/>
          </a:p>
          <a:p>
            <a:pPr marL="812800" lvl="1" indent="-290513">
              <a:spcBef>
                <a:spcPct val="10000"/>
              </a:spcBef>
            </a:pPr>
            <a:endParaRPr lang="en-US" altLang="zh-CN" i="1"/>
          </a:p>
          <a:p>
            <a:pPr marL="812800" lvl="1" indent="-290513">
              <a:spcBef>
                <a:spcPct val="10000"/>
              </a:spcBef>
            </a:pPr>
            <a:endParaRPr lang="en-US" altLang="zh-CN" i="1"/>
          </a:p>
          <a:p>
            <a:pPr marL="812800" lvl="1" indent="-290513">
              <a:spcBef>
                <a:spcPct val="10000"/>
              </a:spcBef>
            </a:pPr>
            <a:endParaRPr lang="en-US" altLang="zh-CN" i="1"/>
          </a:p>
          <a:p>
            <a:pPr marL="812800" lvl="1" indent="-290513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/>
              <a:t>其中，</a:t>
            </a:r>
          </a:p>
          <a:p>
            <a:pPr marL="812800" lvl="1" indent="-290513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i="1"/>
              <a:t>j</a:t>
            </a:r>
            <a:r>
              <a:rPr lang="zh-CN" altLang="en-US"/>
              <a:t>为通道的编号</a:t>
            </a:r>
          </a:p>
          <a:p>
            <a:pPr marL="812800" lvl="1" indent="-290513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i="1"/>
              <a:t>f</a:t>
            </a:r>
            <a:r>
              <a:rPr lang="en-US" altLang="zh-CN" i="1" baseline="-25000"/>
              <a:t>i,j</a:t>
            </a:r>
            <a:r>
              <a:rPr lang="zh-CN" altLang="en-US"/>
              <a:t>为第</a:t>
            </a:r>
            <a:r>
              <a:rPr lang="en-US" altLang="zh-CN" i="1"/>
              <a:t>j</a:t>
            </a:r>
            <a:r>
              <a:rPr lang="zh-CN" altLang="en-US"/>
              <a:t>通道上所挂的第</a:t>
            </a:r>
            <a:r>
              <a:rPr lang="en-US" altLang="zh-CN" i="1"/>
              <a:t>i</a:t>
            </a:r>
            <a:r>
              <a:rPr lang="zh-CN" altLang="en-US"/>
              <a:t>台设备的字节传送速率</a:t>
            </a:r>
          </a:p>
          <a:p>
            <a:pPr marL="812800" lvl="1" indent="-290513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i="1"/>
              <a:t>p</a:t>
            </a:r>
            <a:r>
              <a:rPr lang="en-US" altLang="zh-CN" i="1" baseline="-25000"/>
              <a:t>j</a:t>
            </a:r>
            <a:r>
              <a:rPr lang="zh-CN" altLang="en-US"/>
              <a:t>为第</a:t>
            </a:r>
            <a:r>
              <a:rPr lang="en-US" altLang="zh-CN" i="1"/>
              <a:t>j</a:t>
            </a:r>
            <a:r>
              <a:rPr lang="zh-CN" altLang="en-US"/>
              <a:t>号通道中所接设备的台数</a:t>
            </a:r>
            <a:endParaRPr lang="en-US" altLang="zh-CN"/>
          </a:p>
        </p:txBody>
      </p:sp>
      <p:graphicFrame>
        <p:nvGraphicFramePr>
          <p:cNvPr id="18851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042694"/>
              </p:ext>
            </p:extLst>
          </p:nvPr>
        </p:nvGraphicFramePr>
        <p:xfrm>
          <a:off x="2981923" y="1477572"/>
          <a:ext cx="2719387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235" name="公式" r:id="rId3" imgW="952200" imgH="457200" progId="Equation.3">
                  <p:embed/>
                </p:oleObj>
              </mc:Choice>
              <mc:Fallback>
                <p:oleObj name="公式" r:id="rId3" imgW="952200" imgH="457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923" y="1477572"/>
                        <a:ext cx="2719387" cy="1303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51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606643"/>
              </p:ext>
            </p:extLst>
          </p:nvPr>
        </p:nvGraphicFramePr>
        <p:xfrm>
          <a:off x="3008910" y="2702185"/>
          <a:ext cx="34353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236" name="公式" r:id="rId5" imgW="1358640" imgH="457200" progId="Equation.3">
                  <p:embed/>
                </p:oleObj>
              </mc:Choice>
              <mc:Fallback>
                <p:oleObj name="公式" r:id="rId5" imgW="1358640" imgH="457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910" y="2702185"/>
                        <a:ext cx="343535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51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466493"/>
              </p:ext>
            </p:extLst>
          </p:nvPr>
        </p:nvGraphicFramePr>
        <p:xfrm>
          <a:off x="3083523" y="3814085"/>
          <a:ext cx="33496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237" name="公式" r:id="rId7" imgW="1358640" imgH="457200" progId="Equation.3">
                  <p:embed/>
                </p:oleObj>
              </mc:Choice>
              <mc:Fallback>
                <p:oleObj name="公式" r:id="rId7" imgW="1358640" imgH="457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3523" y="3814085"/>
                        <a:ext cx="3349625" cy="1127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动作按钮: 自定义 8">
            <a:hlinkClick r:id="rId9" action="ppaction://hlinksldjump" highlightClick="1"/>
          </p:cNvPr>
          <p:cNvSpPr/>
          <p:nvPr/>
        </p:nvSpPr>
        <p:spPr bwMode="auto">
          <a:xfrm>
            <a:off x="6876320" y="1268700"/>
            <a:ext cx="2016280" cy="50407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选择通道</a:t>
            </a:r>
          </a:p>
        </p:txBody>
      </p:sp>
      <p:sp>
        <p:nvSpPr>
          <p:cNvPr id="10" name="动作按钮: 自定义 9">
            <a:hlinkClick r:id="rId10" action="ppaction://hlinksldjump" highlightClick="1"/>
          </p:cNvPr>
          <p:cNvSpPr/>
          <p:nvPr/>
        </p:nvSpPr>
        <p:spPr bwMode="auto">
          <a:xfrm>
            <a:off x="6876320" y="1844780"/>
            <a:ext cx="2016280" cy="50407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数组多路通道</a:t>
            </a:r>
          </a:p>
        </p:txBody>
      </p:sp>
      <p:sp>
        <p:nvSpPr>
          <p:cNvPr id="11" name="动作按钮: 自定义 10">
            <a:hlinkClick r:id="rId11" action="ppaction://hlinksldjump" highlightClick="1"/>
          </p:cNvPr>
          <p:cNvSpPr/>
          <p:nvPr/>
        </p:nvSpPr>
        <p:spPr bwMode="auto">
          <a:xfrm>
            <a:off x="6876320" y="2420860"/>
            <a:ext cx="2016280" cy="50407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smtClean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字节</a:t>
            </a: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多路通道</a:t>
            </a:r>
          </a:p>
        </p:txBody>
      </p:sp>
      <p:sp>
        <p:nvSpPr>
          <p:cNvPr id="12" name="动作按钮: 信息 11">
            <a:hlinkClick r:id="rId12" action="ppaction://hlinksldjump" highlightClick="1"/>
          </p:cNvPr>
          <p:cNvSpPr/>
          <p:nvPr/>
        </p:nvSpPr>
        <p:spPr bwMode="auto">
          <a:xfrm>
            <a:off x="8532550" y="188550"/>
            <a:ext cx="432060" cy="43206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3933CF-928C-48C2-9399-C329D6F0FFCF}" type="slidenum">
              <a:rPr lang="zh-CN" altLang="en-US"/>
              <a:pPr/>
              <a:t>73</a:t>
            </a:fld>
            <a:endParaRPr lang="en-US" altLang="zh-CN"/>
          </a:p>
        </p:txBody>
      </p:sp>
      <p:sp>
        <p:nvSpPr>
          <p:cNvPr id="1890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流量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90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052513"/>
            <a:ext cx="8496300" cy="5545137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为了保证通道能够正常工作，不丢失数据，各种</a:t>
            </a:r>
            <a:r>
              <a:rPr lang="zh-CN" altLang="en-US" smtClean="0">
                <a:solidFill>
                  <a:srgbClr val="0000FF"/>
                </a:solidFill>
              </a:rPr>
              <a:t>通道</a:t>
            </a:r>
            <a:r>
              <a:rPr lang="zh-CN" altLang="en-US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实际</a:t>
            </a:r>
            <a:r>
              <a:rPr lang="zh-CN" altLang="en-US" smtClean="0">
                <a:solidFill>
                  <a:srgbClr val="CC00FF"/>
                </a:solidFill>
              </a:rPr>
              <a:t>最大</a:t>
            </a:r>
            <a:r>
              <a:rPr lang="zh-CN" altLang="en-US" smtClean="0">
                <a:solidFill>
                  <a:srgbClr val="0000FF"/>
                </a:solidFill>
              </a:rPr>
              <a:t>流量</a:t>
            </a:r>
            <a:r>
              <a:rPr lang="zh-CN" altLang="en-US" smtClean="0"/>
              <a:t>应该</a:t>
            </a:r>
            <a:r>
              <a:rPr lang="zh-CN" altLang="en-US">
                <a:solidFill>
                  <a:srgbClr val="CC0066"/>
                </a:solidFill>
              </a:rPr>
              <a:t>不大于</a:t>
            </a:r>
            <a:r>
              <a:rPr lang="zh-CN" altLang="en-US"/>
              <a:t>通道</a:t>
            </a:r>
            <a:r>
              <a:rPr lang="zh-CN" altLang="en-US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极限</a:t>
            </a:r>
            <a:r>
              <a:rPr lang="zh-CN" altLang="en-US">
                <a:solidFill>
                  <a:srgbClr val="0000FF"/>
                </a:solidFill>
              </a:rPr>
              <a:t>流量</a:t>
            </a:r>
            <a:r>
              <a:rPr lang="zh-CN" altLang="en-US"/>
              <a:t>，即满足下列不等式关系：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/>
              <a:t>	</a:t>
            </a:r>
            <a:r>
              <a:rPr lang="en-US" altLang="zh-CN" i="1"/>
              <a:t>f</a:t>
            </a:r>
            <a:r>
              <a:rPr lang="en-US" altLang="zh-CN" i="1" baseline="-25000"/>
              <a:t>byte , j</a:t>
            </a:r>
            <a:r>
              <a:rPr lang="en-US" altLang="zh-CN" i="1">
                <a:latin typeface="+mn-ea"/>
              </a:rPr>
              <a:t> </a:t>
            </a:r>
            <a:r>
              <a:rPr lang="en-US" altLang="zh-CN">
                <a:latin typeface="+mn-ea"/>
                <a:sym typeface="Symbol" pitchFamily="18" charset="2"/>
              </a:rPr>
              <a:t>≤</a:t>
            </a:r>
            <a:r>
              <a:rPr lang="en-US" altLang="zh-CN">
                <a:sym typeface="Symbol" pitchFamily="18" charset="2"/>
              </a:rPr>
              <a:t> </a:t>
            </a:r>
            <a:r>
              <a:rPr lang="en-US" altLang="zh-CN" i="1" smtClean="0"/>
              <a:t>f</a:t>
            </a:r>
            <a:r>
              <a:rPr lang="en-US" altLang="zh-CN" i="1" baseline="-25000" smtClean="0"/>
              <a:t>max_byte </a:t>
            </a:r>
            <a:r>
              <a:rPr lang="en-US" altLang="zh-CN" i="1" baseline="-25000"/>
              <a:t>, j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/>
              <a:t>	</a:t>
            </a:r>
            <a:r>
              <a:rPr lang="en-US" altLang="zh-CN" i="1"/>
              <a:t>f</a:t>
            </a:r>
            <a:r>
              <a:rPr lang="en-US" altLang="zh-CN" i="1" baseline="-25000"/>
              <a:t>block , j</a:t>
            </a:r>
            <a:r>
              <a:rPr lang="en-US" altLang="zh-CN" i="1"/>
              <a:t> </a:t>
            </a:r>
            <a:r>
              <a:rPr lang="en-US" altLang="zh-CN">
                <a:latin typeface="+mn-ea"/>
                <a:sym typeface="Symbol" pitchFamily="18" charset="2"/>
              </a:rPr>
              <a:t>≤</a:t>
            </a:r>
            <a:r>
              <a:rPr lang="en-US" altLang="zh-CN">
                <a:sym typeface="Symbol" pitchFamily="18" charset="2"/>
              </a:rPr>
              <a:t> </a:t>
            </a:r>
            <a:r>
              <a:rPr lang="en-US" altLang="zh-CN" i="1"/>
              <a:t>f</a:t>
            </a:r>
            <a:r>
              <a:rPr lang="en-US" altLang="zh-CN" i="1" baseline="-25000"/>
              <a:t>max_block , j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/>
              <a:t>	</a:t>
            </a:r>
            <a:r>
              <a:rPr lang="en-US" altLang="zh-CN" i="1"/>
              <a:t>f</a:t>
            </a:r>
            <a:r>
              <a:rPr lang="en-US" altLang="zh-CN" i="1" baseline="-25000"/>
              <a:t>select , j</a:t>
            </a:r>
            <a:r>
              <a:rPr lang="en-US" altLang="zh-CN" i="1"/>
              <a:t> </a:t>
            </a:r>
            <a:r>
              <a:rPr lang="en-US" altLang="zh-CN">
                <a:latin typeface="+mn-ea"/>
                <a:sym typeface="Symbol" pitchFamily="18" charset="2"/>
              </a:rPr>
              <a:t>≤</a:t>
            </a:r>
            <a:r>
              <a:rPr lang="en-US" altLang="zh-CN">
                <a:sym typeface="Symbol" pitchFamily="18" charset="2"/>
              </a:rPr>
              <a:t> </a:t>
            </a:r>
            <a:r>
              <a:rPr lang="en-US" altLang="zh-CN" i="1"/>
              <a:t>f</a:t>
            </a:r>
            <a:r>
              <a:rPr lang="en-US" altLang="zh-CN" i="1" baseline="-25000"/>
              <a:t>max_select , j</a:t>
            </a:r>
            <a:endParaRPr lang="en-US" altLang="zh-CN"/>
          </a:p>
        </p:txBody>
      </p:sp>
      <p:sp>
        <p:nvSpPr>
          <p:cNvPr id="6" name="动作按钮: 自定义 5">
            <a:hlinkClick r:id="rId2" action="ppaction://hlinksldjump" highlightClick="1"/>
          </p:cNvPr>
          <p:cNvSpPr/>
          <p:nvPr/>
        </p:nvSpPr>
        <p:spPr bwMode="auto">
          <a:xfrm>
            <a:off x="6660290" y="4581160"/>
            <a:ext cx="2016280" cy="50407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选择通道</a:t>
            </a:r>
          </a:p>
        </p:txBody>
      </p:sp>
      <p:sp>
        <p:nvSpPr>
          <p:cNvPr id="7" name="动作按钮: 自定义 6">
            <a:hlinkClick r:id="rId3" action="ppaction://hlinksldjump" highlightClick="1"/>
          </p:cNvPr>
          <p:cNvSpPr/>
          <p:nvPr/>
        </p:nvSpPr>
        <p:spPr bwMode="auto">
          <a:xfrm>
            <a:off x="6660290" y="5157240"/>
            <a:ext cx="2016280" cy="50407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数组多路通道</a:t>
            </a:r>
          </a:p>
        </p:txBody>
      </p:sp>
      <p:sp>
        <p:nvSpPr>
          <p:cNvPr id="8" name="动作按钮: 自定义 7">
            <a:hlinkClick r:id="rId4" action="ppaction://hlinksldjump" highlightClick="1"/>
          </p:cNvPr>
          <p:cNvSpPr/>
          <p:nvPr/>
        </p:nvSpPr>
        <p:spPr bwMode="auto">
          <a:xfrm>
            <a:off x="6660290" y="5733320"/>
            <a:ext cx="2016280" cy="504070"/>
          </a:xfrm>
          <a:prstGeom prst="actionButtonBlan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smtClean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字节</a:t>
            </a:r>
            <a:r>
              <a:rPr kumimoji="0" lang="zh-CN" altLang="en-US" sz="2400" b="1" i="0" u="none" strike="noStrike" cap="none" normalizeH="0" baseline="0" smtClean="0">
                <a:ln>
                  <a:noFill/>
                </a:ln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多路通道</a:t>
            </a:r>
          </a:p>
        </p:txBody>
      </p:sp>
      <p:sp>
        <p:nvSpPr>
          <p:cNvPr id="9" name="动作按钮: 信息 8">
            <a:hlinkClick r:id="rId5" action="ppaction://hlinksldjump" highlightClick="1"/>
          </p:cNvPr>
          <p:cNvSpPr/>
          <p:nvPr/>
        </p:nvSpPr>
        <p:spPr bwMode="auto">
          <a:xfrm>
            <a:off x="8532550" y="188550"/>
            <a:ext cx="432060" cy="43206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6E0819-94AD-4C34-B30A-BEB9A2CFB336}" type="slidenum">
              <a:rPr lang="zh-CN" altLang="en-US"/>
              <a:pPr/>
              <a:t>74</a:t>
            </a:fld>
            <a:endParaRPr lang="en-US" altLang="zh-CN"/>
          </a:p>
        </p:txBody>
      </p:sp>
      <p:sp>
        <p:nvSpPr>
          <p:cNvPr id="189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流量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91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692150"/>
            <a:ext cx="8496300" cy="5976938"/>
          </a:xfrm>
        </p:spPr>
        <p:txBody>
          <a:bodyPr/>
          <a:lstStyle/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/>
              <a:t>如果</a:t>
            </a:r>
            <a:r>
              <a:rPr lang="en-US" altLang="zh-CN"/>
              <a:t>I/O</a:t>
            </a:r>
            <a:r>
              <a:rPr lang="zh-CN" altLang="en-US"/>
              <a:t>系统有</a:t>
            </a:r>
            <a:r>
              <a:rPr lang="en-US" altLang="zh-CN" i="1"/>
              <a:t>m</a:t>
            </a:r>
            <a:r>
              <a:rPr lang="zh-CN" altLang="en-US"/>
              <a:t>个通道，其中</a:t>
            </a:r>
            <a:r>
              <a:rPr lang="en-US" altLang="zh-CN">
                <a:solidFill>
                  <a:srgbClr val="0000FF"/>
                </a:solidFill>
              </a:rPr>
              <a:t>1</a:t>
            </a:r>
            <a:r>
              <a:rPr lang="zh-CN" altLang="en-US">
                <a:solidFill>
                  <a:srgbClr val="0000FF"/>
                </a:solidFill>
              </a:rPr>
              <a:t>～</a:t>
            </a:r>
            <a:r>
              <a:rPr lang="en-US" altLang="zh-CN" i="1">
                <a:solidFill>
                  <a:srgbClr val="0000FF"/>
                </a:solidFill>
              </a:rPr>
              <a:t>m</a:t>
            </a:r>
            <a:r>
              <a:rPr lang="en-US" altLang="zh-CN" baseline="-25000">
                <a:solidFill>
                  <a:srgbClr val="0000FF"/>
                </a:solidFill>
              </a:rPr>
              <a:t>1</a:t>
            </a:r>
            <a:r>
              <a:rPr lang="zh-CN" altLang="en-US"/>
              <a:t>为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字节</a:t>
            </a:r>
            <a:r>
              <a:rPr lang="zh-CN" altLang="en-US"/>
              <a:t>多路，</a:t>
            </a:r>
            <a:r>
              <a:rPr lang="en-US" altLang="zh-CN" i="1">
                <a:solidFill>
                  <a:srgbClr val="0000FF"/>
                </a:solidFill>
              </a:rPr>
              <a:t>m</a:t>
            </a:r>
            <a:r>
              <a:rPr lang="en-US" altLang="zh-CN" baseline="-25000">
                <a:solidFill>
                  <a:srgbClr val="0000FF"/>
                </a:solidFill>
              </a:rPr>
              <a:t>1</a:t>
            </a:r>
            <a:r>
              <a:rPr lang="en-US" altLang="zh-CN">
                <a:solidFill>
                  <a:srgbClr val="0000FF"/>
                </a:solidFill>
              </a:rPr>
              <a:t>+1</a:t>
            </a:r>
            <a:r>
              <a:rPr lang="zh-CN" altLang="en-US">
                <a:solidFill>
                  <a:srgbClr val="0000FF"/>
                </a:solidFill>
              </a:rPr>
              <a:t>～</a:t>
            </a:r>
            <a:r>
              <a:rPr lang="en-US" altLang="zh-CN" i="1">
                <a:solidFill>
                  <a:srgbClr val="0000FF"/>
                </a:solidFill>
              </a:rPr>
              <a:t>m</a:t>
            </a:r>
            <a:r>
              <a:rPr lang="en-US" altLang="zh-CN" baseline="-25000">
                <a:solidFill>
                  <a:srgbClr val="0000FF"/>
                </a:solidFill>
              </a:rPr>
              <a:t>2</a:t>
            </a:r>
            <a:r>
              <a:rPr lang="zh-CN" altLang="en-US"/>
              <a:t>为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数组</a:t>
            </a:r>
            <a:r>
              <a:rPr lang="zh-CN" altLang="en-US"/>
              <a:t>多路，</a:t>
            </a:r>
            <a:r>
              <a:rPr lang="en-US" altLang="zh-CN" i="1">
                <a:solidFill>
                  <a:srgbClr val="0000FF"/>
                </a:solidFill>
              </a:rPr>
              <a:t>m</a:t>
            </a:r>
            <a:r>
              <a:rPr lang="en-US" altLang="zh-CN" baseline="-25000">
                <a:solidFill>
                  <a:srgbClr val="0000FF"/>
                </a:solidFill>
              </a:rPr>
              <a:t>2</a:t>
            </a:r>
            <a:r>
              <a:rPr lang="en-US" altLang="zh-CN">
                <a:solidFill>
                  <a:srgbClr val="0000FF"/>
                </a:solidFill>
              </a:rPr>
              <a:t>+1</a:t>
            </a:r>
            <a:r>
              <a:rPr lang="zh-CN" altLang="en-US">
                <a:solidFill>
                  <a:srgbClr val="0000FF"/>
                </a:solidFill>
              </a:rPr>
              <a:t>～</a:t>
            </a:r>
            <a:r>
              <a:rPr lang="en-US" altLang="zh-CN" i="1">
                <a:solidFill>
                  <a:srgbClr val="0000FF"/>
                </a:solidFill>
              </a:rPr>
              <a:t>m</a:t>
            </a:r>
            <a:r>
              <a:rPr lang="zh-CN" altLang="en-US"/>
              <a:t>为</a:t>
            </a:r>
            <a:r>
              <a:rPr lang="zh-CN" altLang="en-US">
                <a:solidFill>
                  <a:srgbClr val="FF0000"/>
                </a:solidFill>
                <a:ea typeface="黑体" pitchFamily="2" charset="-122"/>
              </a:rPr>
              <a:t>选择</a:t>
            </a:r>
            <a:r>
              <a:rPr lang="zh-CN" altLang="en-US"/>
              <a:t>，则</a:t>
            </a:r>
            <a:r>
              <a:rPr lang="en-US" altLang="zh-CN"/>
              <a:t>I/O</a:t>
            </a:r>
            <a:r>
              <a:rPr lang="zh-CN" altLang="en-US"/>
              <a:t>系统的</a:t>
            </a:r>
            <a:r>
              <a:rPr lang="zh-CN" altLang="en-US">
                <a:solidFill>
                  <a:srgbClr val="008000"/>
                </a:solidFill>
                <a:ea typeface="黑体" pitchFamily="2" charset="-122"/>
              </a:rPr>
              <a:t>极限流量</a:t>
            </a:r>
            <a:r>
              <a:rPr lang="zh-CN" altLang="en-US"/>
              <a:t>为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zh-CN" altLang="en-US" sz="1800"/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zh-CN" altLang="en-US" sz="1800"/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zh-CN" altLang="en-US" sz="1800"/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/>
              <a:t>必然会满足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en-US" altLang="zh-CN"/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en-US" altLang="zh-CN"/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/>
              <a:t>左右两边的差值越小，利用率越高，设计越合理。</a:t>
            </a:r>
            <a:endParaRPr lang="en-US" altLang="zh-CN"/>
          </a:p>
        </p:txBody>
      </p:sp>
      <p:graphicFrame>
        <p:nvGraphicFramePr>
          <p:cNvPr id="1891332" name="Object 4"/>
          <p:cNvGraphicFramePr>
            <a:graphicFrameLocks/>
          </p:cNvGraphicFramePr>
          <p:nvPr/>
        </p:nvGraphicFramePr>
        <p:xfrm>
          <a:off x="466725" y="2430463"/>
          <a:ext cx="8459788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362" name="公式" r:id="rId3" imgW="3238200" imgH="469800" progId="Equation.3">
                  <p:embed/>
                </p:oleObj>
              </mc:Choice>
              <mc:Fallback>
                <p:oleObj name="公式" r:id="rId3" imgW="3238200" imgH="469800" progId="Equation.3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2430463"/>
                        <a:ext cx="8459788" cy="114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1333" name="Object 5"/>
          <p:cNvGraphicFramePr>
            <a:graphicFrameLocks/>
          </p:cNvGraphicFramePr>
          <p:nvPr/>
        </p:nvGraphicFramePr>
        <p:xfrm>
          <a:off x="428625" y="4149725"/>
          <a:ext cx="7829550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363" name="公式" r:id="rId5" imgW="2997000" imgH="482400" progId="Equation.3">
                  <p:embed/>
                </p:oleObj>
              </mc:Choice>
              <mc:Fallback>
                <p:oleObj name="公式" r:id="rId5" imgW="2997000" imgH="482400" progId="Equation.3">
                  <p:embed/>
                  <p:pic>
                    <p:nvPicPr>
                      <p:cNvPr id="0" name="Picture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4149725"/>
                        <a:ext cx="7829550" cy="117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1334" name="Text Box 6"/>
          <p:cNvSpPr txBox="1">
            <a:spLocks noChangeArrowheads="1"/>
          </p:cNvSpPr>
          <p:nvPr/>
        </p:nvSpPr>
        <p:spPr bwMode="auto">
          <a:xfrm>
            <a:off x="1042988" y="4364038"/>
            <a:ext cx="576262" cy="57943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3200">
                <a:latin typeface="+mn-ea"/>
                <a:ea typeface="+mn-ea"/>
              </a:rPr>
              <a:t>≥</a:t>
            </a:r>
          </a:p>
        </p:txBody>
      </p:sp>
      <p:sp>
        <p:nvSpPr>
          <p:cNvPr id="1891335" name="Text Box 7"/>
          <p:cNvSpPr txBox="1">
            <a:spLocks noChangeArrowheads="1"/>
          </p:cNvSpPr>
          <p:nvPr/>
        </p:nvSpPr>
        <p:spPr bwMode="auto">
          <a:xfrm>
            <a:off x="1042988" y="2714625"/>
            <a:ext cx="576262" cy="5794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3200">
                <a:latin typeface="Arial" charset="0"/>
              </a:rPr>
              <a:t>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157791-C396-4DEF-806F-4E67560C4CDE}" type="slidenum">
              <a:rPr lang="zh-CN" altLang="en-US"/>
              <a:pPr/>
              <a:t>75</a:t>
            </a:fld>
            <a:endParaRPr lang="en-US" altLang="zh-CN"/>
          </a:p>
        </p:txBody>
      </p:sp>
      <p:sp>
        <p:nvSpPr>
          <p:cNvPr id="189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8.4.4  I/O</a:t>
            </a:r>
            <a:r>
              <a:rPr lang="zh-CN" altLang="en-US"/>
              <a:t>通道方式      </a:t>
            </a:r>
            <a:r>
              <a:rPr lang="en-US" altLang="zh-CN">
                <a:solidFill>
                  <a:srgbClr val="006600"/>
                </a:solidFill>
              </a:rPr>
              <a:t>3. </a:t>
            </a:r>
            <a:r>
              <a:rPr lang="zh-CN" altLang="en-US">
                <a:solidFill>
                  <a:srgbClr val="006600"/>
                </a:solidFill>
              </a:rPr>
              <a:t>通道</a:t>
            </a:r>
            <a:r>
              <a:rPr lang="zh-CN" altLang="en-US">
                <a:solidFill>
                  <a:srgbClr val="CC0066"/>
                </a:solidFill>
              </a:rPr>
              <a:t>流量</a:t>
            </a:r>
            <a:endParaRPr lang="en-US" altLang="zh-CN">
              <a:solidFill>
                <a:srgbClr val="CC0066"/>
              </a:solidFill>
            </a:endParaRPr>
          </a:p>
        </p:txBody>
      </p:sp>
      <p:sp>
        <p:nvSpPr>
          <p:cNvPr id="1892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549275"/>
            <a:ext cx="8496300" cy="6119813"/>
          </a:xfrm>
        </p:spPr>
        <p:txBody>
          <a:bodyPr/>
          <a:lstStyle/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8.9】</a:t>
            </a:r>
            <a:r>
              <a:rPr lang="zh-CN" altLang="en-US" sz="2400" dirty="0"/>
              <a:t>设</a:t>
            </a:r>
            <a:r>
              <a:rPr lang="zh-CN" altLang="en-US" sz="2400" dirty="0">
                <a:solidFill>
                  <a:srgbClr val="FF0000"/>
                </a:solidFill>
              </a:rPr>
              <a:t>字节多路通道</a:t>
            </a:r>
            <a:r>
              <a:rPr lang="zh-CN" altLang="en-US" sz="2400" dirty="0"/>
              <a:t>接有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en-US" altLang="zh-CN" sz="2400" dirty="0"/>
              <a:t>I/O</a:t>
            </a:r>
            <a:r>
              <a:rPr lang="zh-CN" altLang="en-US" sz="2400" dirty="0"/>
              <a:t>设备，数据传输率小于</a:t>
            </a:r>
            <a:r>
              <a:rPr lang="en-US" altLang="zh-CN" sz="2400" dirty="0">
                <a:solidFill>
                  <a:srgbClr val="FF0000"/>
                </a:solidFill>
              </a:rPr>
              <a:t>200</a:t>
            </a:r>
            <a:r>
              <a:rPr lang="zh-CN" altLang="en-US" sz="2400" dirty="0">
                <a:solidFill>
                  <a:srgbClr val="FF0000"/>
                </a:solidFill>
              </a:rPr>
              <a:t>字符</a:t>
            </a:r>
            <a:r>
              <a:rPr lang="en-US" altLang="zh-CN" sz="2400" dirty="0">
                <a:solidFill>
                  <a:srgbClr val="FF0000"/>
                </a:solidFill>
              </a:rPr>
              <a:t>/s</a:t>
            </a:r>
            <a:r>
              <a:rPr lang="zh-CN" altLang="en-US" sz="2400" dirty="0"/>
              <a:t>；</a:t>
            </a:r>
            <a:r>
              <a:rPr lang="zh-CN" altLang="en-US" sz="2400" dirty="0">
                <a:solidFill>
                  <a:srgbClr val="0000FF"/>
                </a:solidFill>
              </a:rPr>
              <a:t>数组多路通道</a:t>
            </a:r>
            <a:r>
              <a:rPr lang="zh-CN" altLang="en-US" sz="2400" dirty="0"/>
              <a:t>接有一台打印机、一台调制解调器和一台绘图机，假定</a:t>
            </a:r>
            <a:r>
              <a:rPr lang="zh-CN" altLang="en-US" sz="2400" dirty="0">
                <a:solidFill>
                  <a:srgbClr val="0000FF"/>
                </a:solidFill>
              </a:rPr>
              <a:t>打印机</a:t>
            </a:r>
            <a:r>
              <a:rPr lang="zh-CN" altLang="en-US" sz="2400" dirty="0"/>
              <a:t>速度为</a:t>
            </a:r>
            <a:r>
              <a:rPr lang="en-US" altLang="zh-CN" sz="2400" dirty="0">
                <a:solidFill>
                  <a:srgbClr val="FF0066"/>
                </a:solidFill>
              </a:rPr>
              <a:t>20</a:t>
            </a:r>
            <a:r>
              <a:rPr lang="zh-CN" altLang="en-US" sz="2400" dirty="0">
                <a:solidFill>
                  <a:srgbClr val="FF0066"/>
                </a:solidFill>
              </a:rPr>
              <a:t>页</a:t>
            </a:r>
            <a:r>
              <a:rPr lang="en-US" altLang="zh-CN" sz="2400" dirty="0">
                <a:solidFill>
                  <a:srgbClr val="FF0066"/>
                </a:solidFill>
              </a:rPr>
              <a:t>/min</a:t>
            </a:r>
            <a:r>
              <a:rPr lang="zh-CN" altLang="en-US" sz="2400" dirty="0"/>
              <a:t>，每页</a:t>
            </a:r>
            <a:r>
              <a:rPr lang="en-US" altLang="zh-CN" sz="2400" dirty="0">
                <a:solidFill>
                  <a:srgbClr val="FF0066"/>
                </a:solidFill>
              </a:rPr>
              <a:t>40</a:t>
            </a:r>
            <a:r>
              <a:rPr lang="zh-CN" altLang="en-US" sz="2400" dirty="0">
                <a:solidFill>
                  <a:srgbClr val="FF0066"/>
                </a:solidFill>
              </a:rPr>
              <a:t>行</a:t>
            </a:r>
            <a:r>
              <a:rPr lang="zh-CN" altLang="en-US" sz="2400" dirty="0"/>
              <a:t>，每行</a:t>
            </a:r>
            <a:r>
              <a:rPr lang="en-US" altLang="zh-CN" sz="2400" dirty="0">
                <a:solidFill>
                  <a:srgbClr val="FF0066"/>
                </a:solidFill>
              </a:rPr>
              <a:t>80</a:t>
            </a:r>
            <a:r>
              <a:rPr lang="zh-CN" altLang="en-US" sz="2400" dirty="0">
                <a:solidFill>
                  <a:srgbClr val="FF0066"/>
                </a:solidFill>
              </a:rPr>
              <a:t>字符</a:t>
            </a:r>
            <a:r>
              <a:rPr lang="zh-CN" altLang="en-US" sz="2400" dirty="0"/>
              <a:t>；</a:t>
            </a:r>
            <a:r>
              <a:rPr lang="zh-CN" altLang="en-US" sz="2400" dirty="0">
                <a:solidFill>
                  <a:srgbClr val="0000FF"/>
                </a:solidFill>
              </a:rPr>
              <a:t>调制解调器</a:t>
            </a:r>
            <a:r>
              <a:rPr lang="zh-CN" altLang="en-US" sz="2400" dirty="0"/>
              <a:t>传输率为</a:t>
            </a:r>
            <a:r>
              <a:rPr lang="en-US" altLang="zh-CN" sz="2400" dirty="0">
                <a:solidFill>
                  <a:srgbClr val="FF0066"/>
                </a:solidFill>
              </a:rPr>
              <a:t>5600</a:t>
            </a:r>
            <a:r>
              <a:rPr lang="zh-CN" altLang="en-US" sz="2400" dirty="0">
                <a:solidFill>
                  <a:srgbClr val="FF0066"/>
                </a:solidFill>
              </a:rPr>
              <a:t>字符</a:t>
            </a:r>
            <a:r>
              <a:rPr lang="en-US" altLang="zh-CN" sz="2400" dirty="0">
                <a:solidFill>
                  <a:srgbClr val="FF0066"/>
                </a:solidFill>
              </a:rPr>
              <a:t>/s</a:t>
            </a:r>
            <a:r>
              <a:rPr lang="zh-CN" altLang="en-US" sz="2400" dirty="0"/>
              <a:t>；</a:t>
            </a:r>
            <a:r>
              <a:rPr lang="zh-CN" altLang="en-US" sz="2400" dirty="0">
                <a:solidFill>
                  <a:srgbClr val="0000FF"/>
                </a:solidFill>
              </a:rPr>
              <a:t>绘图机</a:t>
            </a:r>
            <a:r>
              <a:rPr lang="zh-CN" altLang="en-US" sz="2400" dirty="0"/>
              <a:t>传输率为</a:t>
            </a:r>
            <a:r>
              <a:rPr lang="en-US" altLang="zh-CN" sz="2400" dirty="0">
                <a:solidFill>
                  <a:srgbClr val="FF0066"/>
                </a:solidFill>
              </a:rPr>
              <a:t>2400</a:t>
            </a:r>
            <a:r>
              <a:rPr lang="zh-CN" altLang="en-US" sz="2400" dirty="0">
                <a:solidFill>
                  <a:srgbClr val="FF0066"/>
                </a:solidFill>
              </a:rPr>
              <a:t>字符</a:t>
            </a:r>
            <a:r>
              <a:rPr lang="en-US" altLang="zh-CN" sz="2400" dirty="0">
                <a:solidFill>
                  <a:srgbClr val="FF0066"/>
                </a:solidFill>
              </a:rPr>
              <a:t>/s</a:t>
            </a:r>
            <a:r>
              <a:rPr lang="zh-CN" altLang="en-US" sz="2400" dirty="0"/>
              <a:t>。试确定字节多路通道、数组多路通道的</a:t>
            </a:r>
            <a:r>
              <a:rPr lang="zh-CN" altLang="en-US" sz="2400" dirty="0" smtClean="0">
                <a:solidFill>
                  <a:srgbClr val="006600"/>
                </a:solidFill>
              </a:rPr>
              <a:t>流量</a:t>
            </a:r>
            <a:r>
              <a:rPr lang="en-US" altLang="zh-CN" sz="2400" dirty="0" smtClean="0">
                <a:solidFill>
                  <a:srgbClr val="CC00FF"/>
                </a:solidFill>
                <a:latin typeface="+mn-ea"/>
              </a:rPr>
              <a:t>(</a:t>
            </a:r>
            <a:r>
              <a:rPr lang="zh-CN" altLang="en-US" sz="2400" dirty="0" smtClean="0">
                <a:solidFill>
                  <a:srgbClr val="CC00FF"/>
                </a:solidFill>
                <a:latin typeface="+mn-ea"/>
              </a:rPr>
              <a:t>实际最大流量</a:t>
            </a:r>
            <a:r>
              <a:rPr lang="en-US" altLang="zh-CN" sz="2400" dirty="0" smtClean="0">
                <a:solidFill>
                  <a:srgbClr val="CC00FF"/>
                </a:solidFill>
                <a:latin typeface="+mn-ea"/>
              </a:rPr>
              <a:t>)</a:t>
            </a:r>
            <a:r>
              <a:rPr lang="zh-CN" altLang="en-US" sz="2400" dirty="0" smtClean="0"/>
              <a:t>以及</a:t>
            </a:r>
            <a:r>
              <a:rPr lang="en-US" altLang="zh-CN" sz="2400" dirty="0"/>
              <a:t>I/O</a:t>
            </a:r>
            <a:r>
              <a:rPr lang="zh-CN" altLang="en-US" sz="2400" dirty="0"/>
              <a:t>系统工作时的</a:t>
            </a:r>
            <a:r>
              <a:rPr lang="zh-CN" altLang="en-US" sz="2400" dirty="0">
                <a:solidFill>
                  <a:srgbClr val="006600"/>
                </a:solidFill>
              </a:rPr>
              <a:t>极限流量</a:t>
            </a:r>
            <a:r>
              <a:rPr lang="zh-CN" altLang="en-US" sz="2400" dirty="0"/>
              <a:t>。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解</a:t>
            </a:r>
            <a:r>
              <a:rPr lang="en-US" altLang="zh-CN" sz="2400" dirty="0"/>
              <a:t>】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字节多路通道的流量为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数组多路通道的流量为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endParaRPr lang="en-US" altLang="zh-CN" sz="2400" dirty="0"/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endParaRPr lang="en-US" altLang="zh-CN" sz="2400" dirty="0"/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I/O</a:t>
            </a:r>
            <a:r>
              <a:rPr lang="zh-CN" altLang="en-US" sz="2400" dirty="0"/>
              <a:t>系统工作时的极限流量</a:t>
            </a:r>
            <a:endParaRPr lang="en-US" altLang="zh-CN" sz="2400" dirty="0"/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i="1" dirty="0" err="1"/>
              <a:t>f</a:t>
            </a:r>
            <a:r>
              <a:rPr lang="en-US" altLang="zh-CN" sz="2400" baseline="-25000" dirty="0" err="1"/>
              <a:t>max</a:t>
            </a:r>
            <a:r>
              <a:rPr lang="en-US" altLang="zh-CN" sz="2400" dirty="0" err="1">
                <a:latin typeface="+mn-ea"/>
              </a:rPr>
              <a:t>≥</a:t>
            </a:r>
            <a:r>
              <a:rPr lang="en-US" altLang="zh-CN" sz="2400" i="1" dirty="0" err="1"/>
              <a:t>f</a:t>
            </a:r>
            <a:r>
              <a:rPr lang="en-US" altLang="zh-CN" sz="2400" baseline="-25000" dirty="0" err="1"/>
              <a:t>byte</a:t>
            </a:r>
            <a:r>
              <a:rPr lang="zh-CN" altLang="en-US" sz="2400" dirty="0"/>
              <a:t>＋</a:t>
            </a:r>
            <a:r>
              <a:rPr lang="en-US" altLang="zh-CN" sz="2400" i="1" dirty="0" err="1"/>
              <a:t>f</a:t>
            </a:r>
            <a:r>
              <a:rPr lang="en-US" altLang="zh-CN" sz="2400" baseline="-25000" dirty="0" err="1"/>
              <a:t>block</a:t>
            </a:r>
            <a:r>
              <a:rPr lang="zh-CN" altLang="en-US" sz="2400" dirty="0"/>
              <a:t>＝</a:t>
            </a:r>
            <a:r>
              <a:rPr lang="en-US" altLang="zh-CN" sz="2400" dirty="0"/>
              <a:t>800</a:t>
            </a:r>
            <a:r>
              <a:rPr lang="zh-CN" altLang="en-US" sz="2400" dirty="0"/>
              <a:t>＋</a:t>
            </a:r>
            <a:r>
              <a:rPr lang="en-US" altLang="zh-CN" sz="2400" dirty="0"/>
              <a:t>5600</a:t>
            </a:r>
            <a:r>
              <a:rPr lang="zh-CN" altLang="en-US" sz="2400" dirty="0"/>
              <a:t>＝</a:t>
            </a:r>
            <a:r>
              <a:rPr lang="en-US" altLang="zh-CN" sz="2400" dirty="0"/>
              <a:t>6400</a:t>
            </a:r>
            <a:r>
              <a:rPr lang="en-US" altLang="zh-CN" sz="2400" dirty="0">
                <a:latin typeface="宋体" charset="-122"/>
              </a:rPr>
              <a:t>(</a:t>
            </a:r>
            <a:r>
              <a:rPr lang="zh-CN" altLang="en-US" sz="2400" dirty="0"/>
              <a:t>字符</a:t>
            </a:r>
            <a:r>
              <a:rPr lang="en-US" altLang="zh-CN" sz="2400" dirty="0"/>
              <a:t>/s</a:t>
            </a:r>
            <a:r>
              <a:rPr lang="en-US" altLang="zh-CN" sz="2400" dirty="0">
                <a:latin typeface="宋体" charset="-122"/>
              </a:rPr>
              <a:t>)</a:t>
            </a:r>
          </a:p>
          <a:p>
            <a:pPr marL="0" indent="0"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400" dirty="0"/>
              <a:t>根据流量设计的基本条件，该</a:t>
            </a:r>
            <a:r>
              <a:rPr lang="en-US" altLang="zh-CN" sz="2400" dirty="0"/>
              <a:t>I/O</a:t>
            </a:r>
            <a:r>
              <a:rPr lang="zh-CN" altLang="en-US" sz="2400" dirty="0"/>
              <a:t>系统的极限流量可设计为大于</a:t>
            </a:r>
            <a:r>
              <a:rPr lang="en-US" altLang="zh-CN" sz="2400" dirty="0"/>
              <a:t>6400</a:t>
            </a:r>
            <a:r>
              <a:rPr lang="zh-CN" altLang="en-US" sz="2400" dirty="0"/>
              <a:t>字符</a:t>
            </a:r>
            <a:r>
              <a:rPr lang="en-US" altLang="zh-CN" sz="2400" dirty="0"/>
              <a:t>/s</a:t>
            </a:r>
            <a:r>
              <a:rPr lang="zh-CN" altLang="en-US" sz="2400" dirty="0"/>
              <a:t>即可。</a:t>
            </a:r>
            <a:endParaRPr lang="en-US" altLang="zh-CN" sz="2400" dirty="0"/>
          </a:p>
        </p:txBody>
      </p:sp>
      <p:grpSp>
        <p:nvGrpSpPr>
          <p:cNvPr id="1892363" name="Group 11"/>
          <p:cNvGrpSpPr>
            <a:grpSpLocks/>
          </p:cNvGrpSpPr>
          <p:nvPr/>
        </p:nvGrpSpPr>
        <p:grpSpPr bwMode="auto">
          <a:xfrm>
            <a:off x="3563938" y="2924175"/>
            <a:ext cx="5040312" cy="1030288"/>
            <a:chOff x="2245" y="1797"/>
            <a:chExt cx="3175" cy="649"/>
          </a:xfrm>
        </p:grpSpPr>
        <p:graphicFrame>
          <p:nvGraphicFramePr>
            <p:cNvPr id="1892356" name="Object 4"/>
            <p:cNvGraphicFramePr>
              <a:graphicFrameLocks noChangeAspect="1"/>
            </p:cNvGraphicFramePr>
            <p:nvPr/>
          </p:nvGraphicFramePr>
          <p:xfrm>
            <a:off x="2245" y="1797"/>
            <a:ext cx="1124" cy="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2387" name="公式" r:id="rId3" imgW="749160" imgH="431640" progId="Equation.3">
                    <p:embed/>
                  </p:oleObj>
                </mc:Choice>
                <mc:Fallback>
                  <p:oleObj name="公式" r:id="rId3" imgW="749160" imgH="4316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1797"/>
                          <a:ext cx="1124" cy="6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92362" name="Text Box 10"/>
            <p:cNvSpPr txBox="1">
              <a:spLocks noChangeArrowheads="1"/>
            </p:cNvSpPr>
            <p:nvPr/>
          </p:nvSpPr>
          <p:spPr bwMode="auto">
            <a:xfrm>
              <a:off x="3243" y="1979"/>
              <a:ext cx="2177" cy="288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400"/>
                <a:t>＝</a:t>
              </a:r>
              <a:r>
                <a:rPr lang="en-US" altLang="zh-CN" sz="2400"/>
                <a:t>4×200</a:t>
              </a:r>
              <a:r>
                <a:rPr lang="zh-CN" altLang="en-US" sz="2400"/>
                <a:t>＝</a:t>
              </a:r>
              <a:r>
                <a:rPr lang="en-US" altLang="zh-CN" sz="2400"/>
                <a:t>800</a:t>
              </a:r>
              <a:r>
                <a:rPr lang="en-US" altLang="zh-CN" sz="2400">
                  <a:latin typeface="宋体" charset="-122"/>
                </a:rPr>
                <a:t>(</a:t>
              </a:r>
              <a:r>
                <a:rPr lang="zh-CN" altLang="en-US" sz="2400"/>
                <a:t>字符</a:t>
              </a:r>
              <a:r>
                <a:rPr lang="en-US" altLang="zh-CN" sz="2400"/>
                <a:t>/s</a:t>
              </a:r>
              <a:r>
                <a:rPr lang="en-US" altLang="zh-CN" sz="2400">
                  <a:latin typeface="宋体" charset="-122"/>
                </a:rPr>
                <a:t>)</a:t>
              </a:r>
            </a:p>
          </p:txBody>
        </p:sp>
      </p:grpSp>
      <p:grpSp>
        <p:nvGrpSpPr>
          <p:cNvPr id="1892365" name="Group 13"/>
          <p:cNvGrpSpPr>
            <a:grpSpLocks/>
          </p:cNvGrpSpPr>
          <p:nvPr/>
        </p:nvGrpSpPr>
        <p:grpSpPr bwMode="auto">
          <a:xfrm>
            <a:off x="466725" y="3860800"/>
            <a:ext cx="8426450" cy="892175"/>
            <a:chOff x="294" y="2470"/>
            <a:chExt cx="5308" cy="562"/>
          </a:xfrm>
        </p:grpSpPr>
        <p:graphicFrame>
          <p:nvGraphicFramePr>
            <p:cNvPr id="1892358" name="Object 6"/>
            <p:cNvGraphicFramePr>
              <a:graphicFrameLocks noChangeAspect="1"/>
            </p:cNvGraphicFramePr>
            <p:nvPr/>
          </p:nvGraphicFramePr>
          <p:xfrm>
            <a:off x="294" y="2470"/>
            <a:ext cx="5308" cy="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2388" name="公式" r:id="rId5" imgW="4228920" imgH="444240" progId="Equation.3">
                    <p:embed/>
                  </p:oleObj>
                </mc:Choice>
                <mc:Fallback>
                  <p:oleObj name="公式" r:id="rId5" imgW="4228920" imgH="444240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" y="2470"/>
                          <a:ext cx="5308" cy="5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92364" name="Text Box 12"/>
            <p:cNvSpPr txBox="1">
              <a:spLocks noChangeArrowheads="1"/>
            </p:cNvSpPr>
            <p:nvPr/>
          </p:nvSpPr>
          <p:spPr bwMode="auto">
            <a:xfrm>
              <a:off x="1090" y="2515"/>
              <a:ext cx="181" cy="23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/>
                <a:t>3</a:t>
              </a:r>
            </a:p>
          </p:txBody>
        </p:sp>
      </p:grpSp>
      <p:sp>
        <p:nvSpPr>
          <p:cNvPr id="14" name="矩形 13"/>
          <p:cNvSpPr/>
          <p:nvPr/>
        </p:nvSpPr>
        <p:spPr bwMode="auto">
          <a:xfrm>
            <a:off x="3531394" y="4437140"/>
            <a:ext cx="1832716" cy="72010"/>
          </a:xfrm>
          <a:prstGeom prst="rect">
            <a:avLst/>
          </a:prstGeom>
          <a:solidFill>
            <a:srgbClr val="0000FF">
              <a:alpha val="5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469730" y="4437140"/>
            <a:ext cx="614479" cy="72010"/>
          </a:xfrm>
          <a:prstGeom prst="rect">
            <a:avLst/>
          </a:prstGeom>
          <a:solidFill>
            <a:srgbClr val="00CC00">
              <a:alpha val="4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207918" y="4437140"/>
            <a:ext cx="635795" cy="72010"/>
          </a:xfrm>
          <a:prstGeom prst="rect">
            <a:avLst/>
          </a:prstGeom>
          <a:solidFill>
            <a:srgbClr val="FF0000">
              <a:alpha val="4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37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体系结构</a:t>
            </a:r>
            <a:endParaRPr lang="zh-CN" altLang="en-US" sz="4000" b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输入输出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893379" name="Rectangle 3"/>
          <p:cNvSpPr>
            <a:spLocks noChangeArrowheads="1"/>
          </p:cNvSpPr>
          <p:nvPr/>
        </p:nvSpPr>
        <p:spPr bwMode="auto">
          <a:xfrm>
            <a:off x="1331913" y="4437063"/>
            <a:ext cx="7632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>
                <a:ea typeface="楷体_GB2312" pitchFamily="49" charset="-122"/>
              </a:rPr>
              <a:t>8.4  </a:t>
            </a:r>
            <a:r>
              <a:rPr lang="zh-CN" altLang="en-US" sz="4200">
                <a:ea typeface="楷体_GB2312" pitchFamily="49" charset="-122"/>
              </a:rPr>
              <a:t>输入输出技术</a:t>
            </a:r>
          </a:p>
        </p:txBody>
      </p:sp>
      <p:sp>
        <p:nvSpPr>
          <p:cNvPr id="1893380" name="Rectangle 4"/>
          <p:cNvSpPr>
            <a:spLocks noChangeArrowheads="1"/>
          </p:cNvSpPr>
          <p:nvPr/>
        </p:nvSpPr>
        <p:spPr bwMode="auto">
          <a:xfrm>
            <a:off x="1979613" y="5157788"/>
            <a:ext cx="6985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3800">
                <a:solidFill>
                  <a:srgbClr val="CC0066"/>
                </a:solidFill>
                <a:ea typeface="隶书" pitchFamily="49" charset="-122"/>
              </a:rPr>
              <a:t>8.4.5</a:t>
            </a:r>
            <a:r>
              <a:rPr lang="en-US" altLang="zh-CN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4200" b="0">
                <a:solidFill>
                  <a:srgbClr val="CC0066"/>
                </a:solidFill>
                <a:latin typeface="隶书" pitchFamily="49" charset="-122"/>
                <a:ea typeface="隶书" pitchFamily="49" charset="-122"/>
              </a:rPr>
              <a:t>操作系统的支持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93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93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93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93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93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93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93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93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93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93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E6EE61-7B82-46FA-AB31-CD31689647F4}" type="slidenum">
              <a:rPr lang="zh-CN" altLang="en-US"/>
              <a:pPr/>
              <a:t>77</a:t>
            </a:fld>
            <a:endParaRPr lang="en-US" altLang="zh-CN"/>
          </a:p>
        </p:txBody>
      </p:sp>
      <p:sp>
        <p:nvSpPr>
          <p:cNvPr id="1894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8.4.5 </a:t>
            </a:r>
            <a:r>
              <a:rPr lang="zh-CN" altLang="en-US"/>
              <a:t>操作系统的支持</a:t>
            </a:r>
          </a:p>
        </p:txBody>
      </p:sp>
      <p:sp>
        <p:nvSpPr>
          <p:cNvPr id="1894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DOS</a:t>
            </a:r>
          </a:p>
          <a:p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UNIX</a:t>
            </a:r>
            <a:r>
              <a:rPr lang="zh-CN" altLang="en-US"/>
              <a:t>、</a:t>
            </a:r>
            <a:r>
              <a:rPr lang="en-US" altLang="zh-CN"/>
              <a:t>Solaris</a:t>
            </a:r>
          </a:p>
          <a:p>
            <a:r>
              <a:rPr lang="zh-CN" altLang="en-US"/>
              <a:t>设备驱动程序的功能：</a:t>
            </a:r>
          </a:p>
          <a:p>
            <a:pPr lvl="1"/>
            <a:r>
              <a:rPr lang="zh-CN" altLang="en-US"/>
              <a:t>对设备</a:t>
            </a:r>
            <a:r>
              <a:rPr lang="zh-CN" altLang="en-US">
                <a:solidFill>
                  <a:srgbClr val="0000FF"/>
                </a:solidFill>
              </a:rPr>
              <a:t>初始化</a:t>
            </a:r>
            <a:r>
              <a:rPr lang="zh-CN" altLang="en-US"/>
              <a:t>和</a:t>
            </a:r>
            <a:r>
              <a:rPr lang="zh-CN" altLang="en-US">
                <a:solidFill>
                  <a:srgbClr val="0000FF"/>
                </a:solidFill>
              </a:rPr>
              <a:t>释放</a:t>
            </a:r>
            <a:r>
              <a:rPr lang="zh-CN" altLang="en-US"/>
              <a:t>。 </a:t>
            </a:r>
          </a:p>
          <a:p>
            <a:pPr lvl="1"/>
            <a:r>
              <a:rPr lang="zh-CN" altLang="en-US"/>
              <a:t>把数据从内</a:t>
            </a:r>
            <a:r>
              <a:rPr lang="zh-CN" altLang="en-US">
                <a:solidFill>
                  <a:srgbClr val="FF0000"/>
                </a:solidFill>
              </a:rPr>
              <a:t>核传</a:t>
            </a:r>
            <a:r>
              <a:rPr lang="zh-CN" altLang="en-US"/>
              <a:t>送到</a:t>
            </a:r>
            <a:r>
              <a:rPr lang="zh-CN" altLang="en-US">
                <a:solidFill>
                  <a:srgbClr val="FF0000"/>
                </a:solidFill>
              </a:rPr>
              <a:t>硬件</a:t>
            </a:r>
            <a:r>
              <a:rPr lang="zh-CN" altLang="en-US"/>
              <a:t>和从硬件读取数据。 </a:t>
            </a:r>
          </a:p>
          <a:p>
            <a:pPr lvl="1"/>
            <a:r>
              <a:rPr lang="zh-CN" altLang="en-US"/>
              <a:t>读取</a:t>
            </a:r>
            <a:r>
              <a:rPr lang="zh-CN" altLang="en-US">
                <a:solidFill>
                  <a:srgbClr val="FF0000"/>
                </a:solidFill>
              </a:rPr>
              <a:t>用户程序</a:t>
            </a:r>
            <a:r>
              <a:rPr lang="zh-CN" altLang="en-US"/>
              <a:t>传送给设备文件的</a:t>
            </a:r>
            <a:r>
              <a:rPr lang="zh-CN" altLang="en-US">
                <a:solidFill>
                  <a:srgbClr val="FF0000"/>
                </a:solidFill>
              </a:rPr>
              <a:t>数据</a:t>
            </a:r>
            <a:r>
              <a:rPr lang="zh-CN" altLang="en-US"/>
              <a:t>和回送用户程序请求的数据。 </a:t>
            </a:r>
          </a:p>
          <a:p>
            <a:pPr lvl="1"/>
            <a:r>
              <a:rPr lang="zh-CN" altLang="en-US"/>
              <a:t>检测和处理设备出现的</a:t>
            </a:r>
            <a:r>
              <a:rPr lang="zh-CN" altLang="en-US">
                <a:solidFill>
                  <a:srgbClr val="0000FF"/>
                </a:solidFill>
              </a:rPr>
              <a:t>错误</a:t>
            </a:r>
            <a:r>
              <a:rPr lang="zh-CN" altLang="en-US"/>
              <a:t>。</a:t>
            </a:r>
          </a:p>
          <a:p>
            <a:r>
              <a:rPr lang="en-US" altLang="zh-CN"/>
              <a:t>PnP</a:t>
            </a:r>
            <a:r>
              <a:rPr lang="zh-CN" altLang="en-US"/>
              <a:t>，</a:t>
            </a:r>
            <a:r>
              <a:rPr lang="en-US" altLang="zh-CN"/>
              <a:t>Plug and Play</a:t>
            </a:r>
            <a:endParaRPr lang="zh-CN" altLang="en-US"/>
          </a:p>
          <a:p>
            <a:pPr lvl="1"/>
            <a:endParaRPr lang="en-US" altLang="zh-C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2F5766-0B6E-4786-8401-75C4FDB43991}" type="slidenum">
              <a:rPr lang="zh-CN" altLang="en-US"/>
              <a:pPr/>
              <a:t>78</a:t>
            </a:fld>
            <a:endParaRPr lang="en-US" altLang="zh-CN"/>
          </a:p>
        </p:txBody>
      </p:sp>
      <p:sp>
        <p:nvSpPr>
          <p:cNvPr id="1895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8.4.5 </a:t>
            </a:r>
            <a:r>
              <a:rPr lang="zh-CN" altLang="en-US"/>
              <a:t>操作系统的支持</a:t>
            </a:r>
          </a:p>
        </p:txBody>
      </p:sp>
      <p:sp>
        <p:nvSpPr>
          <p:cNvPr id="1895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6092825"/>
            <a:ext cx="4691062" cy="503238"/>
          </a:xfrm>
        </p:spPr>
        <p:txBody>
          <a:bodyPr anchor="ctr"/>
          <a:lstStyle/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>
                <a:solidFill>
                  <a:schemeClr val="bg2"/>
                </a:solidFill>
              </a:rPr>
              <a:t>图</a:t>
            </a:r>
            <a:r>
              <a:rPr lang="en-US" altLang="zh-CN" sz="2400" smtClean="0">
                <a:solidFill>
                  <a:schemeClr val="bg2"/>
                </a:solidFill>
              </a:rPr>
              <a:t>8.40  </a:t>
            </a:r>
            <a:r>
              <a:rPr lang="en-US" altLang="zh-CN" sz="2400">
                <a:solidFill>
                  <a:schemeClr val="bg2"/>
                </a:solidFill>
              </a:rPr>
              <a:t>I/O</a:t>
            </a:r>
            <a:r>
              <a:rPr lang="zh-CN" altLang="en-US" sz="2400">
                <a:solidFill>
                  <a:schemeClr val="bg2"/>
                </a:solidFill>
              </a:rPr>
              <a:t>管理器功能示意图</a:t>
            </a:r>
            <a:endParaRPr lang="en-US" altLang="zh-CN" sz="2400">
              <a:solidFill>
                <a:schemeClr val="bg2"/>
              </a:solidFill>
            </a:endParaRPr>
          </a:p>
        </p:txBody>
      </p:sp>
      <p:sp>
        <p:nvSpPr>
          <p:cNvPr id="1895429" name="Text Box 5"/>
          <p:cNvSpPr txBox="1">
            <a:spLocks noChangeAspect="1" noChangeArrowheads="1"/>
          </p:cNvSpPr>
          <p:nvPr/>
        </p:nvSpPr>
        <p:spPr bwMode="auto">
          <a:xfrm>
            <a:off x="1422400" y="2554288"/>
            <a:ext cx="5430838" cy="44450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altLang="zh-CN" sz="2000"/>
              <a:t>I/O</a:t>
            </a:r>
            <a:r>
              <a:rPr lang="zh-CN" altLang="en-US" sz="2000"/>
              <a:t>系统服务接口</a:t>
            </a:r>
          </a:p>
        </p:txBody>
      </p:sp>
      <p:sp>
        <p:nvSpPr>
          <p:cNvPr id="1895430" name="Text Box 6"/>
          <p:cNvSpPr txBox="1">
            <a:spLocks noChangeAspect="1" noChangeArrowheads="1"/>
          </p:cNvSpPr>
          <p:nvPr/>
        </p:nvSpPr>
        <p:spPr bwMode="auto">
          <a:xfrm>
            <a:off x="1273175" y="3597275"/>
            <a:ext cx="1374775" cy="1773238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tIns="298800" bIns="298800" anchor="ctr"/>
          <a:lstStyle/>
          <a:p>
            <a:pPr>
              <a:spcBef>
                <a:spcPct val="0"/>
              </a:spcBef>
            </a:pPr>
            <a:r>
              <a:rPr lang="en-US" altLang="zh-CN" sz="2000"/>
              <a:t>I/O</a:t>
            </a:r>
          </a:p>
          <a:p>
            <a:pPr>
              <a:spcBef>
                <a:spcPct val="0"/>
              </a:spcBef>
            </a:pPr>
            <a:r>
              <a:rPr lang="zh-CN" altLang="en-US" sz="2000"/>
              <a:t>管理器</a:t>
            </a:r>
          </a:p>
        </p:txBody>
      </p:sp>
      <p:sp>
        <p:nvSpPr>
          <p:cNvPr id="1895431" name="Line 7"/>
          <p:cNvSpPr>
            <a:spLocks noChangeAspect="1" noChangeShapeType="1"/>
          </p:cNvSpPr>
          <p:nvPr/>
        </p:nvSpPr>
        <p:spPr bwMode="auto">
          <a:xfrm>
            <a:off x="466725" y="2327275"/>
            <a:ext cx="8080375" cy="15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32" name="Text Box 8"/>
          <p:cNvSpPr txBox="1">
            <a:spLocks noChangeAspect="1" noChangeArrowheads="1"/>
          </p:cNvSpPr>
          <p:nvPr/>
        </p:nvSpPr>
        <p:spPr bwMode="auto">
          <a:xfrm>
            <a:off x="3032125" y="620713"/>
            <a:ext cx="2414588" cy="447675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zh-CN" altLang="en-US" sz="2000"/>
              <a:t>应用程序</a:t>
            </a:r>
          </a:p>
        </p:txBody>
      </p:sp>
      <p:sp>
        <p:nvSpPr>
          <p:cNvPr id="1895433" name="Text Box 9"/>
          <p:cNvSpPr txBox="1">
            <a:spLocks noChangeAspect="1" noChangeArrowheads="1"/>
          </p:cNvSpPr>
          <p:nvPr/>
        </p:nvSpPr>
        <p:spPr bwMode="auto">
          <a:xfrm>
            <a:off x="7375525" y="1900238"/>
            <a:ext cx="1265238" cy="34607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zh-CN" altLang="en-US" sz="2000">
                <a:solidFill>
                  <a:srgbClr val="FF0066"/>
                </a:solidFill>
              </a:rPr>
              <a:t>用户模式</a:t>
            </a:r>
          </a:p>
        </p:txBody>
      </p:sp>
      <p:sp>
        <p:nvSpPr>
          <p:cNvPr id="1895434" name="Text Box 10"/>
          <p:cNvSpPr txBox="1">
            <a:spLocks noChangeAspect="1" noChangeArrowheads="1"/>
          </p:cNvSpPr>
          <p:nvPr/>
        </p:nvSpPr>
        <p:spPr bwMode="auto">
          <a:xfrm>
            <a:off x="7432675" y="2349500"/>
            <a:ext cx="1316038" cy="36671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just">
              <a:spcBef>
                <a:spcPct val="0"/>
              </a:spcBef>
            </a:pPr>
            <a:r>
              <a:rPr lang="zh-CN" altLang="en-US" sz="2000">
                <a:solidFill>
                  <a:srgbClr val="FF0066"/>
                </a:solidFill>
              </a:rPr>
              <a:t>内核模式</a:t>
            </a:r>
          </a:p>
        </p:txBody>
      </p:sp>
      <p:sp>
        <p:nvSpPr>
          <p:cNvPr id="1895435" name="Text Box 11"/>
          <p:cNvSpPr txBox="1">
            <a:spLocks noChangeAspect="1" noChangeArrowheads="1"/>
          </p:cNvSpPr>
          <p:nvPr/>
        </p:nvSpPr>
        <p:spPr bwMode="auto">
          <a:xfrm>
            <a:off x="1422400" y="1662113"/>
            <a:ext cx="5430838" cy="444500"/>
          </a:xfrm>
          <a:prstGeom prst="rect">
            <a:avLst/>
          </a:prstGeom>
          <a:solidFill>
            <a:srgbClr val="FFFF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en-US" altLang="zh-CN" sz="2000"/>
              <a:t>Win32</a:t>
            </a:r>
            <a:r>
              <a:rPr lang="zh-CN" altLang="en-US" sz="2000"/>
              <a:t>子系统</a:t>
            </a:r>
          </a:p>
        </p:txBody>
      </p:sp>
      <p:sp>
        <p:nvSpPr>
          <p:cNvPr id="1895436" name="Text Box 12"/>
          <p:cNvSpPr txBox="1">
            <a:spLocks noChangeAspect="1" noChangeArrowheads="1"/>
          </p:cNvSpPr>
          <p:nvPr/>
        </p:nvSpPr>
        <p:spPr bwMode="auto">
          <a:xfrm>
            <a:off x="4305300" y="3651250"/>
            <a:ext cx="2649538" cy="74295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zh-CN" altLang="en-US" sz="2000"/>
              <a:t>设备驱动程序</a:t>
            </a:r>
          </a:p>
        </p:txBody>
      </p:sp>
      <p:sp>
        <p:nvSpPr>
          <p:cNvPr id="1895439" name="Line 15"/>
          <p:cNvSpPr>
            <a:spLocks noChangeAspect="1" noChangeShapeType="1"/>
          </p:cNvSpPr>
          <p:nvPr/>
        </p:nvSpPr>
        <p:spPr bwMode="auto">
          <a:xfrm>
            <a:off x="5043488" y="1068388"/>
            <a:ext cx="0" cy="5937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0" name="Line 16"/>
          <p:cNvSpPr>
            <a:spLocks noChangeAspect="1" noChangeShapeType="1"/>
          </p:cNvSpPr>
          <p:nvPr/>
        </p:nvSpPr>
        <p:spPr bwMode="auto">
          <a:xfrm>
            <a:off x="5043488" y="2106613"/>
            <a:ext cx="0" cy="447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1" name="Line 17"/>
          <p:cNvSpPr>
            <a:spLocks noChangeAspect="1" noChangeShapeType="1"/>
          </p:cNvSpPr>
          <p:nvPr/>
        </p:nvSpPr>
        <p:spPr bwMode="auto">
          <a:xfrm>
            <a:off x="4841875" y="2998788"/>
            <a:ext cx="0" cy="298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2" name="Line 18"/>
          <p:cNvSpPr>
            <a:spLocks noChangeAspect="1" noChangeShapeType="1"/>
          </p:cNvSpPr>
          <p:nvPr/>
        </p:nvSpPr>
        <p:spPr bwMode="auto">
          <a:xfrm flipH="1" flipV="1">
            <a:off x="2276475" y="3282950"/>
            <a:ext cx="25654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3" name="Line 19"/>
          <p:cNvSpPr>
            <a:spLocks noChangeAspect="1" noChangeShapeType="1"/>
          </p:cNvSpPr>
          <p:nvPr/>
        </p:nvSpPr>
        <p:spPr bwMode="auto">
          <a:xfrm>
            <a:off x="2276475" y="3298825"/>
            <a:ext cx="0" cy="298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4" name="Text Box 20"/>
          <p:cNvSpPr txBox="1">
            <a:spLocks noChangeAspect="1" noChangeArrowheads="1"/>
          </p:cNvSpPr>
          <p:nvPr/>
        </p:nvSpPr>
        <p:spPr bwMode="auto">
          <a:xfrm>
            <a:off x="4289425" y="4830763"/>
            <a:ext cx="2665413" cy="74453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zh-CN" altLang="en-US" sz="2000"/>
              <a:t>硬件抽象层</a:t>
            </a:r>
          </a:p>
          <a:p>
            <a:pPr>
              <a:spcBef>
                <a:spcPct val="0"/>
              </a:spcBef>
            </a:pPr>
            <a:r>
              <a:rPr lang="zh-CN" altLang="en-US" sz="2000"/>
              <a:t>（</a:t>
            </a:r>
            <a:r>
              <a:rPr lang="en-US" altLang="zh-CN" sz="2000"/>
              <a:t>HAL</a:t>
            </a:r>
            <a:r>
              <a:rPr lang="zh-CN" altLang="en-US" sz="2000"/>
              <a:t>）</a:t>
            </a:r>
          </a:p>
        </p:txBody>
      </p:sp>
      <p:sp>
        <p:nvSpPr>
          <p:cNvPr id="1895445" name="Text Box 21"/>
          <p:cNvSpPr txBox="1">
            <a:spLocks noChangeAspect="1" noChangeArrowheads="1"/>
          </p:cNvSpPr>
          <p:nvPr/>
        </p:nvSpPr>
        <p:spPr bwMode="auto">
          <a:xfrm>
            <a:off x="4892675" y="6007100"/>
            <a:ext cx="1376363" cy="593725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tIns="0" bIns="0" anchor="ctr"/>
          <a:lstStyle/>
          <a:p>
            <a:pPr>
              <a:spcBef>
                <a:spcPct val="0"/>
              </a:spcBef>
            </a:pPr>
            <a:r>
              <a:rPr lang="zh-CN" altLang="en-US" sz="2000"/>
              <a:t>硬  件</a:t>
            </a:r>
          </a:p>
        </p:txBody>
      </p:sp>
      <p:sp>
        <p:nvSpPr>
          <p:cNvPr id="1895446" name="Line 22"/>
          <p:cNvSpPr>
            <a:spLocks noChangeAspect="1" noChangeShapeType="1"/>
          </p:cNvSpPr>
          <p:nvPr/>
        </p:nvSpPr>
        <p:spPr bwMode="auto">
          <a:xfrm>
            <a:off x="5611813" y="4410075"/>
            <a:ext cx="0" cy="4238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7" name="Line 23"/>
          <p:cNvSpPr>
            <a:spLocks noChangeAspect="1" noChangeShapeType="1"/>
          </p:cNvSpPr>
          <p:nvPr/>
        </p:nvSpPr>
        <p:spPr bwMode="auto">
          <a:xfrm flipH="1" flipV="1">
            <a:off x="1709738" y="2987675"/>
            <a:ext cx="0" cy="61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48" name="Line 24"/>
          <p:cNvSpPr>
            <a:spLocks noChangeAspect="1" noChangeShapeType="1"/>
          </p:cNvSpPr>
          <p:nvPr/>
        </p:nvSpPr>
        <p:spPr bwMode="auto">
          <a:xfrm flipV="1">
            <a:off x="3433763" y="2106613"/>
            <a:ext cx="0" cy="447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50" name="Text Box 26"/>
          <p:cNvSpPr txBox="1">
            <a:spLocks noChangeAspect="1" noChangeArrowheads="1"/>
          </p:cNvSpPr>
          <p:nvPr/>
        </p:nvSpPr>
        <p:spPr bwMode="auto">
          <a:xfrm>
            <a:off x="3216275" y="3530600"/>
            <a:ext cx="563563" cy="330200"/>
          </a:xfrm>
          <a:prstGeom prst="rect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just">
              <a:spcBef>
                <a:spcPct val="0"/>
              </a:spcBef>
            </a:pPr>
            <a:r>
              <a:rPr lang="en-US" altLang="zh-CN" sz="2000"/>
              <a:t>IRP</a:t>
            </a:r>
          </a:p>
        </p:txBody>
      </p:sp>
      <p:sp>
        <p:nvSpPr>
          <p:cNvPr id="1895451" name="Text Box 27"/>
          <p:cNvSpPr txBox="1">
            <a:spLocks noChangeAspect="1" noChangeArrowheads="1"/>
          </p:cNvSpPr>
          <p:nvPr/>
        </p:nvSpPr>
        <p:spPr bwMode="auto">
          <a:xfrm>
            <a:off x="2771775" y="4221163"/>
            <a:ext cx="1349375" cy="6191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/>
              <a:t>返回</a:t>
            </a:r>
          </a:p>
          <a:p>
            <a:pPr>
              <a:spcBef>
                <a:spcPct val="0"/>
              </a:spcBef>
            </a:pPr>
            <a:r>
              <a:rPr lang="en-US" altLang="zh-CN" sz="2000"/>
              <a:t>I/O</a:t>
            </a:r>
            <a:r>
              <a:rPr lang="zh-CN" altLang="en-US" sz="2000"/>
              <a:t>管理器</a:t>
            </a:r>
          </a:p>
        </p:txBody>
      </p:sp>
      <p:sp>
        <p:nvSpPr>
          <p:cNvPr id="1895452" name="Text Box 28"/>
          <p:cNvSpPr txBox="1">
            <a:spLocks noChangeAspect="1" noChangeArrowheads="1"/>
          </p:cNvSpPr>
          <p:nvPr/>
        </p:nvSpPr>
        <p:spPr bwMode="auto">
          <a:xfrm>
            <a:off x="5113338" y="1208088"/>
            <a:ext cx="2338387" cy="3619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>
              <a:spcBef>
                <a:spcPct val="0"/>
              </a:spcBef>
            </a:pPr>
            <a:r>
              <a:rPr lang="zh-CN" altLang="en-US" sz="2000"/>
              <a:t>用户模式</a:t>
            </a:r>
            <a:r>
              <a:rPr lang="en-US" altLang="zh-CN" sz="2000"/>
              <a:t>I/O</a:t>
            </a:r>
            <a:r>
              <a:rPr lang="zh-CN" altLang="en-US" sz="2000"/>
              <a:t>请求</a:t>
            </a:r>
          </a:p>
        </p:txBody>
      </p:sp>
      <p:sp>
        <p:nvSpPr>
          <p:cNvPr id="1895453" name="Text Box 29"/>
          <p:cNvSpPr txBox="1">
            <a:spLocks noChangeAspect="1" noChangeArrowheads="1"/>
          </p:cNvSpPr>
          <p:nvPr/>
        </p:nvSpPr>
        <p:spPr bwMode="auto">
          <a:xfrm>
            <a:off x="539750" y="3068638"/>
            <a:ext cx="1206500" cy="4048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0"/>
              </a:spcBef>
            </a:pPr>
            <a:r>
              <a:rPr lang="zh-CN" altLang="en-US" sz="2000"/>
              <a:t>返回结果</a:t>
            </a:r>
          </a:p>
        </p:txBody>
      </p:sp>
      <p:sp>
        <p:nvSpPr>
          <p:cNvPr id="1895454" name="Text Box 30"/>
          <p:cNvSpPr txBox="1">
            <a:spLocks noChangeAspect="1" noChangeArrowheads="1"/>
          </p:cNvSpPr>
          <p:nvPr/>
        </p:nvSpPr>
        <p:spPr bwMode="auto">
          <a:xfrm>
            <a:off x="741363" y="1182688"/>
            <a:ext cx="2606675" cy="3746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>
              <a:spcBef>
                <a:spcPct val="0"/>
              </a:spcBef>
            </a:pPr>
            <a:r>
              <a:rPr lang="zh-CN" altLang="en-US" sz="2000"/>
              <a:t>返回</a:t>
            </a:r>
            <a:r>
              <a:rPr lang="en-US" altLang="zh-CN" sz="2000"/>
              <a:t>I/O</a:t>
            </a:r>
            <a:r>
              <a:rPr lang="zh-CN" altLang="en-US" sz="2000"/>
              <a:t>操作的结果</a:t>
            </a:r>
          </a:p>
        </p:txBody>
      </p:sp>
      <p:sp>
        <p:nvSpPr>
          <p:cNvPr id="1895455" name="Line 31"/>
          <p:cNvSpPr>
            <a:spLocks noChangeAspect="1" noChangeShapeType="1"/>
          </p:cNvSpPr>
          <p:nvPr/>
        </p:nvSpPr>
        <p:spPr bwMode="auto">
          <a:xfrm>
            <a:off x="5564188" y="5567363"/>
            <a:ext cx="0" cy="4238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57" name="Line 33"/>
          <p:cNvSpPr>
            <a:spLocks noChangeShapeType="1"/>
          </p:cNvSpPr>
          <p:nvPr/>
        </p:nvSpPr>
        <p:spPr bwMode="auto">
          <a:xfrm flipV="1">
            <a:off x="3419475" y="1052513"/>
            <a:ext cx="0" cy="6143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58" name="Line 34"/>
          <p:cNvSpPr>
            <a:spLocks noChangeShapeType="1"/>
          </p:cNvSpPr>
          <p:nvPr/>
        </p:nvSpPr>
        <p:spPr bwMode="auto">
          <a:xfrm flipH="1">
            <a:off x="2641600" y="4203700"/>
            <a:ext cx="1663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895459" name="Line 35"/>
          <p:cNvSpPr>
            <a:spLocks noChangeShapeType="1"/>
          </p:cNvSpPr>
          <p:nvPr/>
        </p:nvSpPr>
        <p:spPr bwMode="auto">
          <a:xfrm>
            <a:off x="2641600" y="3873500"/>
            <a:ext cx="1651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  <a:effectLst/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5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95288" y="1700213"/>
            <a:ext cx="8604250" cy="2592387"/>
          </a:xfrm>
          <a:noFill/>
          <a:ln/>
        </p:spPr>
        <p:txBody>
          <a:bodyPr anchor="ctr"/>
          <a:lstStyle/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计算机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组成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CC00"/>
                </a:solidFill>
                <a:latin typeface="Arial" charset="0"/>
                <a:ea typeface="黑体" pitchFamily="2" charset="-122"/>
              </a:rPr>
              <a:t>体系结构</a:t>
            </a:r>
            <a:endParaRPr lang="zh-CN" altLang="en-US" sz="4000" b="0">
              <a:solidFill>
                <a:srgbClr val="FFFFFF"/>
              </a:solidFill>
              <a:latin typeface="Arial" charset="0"/>
              <a:ea typeface="黑体" pitchFamily="2" charset="-122"/>
            </a:endParaRPr>
          </a:p>
          <a:p>
            <a:pPr>
              <a:spcBef>
                <a:spcPct val="0"/>
              </a:spcBef>
              <a:buClrTx/>
              <a:buFont typeface="Arial" charset="0"/>
              <a:buNone/>
            </a:pP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第</a:t>
            </a:r>
            <a:r>
              <a:rPr lang="en-US" altLang="zh-CN" sz="73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8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章  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总线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与</a:t>
            </a:r>
            <a:r>
              <a:rPr lang="zh-CN" altLang="en-US" sz="4000" b="0">
                <a:solidFill>
                  <a:srgbClr val="FFFF00"/>
                </a:solidFill>
                <a:latin typeface="Arial" charset="0"/>
                <a:ea typeface="黑体" pitchFamily="2" charset="-122"/>
              </a:rPr>
              <a:t>输入输出</a:t>
            </a:r>
            <a:r>
              <a:rPr lang="zh-CN" altLang="en-US" sz="4000" b="0">
                <a:solidFill>
                  <a:srgbClr val="FFFFFF"/>
                </a:solidFill>
                <a:latin typeface="Arial" charset="0"/>
                <a:ea typeface="黑体" pitchFamily="2" charset="-122"/>
              </a:rPr>
              <a:t>系统</a:t>
            </a:r>
            <a:endParaRPr lang="zh-CN" altLang="en-US" sz="4000" b="0">
              <a:solidFill>
                <a:srgbClr val="CCFF66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1773571" name="Rectangle 3"/>
          <p:cNvSpPr>
            <a:spLocks noChangeArrowheads="1"/>
          </p:cNvSpPr>
          <p:nvPr/>
        </p:nvSpPr>
        <p:spPr bwMode="auto">
          <a:xfrm>
            <a:off x="1331913" y="4437062"/>
            <a:ext cx="7632700" cy="1584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4200" smtClean="0">
                <a:ea typeface="楷体_GB2312" pitchFamily="49" charset="-122"/>
              </a:rPr>
              <a:t>8.5  </a:t>
            </a:r>
            <a:r>
              <a:rPr lang="zh-CN" altLang="en-US" sz="4200" smtClean="0">
                <a:ea typeface="楷体_GB2312" pitchFamily="49" charset="-122"/>
              </a:rPr>
              <a:t>输入</a:t>
            </a:r>
            <a:r>
              <a:rPr lang="en-US" altLang="zh-CN" sz="4200" smtClean="0">
                <a:ea typeface="楷体_GB2312" pitchFamily="49" charset="-122"/>
              </a:rPr>
              <a:t>/</a:t>
            </a:r>
            <a:r>
              <a:rPr lang="zh-CN" altLang="en-US" sz="4200" smtClean="0">
                <a:ea typeface="楷体_GB2312" pitchFamily="49" charset="-122"/>
              </a:rPr>
              <a:t>输出设备</a:t>
            </a:r>
            <a:endParaRPr lang="en-US" altLang="zh-CN" sz="4200" smtClean="0">
              <a:ea typeface="楷体_GB2312" pitchFamily="49" charset="-122"/>
            </a:endParaRPr>
          </a:p>
          <a:p>
            <a:pPr algn="r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zh-CN" altLang="en-US" sz="4200" b="0" smtClean="0">
                <a:solidFill>
                  <a:srgbClr val="C00000"/>
                </a:solidFill>
                <a:ea typeface="楷体_GB2312" pitchFamily="49" charset="-122"/>
              </a:rPr>
              <a:t>（西电版）</a:t>
            </a:r>
            <a:endParaRPr lang="zh-CN" altLang="en-US" sz="4200" b="0">
              <a:solidFill>
                <a:srgbClr val="C00000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73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73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7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7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7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7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7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1903A3-1E81-4915-BDC4-9773ACA4B5BC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</a:t>
            </a:r>
          </a:p>
        </p:txBody>
      </p:sp>
      <p:sp>
        <p:nvSpPr>
          <p:cNvPr id="1833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5175"/>
            <a:ext cx="8507413" cy="5472113"/>
          </a:xfrm>
        </p:spPr>
        <p:txBody>
          <a:bodyPr/>
          <a:lstStyle/>
          <a:p>
            <a:r>
              <a:rPr lang="zh-CN" altLang="en-US"/>
              <a:t>中断：中断源在需要得到</a:t>
            </a:r>
            <a:r>
              <a:rPr lang="en-US" altLang="zh-CN"/>
              <a:t>CPU</a:t>
            </a:r>
            <a:r>
              <a:rPr lang="zh-CN" altLang="en-US"/>
              <a:t>服务时，请求</a:t>
            </a:r>
            <a:r>
              <a:rPr lang="en-US" altLang="zh-CN"/>
              <a:t>CPU</a:t>
            </a:r>
            <a:r>
              <a:rPr lang="zh-CN" altLang="en-US"/>
              <a:t>暂停现行工作转向为中断源服务，服务完成后，再让</a:t>
            </a:r>
            <a:r>
              <a:rPr lang="en-US" altLang="zh-CN"/>
              <a:t>CPU</a:t>
            </a:r>
            <a:r>
              <a:rPr lang="zh-CN" altLang="en-US"/>
              <a:t>回到原工作状态继续完成被打断的工作。 </a:t>
            </a:r>
          </a:p>
          <a:p>
            <a:r>
              <a:rPr lang="zh-CN" altLang="en-US"/>
              <a:t>被中断的程序重新运行时必须处于和被中断前完全相同的状态。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8.5 </a:t>
            </a:r>
            <a:r>
              <a:rPr lang="zh-CN" altLang="en-US" smtClean="0"/>
              <a:t>输入</a:t>
            </a:r>
            <a:r>
              <a:rPr lang="en-US" altLang="zh-CN" smtClean="0"/>
              <a:t>/</a:t>
            </a:r>
            <a:r>
              <a:rPr lang="zh-CN" altLang="en-US" smtClean="0"/>
              <a:t>输出 设备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80</a:t>
            </a:fld>
            <a:endParaRPr lang="en-US" altLang="zh-CN"/>
          </a:p>
        </p:txBody>
      </p:sp>
      <p:pic>
        <p:nvPicPr>
          <p:cNvPr id="204390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10" y="4661106"/>
            <a:ext cx="2160300" cy="2019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390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43760" y="1985260"/>
            <a:ext cx="3384470" cy="165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390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60040" y="188550"/>
            <a:ext cx="3677395" cy="194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450" y="548600"/>
            <a:ext cx="4032560" cy="5832809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输入设备</a:t>
            </a:r>
            <a:endParaRPr lang="en-US" altLang="zh-CN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mtClean="0">
                <a:solidFill>
                  <a:srgbClr val="0000FF"/>
                </a:solidFill>
              </a:rPr>
              <a:t>鼠标</a:t>
            </a:r>
            <a:endParaRPr lang="en-US" altLang="zh-CN" smtClean="0">
              <a:solidFill>
                <a:srgbClr val="0000FF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mtClean="0"/>
              <a:t>机械鼠标</a:t>
            </a:r>
            <a:endParaRPr lang="en-US" altLang="zh-CN" smtClean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mtClean="0"/>
              <a:t>光学鼠标</a:t>
            </a:r>
            <a:endParaRPr lang="en-US" altLang="zh-CN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mtClean="0">
                <a:solidFill>
                  <a:srgbClr val="0000FF"/>
                </a:solidFill>
              </a:rPr>
              <a:t>键盘</a:t>
            </a:r>
            <a:endParaRPr lang="en-US" altLang="zh-CN" smtClean="0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输出设备</a:t>
            </a:r>
            <a:endParaRPr lang="en-US" altLang="zh-CN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mtClean="0">
                <a:solidFill>
                  <a:srgbClr val="0000FF"/>
                </a:solidFill>
              </a:rPr>
              <a:t>打印机</a:t>
            </a:r>
            <a:endParaRPr lang="en-US" altLang="zh-CN" smtClean="0">
              <a:solidFill>
                <a:srgbClr val="0000FF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mtClean="0"/>
              <a:t>针式打印机</a:t>
            </a:r>
            <a:endParaRPr lang="en-US" altLang="zh-CN" smtClean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smtClean="0"/>
              <a:t>激光打印机</a:t>
            </a:r>
            <a:endParaRPr lang="en-US" altLang="zh-CN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smtClean="0">
                <a:solidFill>
                  <a:srgbClr val="0000FF"/>
                </a:solidFill>
              </a:rPr>
              <a:t>显示器</a:t>
            </a:r>
            <a:endParaRPr lang="en-US" altLang="zh-CN" smtClean="0">
              <a:solidFill>
                <a:srgbClr val="0000FF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smtClean="0"/>
              <a:t>CRT</a:t>
            </a:r>
            <a:r>
              <a:rPr lang="zh-CN" altLang="en-US" smtClean="0"/>
              <a:t>显示器</a:t>
            </a:r>
            <a:endParaRPr lang="en-US" altLang="zh-CN" smtClean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smtClean="0"/>
              <a:t>LCD</a:t>
            </a:r>
            <a:r>
              <a:rPr lang="zh-CN" altLang="en-US" smtClean="0"/>
              <a:t>显示器</a:t>
            </a:r>
            <a:endParaRPr lang="zh-CN" altLang="en-US"/>
          </a:p>
        </p:txBody>
      </p:sp>
      <p:pic>
        <p:nvPicPr>
          <p:cNvPr id="204390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30" y="2039880"/>
            <a:ext cx="3168440" cy="270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机械鼠标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645030"/>
            <a:ext cx="8362950" cy="26643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mtClean="0"/>
              <a:t>1</a:t>
            </a:r>
            <a:r>
              <a:rPr lang="zh-CN" altLang="en-US" smtClean="0"/>
              <a:t>：移动鼠标带动滚球。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2</a:t>
            </a:r>
            <a:r>
              <a:rPr lang="zh-CN" altLang="en-US" smtClean="0"/>
              <a:t>：</a:t>
            </a:r>
            <a:r>
              <a:rPr lang="en-US" altLang="zh-CN" smtClean="0"/>
              <a:t>X</a:t>
            </a:r>
            <a:r>
              <a:rPr lang="zh-CN" altLang="en-US" smtClean="0"/>
              <a:t>方向和</a:t>
            </a:r>
            <a:r>
              <a:rPr lang="en-US" altLang="zh-CN" smtClean="0"/>
              <a:t>Y</a:t>
            </a:r>
            <a:r>
              <a:rPr lang="zh-CN" altLang="en-US" smtClean="0"/>
              <a:t>方转杆传递鼠标移动。 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3</a:t>
            </a:r>
            <a:r>
              <a:rPr lang="zh-CN" altLang="en-US" smtClean="0"/>
              <a:t>：光学刻度盘。 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4</a:t>
            </a:r>
            <a:r>
              <a:rPr lang="zh-CN" altLang="en-US" smtClean="0"/>
              <a:t>：晶体管发射红外线可穿过刻度盘的小孔。 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5</a:t>
            </a:r>
            <a:r>
              <a:rPr lang="zh-CN" altLang="en-US" smtClean="0"/>
              <a:t>：光学传感器接收红外线并转换为平面移动速度。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81</a:t>
            </a:fld>
            <a:endParaRPr lang="en-US" altLang="zh-CN"/>
          </a:p>
        </p:txBody>
      </p:sp>
      <p:pic>
        <p:nvPicPr>
          <p:cNvPr id="193638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19840" y="341068"/>
            <a:ext cx="4940065" cy="3952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机械鼠标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82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" y="548600"/>
            <a:ext cx="6007861" cy="3485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4283"/>
          <a:stretch/>
        </p:blipFill>
        <p:spPr>
          <a:xfrm>
            <a:off x="114547" y="3650375"/>
            <a:ext cx="5185848" cy="3019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3860" y="3346945"/>
            <a:ext cx="5328740" cy="22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12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光学鼠标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83</a:t>
            </a:fld>
            <a:endParaRPr lang="en-US" altLang="zh-CN"/>
          </a:p>
        </p:txBody>
      </p:sp>
      <p:pic>
        <p:nvPicPr>
          <p:cNvPr id="1937410" name="Picture 2" descr="mhtml:file://F:\【课】计算机组成与体系结构\课件－车向泉\ref_doc\鼠标、打印机\光学鼠标的工作原理_学习中......_百度空间.mht!http://www.pconline.com.cn/pingce/2005/wz/diy/0511/pic/05niandu_mouse_yl01.jpg"/>
          <p:cNvPicPr>
            <a:picLocks noChangeAspect="1" noChangeArrowheads="1"/>
          </p:cNvPicPr>
          <p:nvPr/>
        </p:nvPicPr>
        <p:blipFill>
          <a:blip r:embed="rId2" cstate="print"/>
          <a:srcRect l="7109" t="2273" r="5804" b="2273"/>
          <a:stretch>
            <a:fillRect/>
          </a:stretch>
        </p:blipFill>
        <p:spPr bwMode="auto">
          <a:xfrm>
            <a:off x="35370" y="908650"/>
            <a:ext cx="3528490" cy="3024420"/>
          </a:xfrm>
          <a:prstGeom prst="rect">
            <a:avLst/>
          </a:prstGeom>
          <a:noFill/>
        </p:spPr>
      </p:pic>
      <p:pic>
        <p:nvPicPr>
          <p:cNvPr id="1937412" name="Picture 4" descr="mhtml:file://F:\【课】计算机组成与体系结构\课件－车向泉\ref_doc\鼠标、打印机\光学鼠标的工作原理_学习中......_百度空间.mht!http://www.pconline.com.cn/pingce/2005/wz/diy/0511/pic/05niandu_mouse_yl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70" y="764630"/>
            <a:ext cx="5338580" cy="3203148"/>
          </a:xfrm>
          <a:prstGeom prst="rect">
            <a:avLst/>
          </a:prstGeom>
          <a:noFill/>
        </p:spPr>
      </p:pic>
      <p:pic>
        <p:nvPicPr>
          <p:cNvPr id="1937414" name="Picture 6" descr="mhtml:file://F:\【课】计算机组成与体系结构\课件－车向泉\ref_doc\鼠标、打印机\光学鼠标的工作原理_学习中......_百度空间.mht!http://www.pconline.com.cn/pingce/2005/wz/diy/0511/pic/05niandu_mouse_yl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0376" y="4077090"/>
            <a:ext cx="5334074" cy="2016280"/>
          </a:xfrm>
          <a:prstGeom prst="rect">
            <a:avLst/>
          </a:prstGeom>
          <a:noFill/>
        </p:spPr>
      </p:pic>
      <p:pic>
        <p:nvPicPr>
          <p:cNvPr id="1937415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3933070"/>
            <a:ext cx="3456480" cy="2608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80" y="4149100"/>
            <a:ext cx="1944270" cy="504070"/>
          </a:xfrm>
        </p:spPr>
        <p:txBody>
          <a:bodyPr/>
          <a:lstStyle/>
          <a:p>
            <a:pPr>
              <a:buNone/>
            </a:pPr>
            <a:r>
              <a:rPr lang="zh-CN" altLang="en-US" sz="2400" smtClean="0">
                <a:solidFill>
                  <a:srgbClr val="0000FF"/>
                </a:solidFill>
              </a:rPr>
              <a:t>激光鼠标</a:t>
            </a:r>
            <a:endParaRPr lang="zh-CN" altLang="en-US" sz="240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光学鼠标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84</a:t>
            </a:fld>
            <a:endParaRPr lang="en-US" altLang="zh-CN"/>
          </a:p>
        </p:txBody>
      </p:sp>
      <p:pic>
        <p:nvPicPr>
          <p:cNvPr id="195481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3356990"/>
            <a:ext cx="8299189" cy="316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570" y="566603"/>
            <a:ext cx="3816530" cy="2862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5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7840" y="488407"/>
            <a:ext cx="3920790" cy="2940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54821" name="Picture 5"/>
          <p:cNvPicPr>
            <a:picLocks noChangeAspect="1" noChangeArrowheads="1"/>
          </p:cNvPicPr>
          <p:nvPr/>
        </p:nvPicPr>
        <p:blipFill>
          <a:blip r:embed="rId5" cstate="print"/>
          <a:srcRect l="26632" t="4126" r="25258" b="2291"/>
          <a:stretch>
            <a:fillRect/>
          </a:stretch>
        </p:blipFill>
        <p:spPr bwMode="auto">
          <a:xfrm>
            <a:off x="91848" y="1412720"/>
            <a:ext cx="1383722" cy="2016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79390" y="980660"/>
            <a:ext cx="2386560" cy="504070"/>
          </a:xfrm>
        </p:spPr>
        <p:txBody>
          <a:bodyPr/>
          <a:lstStyle/>
          <a:p>
            <a:pPr>
              <a:buNone/>
            </a:pPr>
            <a:r>
              <a:rPr lang="zh-CN" altLang="en-US" sz="2400" smtClean="0"/>
              <a:t>激光</a:t>
            </a:r>
            <a:r>
              <a:rPr lang="en-US" altLang="zh-CN" sz="2400" smtClean="0"/>
              <a:t>IC</a:t>
            </a:r>
            <a:endParaRPr lang="zh-CN" altLang="en-US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620610"/>
            <a:ext cx="8641200" cy="5760799"/>
          </a:xfrm>
        </p:spPr>
        <p:txBody>
          <a:bodyPr/>
          <a:lstStyle/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 smtClean="0"/>
              <a:t>Charging </a:t>
            </a:r>
            <a:r>
              <a:rPr lang="zh-CN" altLang="en-US" smtClean="0"/>
              <a:t>充电：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充电滚轴均匀给在感光鼓冲上一层负电</a:t>
            </a:r>
          </a:p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 smtClean="0"/>
              <a:t>Imaging </a:t>
            </a:r>
            <a:r>
              <a:rPr lang="zh-CN" altLang="en-US" smtClean="0"/>
              <a:t>成像：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一束激光照射在感光鼓面上，中和负电荷形成图像</a:t>
            </a:r>
            <a:endParaRPr lang="en-US" altLang="zh-CN" smtClean="0"/>
          </a:p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 smtClean="0"/>
              <a:t>Development </a:t>
            </a:r>
            <a:r>
              <a:rPr lang="zh-CN" altLang="en-US" smtClean="0"/>
              <a:t>显影：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通过显影滚轴 给感光鼓面附着墨粉</a:t>
            </a:r>
            <a:endParaRPr lang="en-US" altLang="zh-CN" smtClean="0"/>
          </a:p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 smtClean="0"/>
              <a:t>Transfer </a:t>
            </a:r>
            <a:r>
              <a:rPr lang="zh-CN" altLang="en-US" smtClean="0"/>
              <a:t>转印：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墨粉转移到纸张上</a:t>
            </a:r>
          </a:p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 smtClean="0"/>
              <a:t>Fusing </a:t>
            </a:r>
            <a:r>
              <a:rPr lang="zh-CN" altLang="en-US" smtClean="0"/>
              <a:t>加热：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使墨粉固定在纸张上</a:t>
            </a:r>
          </a:p>
          <a:p>
            <a:pPr marL="361950" indent="-361950">
              <a:buSzPct val="100000"/>
              <a:buFont typeface="+mj-lt"/>
              <a:buAutoNum type="arabicPeriod"/>
            </a:pPr>
            <a:r>
              <a:rPr lang="en-US" altLang="zh-CN" smtClean="0"/>
              <a:t>Cleaning </a:t>
            </a:r>
            <a:r>
              <a:rPr lang="zh-CN" altLang="en-US" smtClean="0"/>
              <a:t>清除：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清除硒鼓上剩余的墨粉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85</a:t>
            </a:fld>
            <a:endParaRPr lang="en-US" altLang="zh-CN"/>
          </a:p>
        </p:txBody>
      </p:sp>
      <p:pic>
        <p:nvPicPr>
          <p:cNvPr id="204288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42477" y="3740512"/>
            <a:ext cx="3446053" cy="2784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激光打印机：</a:t>
            </a:r>
            <a:r>
              <a:rPr lang="zh-CN" altLang="en-US" smtClean="0">
                <a:solidFill>
                  <a:srgbClr val="CC00FF"/>
                </a:solidFill>
              </a:rPr>
              <a:t>硒鼓切面图</a:t>
            </a:r>
            <a:endParaRPr lang="zh-CN" altLang="en-US">
              <a:solidFill>
                <a:srgbClr val="CC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86</a:t>
            </a:fld>
            <a:endParaRPr lang="en-US" altLang="zh-CN"/>
          </a:p>
        </p:txBody>
      </p:sp>
      <p:grpSp>
        <p:nvGrpSpPr>
          <p:cNvPr id="176" name="组合 175"/>
          <p:cNvGrpSpPr/>
          <p:nvPr/>
        </p:nvGrpSpPr>
        <p:grpSpPr>
          <a:xfrm>
            <a:off x="683460" y="1323950"/>
            <a:ext cx="7848600" cy="4181788"/>
            <a:chOff x="683460" y="1323950"/>
            <a:chExt cx="7848600" cy="4181788"/>
          </a:xfrm>
        </p:grpSpPr>
        <p:sp>
          <p:nvSpPr>
            <p:cNvPr id="92" name="Line 4"/>
            <p:cNvSpPr>
              <a:spLocks noChangeShapeType="1"/>
            </p:cNvSpPr>
            <p:nvPr/>
          </p:nvSpPr>
          <p:spPr bwMode="auto">
            <a:xfrm flipH="1" flipV="1">
              <a:off x="2512260" y="4240500"/>
              <a:ext cx="990600" cy="1524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3" name="Arc 5"/>
            <p:cNvSpPr>
              <a:spLocks/>
            </p:cNvSpPr>
            <p:nvPr/>
          </p:nvSpPr>
          <p:spPr bwMode="auto">
            <a:xfrm flipH="1" flipV="1">
              <a:off x="2207460" y="3783300"/>
              <a:ext cx="304800" cy="457200"/>
            </a:xfrm>
            <a:custGeom>
              <a:avLst/>
              <a:gdLst>
                <a:gd name="T0" fmla="*/ 0 w 21600"/>
                <a:gd name="T1" fmla="*/ 0 h 21600"/>
                <a:gd name="T2" fmla="*/ 304800 w 21600"/>
                <a:gd name="T3" fmla="*/ 457200 h 21600"/>
                <a:gd name="T4" fmla="*/ 0 w 21600"/>
                <a:gd name="T5" fmla="*/ 4572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4" name="Arc 6"/>
            <p:cNvSpPr>
              <a:spLocks/>
            </p:cNvSpPr>
            <p:nvPr/>
          </p:nvSpPr>
          <p:spPr bwMode="auto">
            <a:xfrm flipH="1">
              <a:off x="2207460" y="3478500"/>
              <a:ext cx="381000" cy="304800"/>
            </a:xfrm>
            <a:custGeom>
              <a:avLst/>
              <a:gdLst>
                <a:gd name="T0" fmla="*/ 0 w 21600"/>
                <a:gd name="T1" fmla="*/ 0 h 21600"/>
                <a:gd name="T2" fmla="*/ 381000 w 21600"/>
                <a:gd name="T3" fmla="*/ 304800 h 21600"/>
                <a:gd name="T4" fmla="*/ 0 w 21600"/>
                <a:gd name="T5" fmla="*/ 3048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5" name="Oval 7"/>
            <p:cNvSpPr>
              <a:spLocks noChangeArrowheads="1"/>
            </p:cNvSpPr>
            <p:nvPr/>
          </p:nvSpPr>
          <p:spPr bwMode="auto">
            <a:xfrm>
              <a:off x="3655260" y="4011900"/>
              <a:ext cx="685800" cy="609600"/>
            </a:xfrm>
            <a:prstGeom prst="ellipse">
              <a:avLst/>
            </a:prstGeom>
            <a:solidFill>
              <a:srgbClr val="339966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6" name="Line 8"/>
            <p:cNvSpPr>
              <a:spLocks noChangeShapeType="1"/>
            </p:cNvSpPr>
            <p:nvPr/>
          </p:nvSpPr>
          <p:spPr bwMode="auto">
            <a:xfrm flipV="1">
              <a:off x="2512260" y="3097500"/>
              <a:ext cx="1676400" cy="3810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7" name="Oval 9"/>
            <p:cNvSpPr>
              <a:spLocks noChangeArrowheads="1"/>
            </p:cNvSpPr>
            <p:nvPr/>
          </p:nvSpPr>
          <p:spPr bwMode="auto">
            <a:xfrm>
              <a:off x="3731460" y="3707100"/>
              <a:ext cx="304800" cy="304800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8" name="Oval 10"/>
            <p:cNvSpPr>
              <a:spLocks noChangeArrowheads="1"/>
            </p:cNvSpPr>
            <p:nvPr/>
          </p:nvSpPr>
          <p:spPr bwMode="auto">
            <a:xfrm>
              <a:off x="4364873" y="4088100"/>
              <a:ext cx="381000" cy="381000"/>
            </a:xfrm>
            <a:prstGeom prst="ellipse">
              <a:avLst/>
            </a:prstGeom>
            <a:solidFill>
              <a:srgbClr val="3366FF">
                <a:alpha val="50195"/>
              </a:srgbClr>
            </a:solidFill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9" name="Oval 11"/>
            <p:cNvSpPr>
              <a:spLocks noChangeArrowheads="1"/>
            </p:cNvSpPr>
            <p:nvPr/>
          </p:nvSpPr>
          <p:spPr bwMode="auto">
            <a:xfrm>
              <a:off x="3731460" y="4659600"/>
              <a:ext cx="520700" cy="457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0" name="Line 12"/>
            <p:cNvSpPr>
              <a:spLocks noChangeShapeType="1"/>
            </p:cNvSpPr>
            <p:nvPr/>
          </p:nvSpPr>
          <p:spPr bwMode="auto">
            <a:xfrm>
              <a:off x="4493460" y="4545300"/>
              <a:ext cx="76200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1" name="Arc 13"/>
            <p:cNvSpPr>
              <a:spLocks/>
            </p:cNvSpPr>
            <p:nvPr/>
          </p:nvSpPr>
          <p:spPr bwMode="auto">
            <a:xfrm flipV="1">
              <a:off x="5255460" y="4469100"/>
              <a:ext cx="381000" cy="76200"/>
            </a:xfrm>
            <a:custGeom>
              <a:avLst/>
              <a:gdLst>
                <a:gd name="T0" fmla="*/ 0 w 21600"/>
                <a:gd name="T1" fmla="*/ 0 h 21600"/>
                <a:gd name="T2" fmla="*/ 381000 w 21600"/>
                <a:gd name="T3" fmla="*/ 76200 h 21600"/>
                <a:gd name="T4" fmla="*/ 0 w 21600"/>
                <a:gd name="T5" fmla="*/ 762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2" name="Line 14"/>
            <p:cNvSpPr>
              <a:spLocks noChangeShapeType="1"/>
            </p:cNvSpPr>
            <p:nvPr/>
          </p:nvSpPr>
          <p:spPr bwMode="auto">
            <a:xfrm flipV="1">
              <a:off x="4417260" y="2640300"/>
              <a:ext cx="1447800" cy="3810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3" name="Line 15"/>
            <p:cNvSpPr>
              <a:spLocks noChangeShapeType="1"/>
            </p:cNvSpPr>
            <p:nvPr/>
          </p:nvSpPr>
          <p:spPr bwMode="auto">
            <a:xfrm flipV="1">
              <a:off x="2207460" y="3630900"/>
              <a:ext cx="1219200" cy="1524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4" name="Line 16"/>
            <p:cNvSpPr>
              <a:spLocks noChangeShapeType="1"/>
            </p:cNvSpPr>
            <p:nvPr/>
          </p:nvSpPr>
          <p:spPr bwMode="auto">
            <a:xfrm flipH="1" flipV="1">
              <a:off x="3426660" y="3630900"/>
              <a:ext cx="152400" cy="5334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5" name="Line 17"/>
            <p:cNvSpPr>
              <a:spLocks noChangeShapeType="1"/>
            </p:cNvSpPr>
            <p:nvPr/>
          </p:nvSpPr>
          <p:spPr bwMode="auto">
            <a:xfrm flipV="1">
              <a:off x="4417260" y="3630900"/>
              <a:ext cx="457200" cy="2286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6" name="Line 18"/>
            <p:cNvSpPr>
              <a:spLocks noChangeShapeType="1"/>
            </p:cNvSpPr>
            <p:nvPr/>
          </p:nvSpPr>
          <p:spPr bwMode="auto">
            <a:xfrm flipH="1" flipV="1">
              <a:off x="4417260" y="3021300"/>
              <a:ext cx="457200" cy="6096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7" name="Freeform 19"/>
            <p:cNvSpPr>
              <a:spLocks/>
            </p:cNvSpPr>
            <p:nvPr/>
          </p:nvSpPr>
          <p:spPr bwMode="auto">
            <a:xfrm>
              <a:off x="5636460" y="2602200"/>
              <a:ext cx="939800" cy="1892300"/>
            </a:xfrm>
            <a:custGeom>
              <a:avLst/>
              <a:gdLst>
                <a:gd name="T0" fmla="*/ 144 w 592"/>
                <a:gd name="T1" fmla="*/ 24 h 1192"/>
                <a:gd name="T2" fmla="*/ 336 w 592"/>
                <a:gd name="T3" fmla="*/ 24 h 1192"/>
                <a:gd name="T4" fmla="*/ 528 w 592"/>
                <a:gd name="T5" fmla="*/ 168 h 1192"/>
                <a:gd name="T6" fmla="*/ 576 w 592"/>
                <a:gd name="T7" fmla="*/ 552 h 1192"/>
                <a:gd name="T8" fmla="*/ 432 w 592"/>
                <a:gd name="T9" fmla="*/ 792 h 1192"/>
                <a:gd name="T10" fmla="*/ 96 w 592"/>
                <a:gd name="T11" fmla="*/ 1128 h 1192"/>
                <a:gd name="T12" fmla="*/ 0 w 592"/>
                <a:gd name="T13" fmla="*/ 1176 h 11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2"/>
                <a:gd name="T22" fmla="*/ 0 h 1192"/>
                <a:gd name="T23" fmla="*/ 592 w 592"/>
                <a:gd name="T24" fmla="*/ 1192 h 11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2" h="1192">
                  <a:moveTo>
                    <a:pt x="144" y="24"/>
                  </a:moveTo>
                  <a:cubicBezTo>
                    <a:pt x="208" y="12"/>
                    <a:pt x="272" y="0"/>
                    <a:pt x="336" y="24"/>
                  </a:cubicBezTo>
                  <a:cubicBezTo>
                    <a:pt x="400" y="48"/>
                    <a:pt x="488" y="80"/>
                    <a:pt x="528" y="168"/>
                  </a:cubicBezTo>
                  <a:cubicBezTo>
                    <a:pt x="568" y="256"/>
                    <a:pt x="592" y="448"/>
                    <a:pt x="576" y="552"/>
                  </a:cubicBezTo>
                  <a:cubicBezTo>
                    <a:pt x="560" y="656"/>
                    <a:pt x="512" y="696"/>
                    <a:pt x="432" y="792"/>
                  </a:cubicBezTo>
                  <a:cubicBezTo>
                    <a:pt x="352" y="888"/>
                    <a:pt x="168" y="1064"/>
                    <a:pt x="96" y="1128"/>
                  </a:cubicBezTo>
                  <a:cubicBezTo>
                    <a:pt x="24" y="1192"/>
                    <a:pt x="16" y="1168"/>
                    <a:pt x="0" y="1176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8" name="Line 20"/>
            <p:cNvSpPr>
              <a:spLocks noChangeShapeType="1"/>
            </p:cNvSpPr>
            <p:nvPr/>
          </p:nvSpPr>
          <p:spPr bwMode="auto">
            <a:xfrm flipH="1">
              <a:off x="4112460" y="1649700"/>
              <a:ext cx="381000" cy="2362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9" name="Line 21"/>
            <p:cNvSpPr>
              <a:spLocks noChangeShapeType="1"/>
            </p:cNvSpPr>
            <p:nvPr/>
          </p:nvSpPr>
          <p:spPr bwMode="auto">
            <a:xfrm>
              <a:off x="4417260" y="3859500"/>
              <a:ext cx="76200" cy="152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0" name="Arc 22"/>
            <p:cNvSpPr>
              <a:spLocks/>
            </p:cNvSpPr>
            <p:nvPr/>
          </p:nvSpPr>
          <p:spPr bwMode="auto">
            <a:xfrm>
              <a:off x="4036260" y="4088100"/>
              <a:ext cx="228600" cy="228600"/>
            </a:xfrm>
            <a:custGeom>
              <a:avLst/>
              <a:gdLst>
                <a:gd name="T0" fmla="*/ 0 w 21600"/>
                <a:gd name="T1" fmla="*/ 0 h 21600"/>
                <a:gd name="T2" fmla="*/ 228600 w 21600"/>
                <a:gd name="T3" fmla="*/ 228600 h 21600"/>
                <a:gd name="T4" fmla="*/ 0 w 21600"/>
                <a:gd name="T5" fmla="*/ 2286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bg2"/>
              </a:solidFill>
              <a:prstDash val="dash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1" name="Oval 23"/>
            <p:cNvSpPr>
              <a:spLocks noChangeArrowheads="1"/>
            </p:cNvSpPr>
            <p:nvPr/>
          </p:nvSpPr>
          <p:spPr bwMode="auto">
            <a:xfrm>
              <a:off x="5268160" y="3857913"/>
              <a:ext cx="304800" cy="2413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2" name="AutoShape 24"/>
            <p:cNvSpPr>
              <a:spLocks noChangeArrowheads="1"/>
            </p:cNvSpPr>
            <p:nvPr/>
          </p:nvSpPr>
          <p:spPr bwMode="auto">
            <a:xfrm>
              <a:off x="5026860" y="3935700"/>
              <a:ext cx="838200" cy="76200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3" name="Oval 25"/>
            <p:cNvSpPr>
              <a:spLocks noChangeArrowheads="1"/>
            </p:cNvSpPr>
            <p:nvPr/>
          </p:nvSpPr>
          <p:spPr bwMode="auto">
            <a:xfrm>
              <a:off x="1293060" y="4621500"/>
              <a:ext cx="520700" cy="457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4" name="Oval 26"/>
            <p:cNvSpPr>
              <a:spLocks noChangeArrowheads="1"/>
            </p:cNvSpPr>
            <p:nvPr/>
          </p:nvSpPr>
          <p:spPr bwMode="auto">
            <a:xfrm>
              <a:off x="1293060" y="4164300"/>
              <a:ext cx="520700" cy="457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5" name="Line 27"/>
            <p:cNvSpPr>
              <a:spLocks noChangeShapeType="1"/>
            </p:cNvSpPr>
            <p:nvPr/>
          </p:nvSpPr>
          <p:spPr bwMode="auto">
            <a:xfrm>
              <a:off x="1153360" y="4621500"/>
              <a:ext cx="5330825" cy="365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6" name="Text Box 28"/>
            <p:cNvSpPr txBox="1">
              <a:spLocks noChangeArrowheads="1"/>
            </p:cNvSpPr>
            <p:nvPr/>
          </p:nvSpPr>
          <p:spPr bwMode="auto">
            <a:xfrm>
              <a:off x="2664660" y="1725900"/>
              <a:ext cx="1371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充电滚轴</a:t>
              </a:r>
            </a:p>
          </p:txBody>
        </p:sp>
        <p:sp>
          <p:nvSpPr>
            <p:cNvPr id="117" name="Text Box 29"/>
            <p:cNvSpPr txBox="1">
              <a:spLocks noChangeArrowheads="1"/>
            </p:cNvSpPr>
            <p:nvPr/>
          </p:nvSpPr>
          <p:spPr bwMode="auto">
            <a:xfrm>
              <a:off x="2555720" y="2434262"/>
              <a:ext cx="990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感光鼓</a:t>
              </a:r>
            </a:p>
          </p:txBody>
        </p:sp>
        <p:sp>
          <p:nvSpPr>
            <p:cNvPr id="118" name="AutoShape 30"/>
            <p:cNvSpPr>
              <a:spLocks noChangeArrowheads="1"/>
            </p:cNvSpPr>
            <p:nvPr/>
          </p:nvSpPr>
          <p:spPr bwMode="auto">
            <a:xfrm rot="19977612">
              <a:off x="3579060" y="4164300"/>
              <a:ext cx="76200" cy="152400"/>
            </a:xfrm>
            <a:prstGeom prst="flowChartMerge">
              <a:avLst/>
            </a:prstGeom>
            <a:solidFill>
              <a:srgbClr val="3399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9" name="Line 31"/>
            <p:cNvSpPr>
              <a:spLocks noChangeShapeType="1"/>
            </p:cNvSpPr>
            <p:nvPr/>
          </p:nvSpPr>
          <p:spPr bwMode="auto">
            <a:xfrm>
              <a:off x="3221873" y="2664113"/>
              <a:ext cx="533400" cy="14478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0" name="Line 32"/>
            <p:cNvSpPr>
              <a:spLocks noChangeShapeType="1"/>
            </p:cNvSpPr>
            <p:nvPr/>
          </p:nvSpPr>
          <p:spPr bwMode="auto">
            <a:xfrm>
              <a:off x="3198060" y="2030700"/>
              <a:ext cx="609600" cy="16764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1" name="Text Box 33"/>
            <p:cNvSpPr txBox="1">
              <a:spLocks noChangeArrowheads="1"/>
            </p:cNvSpPr>
            <p:nvPr/>
          </p:nvSpPr>
          <p:spPr bwMode="auto">
            <a:xfrm>
              <a:off x="4264860" y="1323950"/>
              <a:ext cx="609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400" b="0" smtClean="0">
                  <a:solidFill>
                    <a:srgbClr val="0A357E"/>
                  </a:solidFill>
                  <a:latin typeface="Arial" charset="0"/>
                </a:rPr>
                <a:t>激光</a:t>
              </a:r>
            </a:p>
          </p:txBody>
        </p:sp>
        <p:sp>
          <p:nvSpPr>
            <p:cNvPr id="122" name="Text Box 34"/>
            <p:cNvSpPr txBox="1">
              <a:spLocks noChangeArrowheads="1"/>
            </p:cNvSpPr>
            <p:nvPr/>
          </p:nvSpPr>
          <p:spPr bwMode="auto">
            <a:xfrm>
              <a:off x="1177173" y="3894425"/>
              <a:ext cx="914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加热滚筒</a:t>
              </a:r>
            </a:p>
          </p:txBody>
        </p:sp>
        <p:sp>
          <p:nvSpPr>
            <p:cNvPr id="123" name="Text Box 35"/>
            <p:cNvSpPr txBox="1">
              <a:spLocks noChangeArrowheads="1"/>
            </p:cNvSpPr>
            <p:nvPr/>
          </p:nvSpPr>
          <p:spPr bwMode="auto">
            <a:xfrm>
              <a:off x="1140660" y="5154900"/>
              <a:ext cx="8382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压力滚筒</a:t>
              </a:r>
            </a:p>
          </p:txBody>
        </p:sp>
        <p:sp>
          <p:nvSpPr>
            <p:cNvPr id="124" name="Text Box 36"/>
            <p:cNvSpPr txBox="1">
              <a:spLocks noChangeArrowheads="1"/>
            </p:cNvSpPr>
            <p:nvPr/>
          </p:nvSpPr>
          <p:spPr bwMode="auto">
            <a:xfrm>
              <a:off x="3579060" y="5154900"/>
              <a:ext cx="914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转印滚轴</a:t>
              </a:r>
            </a:p>
          </p:txBody>
        </p:sp>
        <p:sp>
          <p:nvSpPr>
            <p:cNvPr id="125" name="AutoShape 37"/>
            <p:cNvSpPr>
              <a:spLocks noChangeArrowheads="1"/>
            </p:cNvSpPr>
            <p:nvPr/>
          </p:nvSpPr>
          <p:spPr bwMode="auto">
            <a:xfrm rot="4473486">
              <a:off x="3506035" y="4330988"/>
              <a:ext cx="76200" cy="152400"/>
            </a:xfrm>
            <a:prstGeom prst="flowChartExtract">
              <a:avLst/>
            </a:prstGeom>
            <a:solidFill>
              <a:srgbClr val="3399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6" name="Arc 38"/>
            <p:cNvSpPr>
              <a:spLocks/>
            </p:cNvSpPr>
            <p:nvPr/>
          </p:nvSpPr>
          <p:spPr bwMode="auto">
            <a:xfrm rot="20191894" flipH="1" flipV="1">
              <a:off x="4496635" y="3918238"/>
              <a:ext cx="192088" cy="215900"/>
            </a:xfrm>
            <a:custGeom>
              <a:avLst/>
              <a:gdLst>
                <a:gd name="T0" fmla="*/ 0 w 21600"/>
                <a:gd name="T1" fmla="*/ 0 h 21600"/>
                <a:gd name="T2" fmla="*/ 192088 w 21600"/>
                <a:gd name="T3" fmla="*/ 215900 h 21600"/>
                <a:gd name="T4" fmla="*/ 0 w 21600"/>
                <a:gd name="T5" fmla="*/ 2159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 cmpd="dbl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7" name="AutoShape 39"/>
            <p:cNvSpPr>
              <a:spLocks noChangeArrowheads="1"/>
            </p:cNvSpPr>
            <p:nvPr/>
          </p:nvSpPr>
          <p:spPr bwMode="auto">
            <a:xfrm>
              <a:off x="2436060" y="3859500"/>
              <a:ext cx="990600" cy="228600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废粉仓</a:t>
              </a:r>
              <a:endParaRPr lang="zh-CN" altLang="en-US" sz="2400" b="0" smtClean="0">
                <a:solidFill>
                  <a:srgbClr val="0A357E"/>
                </a:solidFill>
              </a:endParaRPr>
            </a:p>
          </p:txBody>
        </p:sp>
        <p:sp>
          <p:nvSpPr>
            <p:cNvPr id="128" name="AutoShape 40"/>
            <p:cNvSpPr>
              <a:spLocks noChangeArrowheads="1"/>
            </p:cNvSpPr>
            <p:nvPr/>
          </p:nvSpPr>
          <p:spPr bwMode="auto">
            <a:xfrm>
              <a:off x="5001460" y="3102263"/>
              <a:ext cx="1447800" cy="304800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墨粉仓</a:t>
              </a:r>
              <a:endParaRPr lang="zh-CN" altLang="en-US" sz="2400" b="0" smtClean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129" name="Text Box 41"/>
            <p:cNvSpPr txBox="1">
              <a:spLocks noChangeArrowheads="1"/>
            </p:cNvSpPr>
            <p:nvPr/>
          </p:nvSpPr>
          <p:spPr bwMode="auto">
            <a:xfrm>
              <a:off x="2015373" y="4283363"/>
              <a:ext cx="1006475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墨粉清除片</a:t>
              </a:r>
              <a:endParaRPr lang="zh-CN" altLang="en-US" sz="1000" b="0" smtClean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130" name="Line 42"/>
            <p:cNvSpPr>
              <a:spLocks noChangeShapeType="1"/>
            </p:cNvSpPr>
            <p:nvPr/>
          </p:nvSpPr>
          <p:spPr bwMode="auto">
            <a:xfrm flipV="1">
              <a:off x="2969460" y="4240500"/>
              <a:ext cx="609600" cy="1524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1" name="Text Box 43"/>
            <p:cNvSpPr txBox="1">
              <a:spLocks noChangeArrowheads="1"/>
            </p:cNvSpPr>
            <p:nvPr/>
          </p:nvSpPr>
          <p:spPr bwMode="auto">
            <a:xfrm>
              <a:off x="2131260" y="4773900"/>
              <a:ext cx="1371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Recovery blade</a:t>
              </a:r>
            </a:p>
          </p:txBody>
        </p:sp>
        <p:sp>
          <p:nvSpPr>
            <p:cNvPr id="132" name="Line 44"/>
            <p:cNvSpPr>
              <a:spLocks noChangeShapeType="1"/>
            </p:cNvSpPr>
            <p:nvPr/>
          </p:nvSpPr>
          <p:spPr bwMode="auto">
            <a:xfrm flipV="1">
              <a:off x="3350460" y="4407188"/>
              <a:ext cx="165100" cy="5191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3" name="Oval 45"/>
            <p:cNvSpPr>
              <a:spLocks noChangeArrowheads="1"/>
            </p:cNvSpPr>
            <p:nvPr/>
          </p:nvSpPr>
          <p:spPr bwMode="auto">
            <a:xfrm>
              <a:off x="4455360" y="4188113"/>
              <a:ext cx="214313" cy="1905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4" name="Text Box 46"/>
            <p:cNvSpPr txBox="1">
              <a:spLocks noChangeArrowheads="1"/>
            </p:cNvSpPr>
            <p:nvPr/>
          </p:nvSpPr>
          <p:spPr bwMode="auto">
            <a:xfrm>
              <a:off x="4834773" y="4915188"/>
              <a:ext cx="346868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显影滚轴轴心 (圆柱形磁铁)</a:t>
              </a:r>
            </a:p>
          </p:txBody>
        </p:sp>
        <p:sp>
          <p:nvSpPr>
            <p:cNvPr id="135" name="Line 47"/>
            <p:cNvSpPr>
              <a:spLocks noChangeShapeType="1"/>
            </p:cNvSpPr>
            <p:nvPr/>
          </p:nvSpPr>
          <p:spPr bwMode="auto">
            <a:xfrm flipH="1" flipV="1">
              <a:off x="4595060" y="4330988"/>
              <a:ext cx="298450" cy="6953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6" name="Text Box 48"/>
            <p:cNvSpPr txBox="1">
              <a:spLocks noChangeArrowheads="1"/>
            </p:cNvSpPr>
            <p:nvPr/>
          </p:nvSpPr>
          <p:spPr bwMode="auto">
            <a:xfrm>
              <a:off x="5076070" y="2002202"/>
              <a:ext cx="10668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刮粉刀</a:t>
              </a:r>
            </a:p>
          </p:txBody>
        </p:sp>
        <p:sp>
          <p:nvSpPr>
            <p:cNvPr id="137" name="Line 49"/>
            <p:cNvSpPr>
              <a:spLocks noChangeShapeType="1"/>
            </p:cNvSpPr>
            <p:nvPr/>
          </p:nvSpPr>
          <p:spPr bwMode="auto">
            <a:xfrm flipH="1">
              <a:off x="4514098" y="2259300"/>
              <a:ext cx="741362" cy="178593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8" name="Arc 50"/>
            <p:cNvSpPr>
              <a:spLocks/>
            </p:cNvSpPr>
            <p:nvPr/>
          </p:nvSpPr>
          <p:spPr bwMode="auto">
            <a:xfrm>
              <a:off x="5560260" y="3630900"/>
              <a:ext cx="228600" cy="228600"/>
            </a:xfrm>
            <a:custGeom>
              <a:avLst/>
              <a:gdLst>
                <a:gd name="T0" fmla="*/ 0 w 21600"/>
                <a:gd name="T1" fmla="*/ 0 h 21600"/>
                <a:gd name="T2" fmla="*/ 228600 w 21600"/>
                <a:gd name="T3" fmla="*/ 228600 h 21600"/>
                <a:gd name="T4" fmla="*/ 0 w 21600"/>
                <a:gd name="T5" fmla="*/ 22860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bg2"/>
              </a:solidFill>
              <a:prstDash val="dash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9" name="Text Box 51"/>
            <p:cNvSpPr txBox="1">
              <a:spLocks noChangeArrowheads="1"/>
            </p:cNvSpPr>
            <p:nvPr/>
          </p:nvSpPr>
          <p:spPr bwMode="auto">
            <a:xfrm>
              <a:off x="6685798" y="3283238"/>
              <a:ext cx="12192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搅拌棒</a:t>
              </a:r>
            </a:p>
          </p:txBody>
        </p:sp>
        <p:sp>
          <p:nvSpPr>
            <p:cNvPr id="140" name="Line 52"/>
            <p:cNvSpPr>
              <a:spLocks noChangeShapeType="1"/>
            </p:cNvSpPr>
            <p:nvPr/>
          </p:nvSpPr>
          <p:spPr bwMode="auto">
            <a:xfrm flipH="1">
              <a:off x="5815848" y="3486438"/>
              <a:ext cx="900112" cy="4492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1" name="Text Box 53"/>
            <p:cNvSpPr txBox="1">
              <a:spLocks noChangeArrowheads="1"/>
            </p:cNvSpPr>
            <p:nvPr/>
          </p:nvSpPr>
          <p:spPr bwMode="auto">
            <a:xfrm>
              <a:off x="6550860" y="4469100"/>
              <a:ext cx="12192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纸张运行路线</a:t>
              </a:r>
            </a:p>
          </p:txBody>
        </p:sp>
        <p:sp>
          <p:nvSpPr>
            <p:cNvPr id="142" name="Line 54"/>
            <p:cNvSpPr>
              <a:spLocks noChangeShapeType="1"/>
            </p:cNvSpPr>
            <p:nvPr/>
          </p:nvSpPr>
          <p:spPr bwMode="auto">
            <a:xfrm flipH="1">
              <a:off x="6638173" y="4734213"/>
              <a:ext cx="914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3" name="AutoShape 55"/>
            <p:cNvSpPr>
              <a:spLocks noChangeArrowheads="1"/>
            </p:cNvSpPr>
            <p:nvPr/>
          </p:nvSpPr>
          <p:spPr bwMode="auto">
            <a:xfrm>
              <a:off x="4614110" y="4440525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4" name="AutoShape 56"/>
            <p:cNvSpPr>
              <a:spLocks noChangeArrowheads="1"/>
            </p:cNvSpPr>
            <p:nvPr/>
          </p:nvSpPr>
          <p:spPr bwMode="auto">
            <a:xfrm>
              <a:off x="4717298" y="44452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5" name="AutoShape 57"/>
            <p:cNvSpPr>
              <a:spLocks noChangeArrowheads="1"/>
            </p:cNvSpPr>
            <p:nvPr/>
          </p:nvSpPr>
          <p:spPr bwMode="auto">
            <a:xfrm>
              <a:off x="4771273" y="445005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6" name="AutoShape 58"/>
            <p:cNvSpPr>
              <a:spLocks noChangeArrowheads="1"/>
            </p:cNvSpPr>
            <p:nvPr/>
          </p:nvSpPr>
          <p:spPr bwMode="auto">
            <a:xfrm>
              <a:off x="4849060" y="4429413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7" name="AutoShape 59"/>
            <p:cNvSpPr>
              <a:spLocks noChangeArrowheads="1"/>
            </p:cNvSpPr>
            <p:nvPr/>
          </p:nvSpPr>
          <p:spPr bwMode="auto">
            <a:xfrm>
              <a:off x="4890335" y="4383375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8" name="AutoShape 60"/>
            <p:cNvSpPr>
              <a:spLocks noChangeArrowheads="1"/>
            </p:cNvSpPr>
            <p:nvPr/>
          </p:nvSpPr>
          <p:spPr bwMode="auto">
            <a:xfrm>
              <a:off x="4799848" y="436750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9" name="AutoShape 61"/>
            <p:cNvSpPr>
              <a:spLocks noChangeArrowheads="1"/>
            </p:cNvSpPr>
            <p:nvPr/>
          </p:nvSpPr>
          <p:spPr bwMode="auto">
            <a:xfrm>
              <a:off x="5039560" y="44325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0" name="AutoShape 62"/>
            <p:cNvSpPr>
              <a:spLocks noChangeArrowheads="1"/>
            </p:cNvSpPr>
            <p:nvPr/>
          </p:nvSpPr>
          <p:spPr bwMode="auto">
            <a:xfrm>
              <a:off x="4950660" y="44452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1" name="AutoShape 63"/>
            <p:cNvSpPr>
              <a:spLocks noChangeArrowheads="1"/>
            </p:cNvSpPr>
            <p:nvPr/>
          </p:nvSpPr>
          <p:spPr bwMode="auto">
            <a:xfrm>
              <a:off x="4696660" y="4378613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2" name="AutoShape 64"/>
            <p:cNvSpPr>
              <a:spLocks noChangeArrowheads="1"/>
            </p:cNvSpPr>
            <p:nvPr/>
          </p:nvSpPr>
          <p:spPr bwMode="auto">
            <a:xfrm>
              <a:off x="5117348" y="443735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3" name="AutoShape 65"/>
            <p:cNvSpPr>
              <a:spLocks noChangeArrowheads="1"/>
            </p:cNvSpPr>
            <p:nvPr/>
          </p:nvSpPr>
          <p:spPr bwMode="auto">
            <a:xfrm>
              <a:off x="4737935" y="43055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4" name="AutoShape 66"/>
            <p:cNvSpPr>
              <a:spLocks noChangeArrowheads="1"/>
            </p:cNvSpPr>
            <p:nvPr/>
          </p:nvSpPr>
          <p:spPr bwMode="auto">
            <a:xfrm>
              <a:off x="5187198" y="44325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5" name="AutoShape 67"/>
            <p:cNvSpPr>
              <a:spLocks noChangeArrowheads="1"/>
            </p:cNvSpPr>
            <p:nvPr/>
          </p:nvSpPr>
          <p:spPr bwMode="auto">
            <a:xfrm>
              <a:off x="4758573" y="4226213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6" name="AutoShape 68"/>
            <p:cNvSpPr>
              <a:spLocks noChangeArrowheads="1"/>
            </p:cNvSpPr>
            <p:nvPr/>
          </p:nvSpPr>
          <p:spPr bwMode="auto">
            <a:xfrm>
              <a:off x="4725235" y="4167475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7" name="AutoShape 69"/>
            <p:cNvSpPr>
              <a:spLocks noChangeArrowheads="1"/>
            </p:cNvSpPr>
            <p:nvPr/>
          </p:nvSpPr>
          <p:spPr bwMode="auto">
            <a:xfrm>
              <a:off x="4668085" y="4084925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8" name="AutoShape 70"/>
            <p:cNvSpPr>
              <a:spLocks noChangeArrowheads="1"/>
            </p:cNvSpPr>
            <p:nvPr/>
          </p:nvSpPr>
          <p:spPr bwMode="auto">
            <a:xfrm>
              <a:off x="4818898" y="428653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9" name="AutoShape 71"/>
            <p:cNvSpPr>
              <a:spLocks noChangeArrowheads="1"/>
            </p:cNvSpPr>
            <p:nvPr/>
          </p:nvSpPr>
          <p:spPr bwMode="auto">
            <a:xfrm>
              <a:off x="4885573" y="430400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0" name="AutoShape 72"/>
            <p:cNvSpPr>
              <a:spLocks noChangeArrowheads="1"/>
            </p:cNvSpPr>
            <p:nvPr/>
          </p:nvSpPr>
          <p:spPr bwMode="auto">
            <a:xfrm>
              <a:off x="4976060" y="43690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1" name="AutoShape 73"/>
            <p:cNvSpPr>
              <a:spLocks noChangeArrowheads="1"/>
            </p:cNvSpPr>
            <p:nvPr/>
          </p:nvSpPr>
          <p:spPr bwMode="auto">
            <a:xfrm>
              <a:off x="4955423" y="429923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2" name="AutoShape 74"/>
            <p:cNvSpPr>
              <a:spLocks noChangeArrowheads="1"/>
            </p:cNvSpPr>
            <p:nvPr/>
          </p:nvSpPr>
          <p:spPr bwMode="auto">
            <a:xfrm>
              <a:off x="5044323" y="435003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3" name="AutoShape 75"/>
            <p:cNvSpPr>
              <a:spLocks noChangeArrowheads="1"/>
            </p:cNvSpPr>
            <p:nvPr/>
          </p:nvSpPr>
          <p:spPr bwMode="auto">
            <a:xfrm>
              <a:off x="4898273" y="42293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4" name="AutoShape 76"/>
            <p:cNvSpPr>
              <a:spLocks noChangeArrowheads="1"/>
            </p:cNvSpPr>
            <p:nvPr/>
          </p:nvSpPr>
          <p:spPr bwMode="auto">
            <a:xfrm>
              <a:off x="4817310" y="418493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5" name="AutoShape 77"/>
            <p:cNvSpPr>
              <a:spLocks noChangeArrowheads="1"/>
            </p:cNvSpPr>
            <p:nvPr/>
          </p:nvSpPr>
          <p:spPr bwMode="auto">
            <a:xfrm>
              <a:off x="4758573" y="4102388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6" name="AutoShape 78"/>
            <p:cNvSpPr>
              <a:spLocks noChangeArrowheads="1"/>
            </p:cNvSpPr>
            <p:nvPr/>
          </p:nvSpPr>
          <p:spPr bwMode="auto">
            <a:xfrm>
              <a:off x="3290135" y="427860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7" name="AutoShape 79"/>
            <p:cNvSpPr>
              <a:spLocks noChangeArrowheads="1"/>
            </p:cNvSpPr>
            <p:nvPr/>
          </p:nvSpPr>
          <p:spPr bwMode="auto">
            <a:xfrm>
              <a:off x="3406023" y="4270663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8" name="AutoShape 80"/>
            <p:cNvSpPr>
              <a:spLocks noChangeArrowheads="1"/>
            </p:cNvSpPr>
            <p:nvPr/>
          </p:nvSpPr>
          <p:spPr bwMode="auto">
            <a:xfrm>
              <a:off x="3502860" y="4316700"/>
              <a:ext cx="76200" cy="76200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9" name="Rectangle 81"/>
            <p:cNvSpPr>
              <a:spLocks noChangeArrowheads="1"/>
            </p:cNvSpPr>
            <p:nvPr/>
          </p:nvSpPr>
          <p:spPr bwMode="auto">
            <a:xfrm>
              <a:off x="4493460" y="4461163"/>
              <a:ext cx="74613" cy="74612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0" name="Text Box 82"/>
            <p:cNvSpPr txBox="1">
              <a:spLocks noChangeArrowheads="1"/>
            </p:cNvSpPr>
            <p:nvPr/>
          </p:nvSpPr>
          <p:spPr bwMode="auto">
            <a:xfrm>
              <a:off x="4798260" y="5231100"/>
              <a:ext cx="18288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Developer sealing blade</a:t>
              </a:r>
            </a:p>
          </p:txBody>
        </p:sp>
        <p:sp>
          <p:nvSpPr>
            <p:cNvPr id="171" name="Line 83"/>
            <p:cNvSpPr>
              <a:spLocks noChangeShapeType="1"/>
            </p:cNvSpPr>
            <p:nvPr/>
          </p:nvSpPr>
          <p:spPr bwMode="auto">
            <a:xfrm flipH="1" flipV="1">
              <a:off x="4529973" y="4508788"/>
              <a:ext cx="296862" cy="8064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72" name="Text Box 84"/>
            <p:cNvSpPr txBox="1">
              <a:spLocks noChangeArrowheads="1"/>
            </p:cNvSpPr>
            <p:nvPr/>
          </p:nvSpPr>
          <p:spPr bwMode="auto">
            <a:xfrm>
              <a:off x="683460" y="4316700"/>
              <a:ext cx="457200" cy="588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加  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 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热</a:t>
              </a:r>
            </a:p>
          </p:txBody>
        </p:sp>
        <p:sp>
          <p:nvSpPr>
            <p:cNvPr id="173" name="Oval 85"/>
            <p:cNvSpPr>
              <a:spLocks noChangeArrowheads="1"/>
            </p:cNvSpPr>
            <p:nvPr/>
          </p:nvSpPr>
          <p:spPr bwMode="auto">
            <a:xfrm>
              <a:off x="5123698" y="4235738"/>
              <a:ext cx="107950" cy="114300"/>
            </a:xfrm>
            <a:prstGeom prst="ellips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4" name="Text Box 86"/>
            <p:cNvSpPr txBox="1">
              <a:spLocks noChangeArrowheads="1"/>
            </p:cNvSpPr>
            <p:nvPr/>
          </p:nvSpPr>
          <p:spPr bwMode="auto">
            <a:xfrm>
              <a:off x="6703260" y="3783300"/>
              <a:ext cx="18288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200" b="0" smtClean="0">
                  <a:solidFill>
                    <a:srgbClr val="0A357E"/>
                  </a:solidFill>
                  <a:latin typeface="Arial" charset="0"/>
                </a:rPr>
                <a:t>墨粉剩余量检测金属线</a:t>
              </a:r>
              <a:endParaRPr lang="zh-CN" altLang="en-US" sz="1200" b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5" name="Line 87"/>
            <p:cNvSpPr>
              <a:spLocks noChangeShapeType="1"/>
            </p:cNvSpPr>
            <p:nvPr/>
          </p:nvSpPr>
          <p:spPr bwMode="auto">
            <a:xfrm flipH="1">
              <a:off x="5222123" y="3940463"/>
              <a:ext cx="1497012" cy="3476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激光打印机：</a:t>
            </a:r>
            <a:r>
              <a:rPr lang="zh-CN" altLang="en-US" smtClean="0">
                <a:solidFill>
                  <a:srgbClr val="CC00FF"/>
                </a:solidFill>
              </a:rPr>
              <a:t>打印过程中各部件所起的作用</a:t>
            </a:r>
            <a:endParaRPr lang="zh-CN" altLang="en-US">
              <a:solidFill>
                <a:srgbClr val="CC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87</a:t>
            </a:fld>
            <a:endParaRPr lang="en-US" altLang="zh-CN"/>
          </a:p>
        </p:txBody>
      </p:sp>
      <p:grpSp>
        <p:nvGrpSpPr>
          <p:cNvPr id="89" name="组合 88"/>
          <p:cNvGrpSpPr/>
          <p:nvPr/>
        </p:nvGrpSpPr>
        <p:grpSpPr>
          <a:xfrm>
            <a:off x="539440" y="1268700"/>
            <a:ext cx="7920038" cy="4556125"/>
            <a:chOff x="762000" y="1828800"/>
            <a:chExt cx="7920038" cy="4556125"/>
          </a:xfrm>
        </p:grpSpPr>
        <p:grpSp>
          <p:nvGrpSpPr>
            <p:cNvPr id="90" name="Group 5"/>
            <p:cNvGrpSpPr>
              <a:grpSpLocks/>
            </p:cNvGrpSpPr>
            <p:nvPr/>
          </p:nvGrpSpPr>
          <p:grpSpPr bwMode="auto">
            <a:xfrm>
              <a:off x="2976563" y="2765425"/>
              <a:ext cx="933450" cy="908050"/>
              <a:chOff x="1731" y="1698"/>
              <a:chExt cx="588" cy="572"/>
            </a:xfrm>
          </p:grpSpPr>
          <p:sp>
            <p:nvSpPr>
              <p:cNvPr id="322" name="Line 6"/>
              <p:cNvSpPr>
                <a:spLocks noChangeShapeType="1"/>
              </p:cNvSpPr>
              <p:nvPr/>
            </p:nvSpPr>
            <p:spPr bwMode="auto">
              <a:xfrm>
                <a:off x="1731" y="1698"/>
                <a:ext cx="548" cy="53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23" name="Freeform 7"/>
              <p:cNvSpPr>
                <a:spLocks/>
              </p:cNvSpPr>
              <p:nvPr/>
            </p:nvSpPr>
            <p:spPr bwMode="auto">
              <a:xfrm>
                <a:off x="2263" y="2217"/>
                <a:ext cx="56" cy="53"/>
              </a:xfrm>
              <a:custGeom>
                <a:avLst/>
                <a:gdLst>
                  <a:gd name="T0" fmla="*/ 0 w 110"/>
                  <a:gd name="T1" fmla="*/ 55 h 107"/>
                  <a:gd name="T2" fmla="*/ 110 w 110"/>
                  <a:gd name="T3" fmla="*/ 107 h 107"/>
                  <a:gd name="T4" fmla="*/ 53 w 110"/>
                  <a:gd name="T5" fmla="*/ 0 h 107"/>
                  <a:gd name="T6" fmla="*/ 0 w 110"/>
                  <a:gd name="T7" fmla="*/ 55 h 10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0"/>
                  <a:gd name="T13" fmla="*/ 0 h 107"/>
                  <a:gd name="T14" fmla="*/ 110 w 110"/>
                  <a:gd name="T15" fmla="*/ 107 h 10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0" h="107">
                    <a:moveTo>
                      <a:pt x="0" y="55"/>
                    </a:moveTo>
                    <a:lnTo>
                      <a:pt x="110" y="107"/>
                    </a:lnTo>
                    <a:lnTo>
                      <a:pt x="53" y="0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91" name="Rectangle 8"/>
            <p:cNvSpPr>
              <a:spLocks noChangeArrowheads="1"/>
            </p:cNvSpPr>
            <p:nvPr/>
          </p:nvSpPr>
          <p:spPr bwMode="auto">
            <a:xfrm>
              <a:off x="762000" y="3575050"/>
              <a:ext cx="2055813" cy="8286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6" name="Rectangle 9"/>
            <p:cNvSpPr>
              <a:spLocks noChangeArrowheads="1"/>
            </p:cNvSpPr>
            <p:nvPr/>
          </p:nvSpPr>
          <p:spPr bwMode="auto">
            <a:xfrm>
              <a:off x="773113" y="3592513"/>
              <a:ext cx="1143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FF"/>
                  </a:solidFill>
                </a:rPr>
                <a:t>6. 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77" name="Rectangle 10"/>
            <p:cNvSpPr>
              <a:spLocks noChangeArrowheads="1"/>
            </p:cNvSpPr>
            <p:nvPr/>
          </p:nvSpPr>
          <p:spPr bwMode="auto">
            <a:xfrm>
              <a:off x="892175" y="3592513"/>
              <a:ext cx="2286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FF"/>
                  </a:solidFill>
                </a:rPr>
                <a:t>清洁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78" name="Rectangle 11"/>
            <p:cNvSpPr>
              <a:spLocks noChangeArrowheads="1"/>
            </p:cNvSpPr>
            <p:nvPr/>
          </p:nvSpPr>
          <p:spPr bwMode="auto">
            <a:xfrm>
              <a:off x="1584325" y="3592513"/>
              <a:ext cx="6858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 smtClean="0">
                  <a:solidFill>
                    <a:srgbClr val="0000FF"/>
                  </a:solidFill>
                </a:rPr>
                <a:t>清洁感光鼓面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79" name="Rectangle 12"/>
            <p:cNvSpPr>
              <a:spLocks noChangeArrowheads="1"/>
            </p:cNvSpPr>
            <p:nvPr/>
          </p:nvSpPr>
          <p:spPr bwMode="auto">
            <a:xfrm>
              <a:off x="2752725" y="359410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80" name="Rectangle 13"/>
            <p:cNvSpPr>
              <a:spLocks noChangeArrowheads="1"/>
            </p:cNvSpPr>
            <p:nvPr/>
          </p:nvSpPr>
          <p:spPr bwMode="auto">
            <a:xfrm>
              <a:off x="773113" y="3733800"/>
              <a:ext cx="1644681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将多余的墨粉从感光故面上清除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收集到废粉收集仓.防止多余的墨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粉漏到纸面上.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81" name="Rectangle 14"/>
            <p:cNvSpPr>
              <a:spLocks noChangeArrowheads="1"/>
            </p:cNvSpPr>
            <p:nvPr/>
          </p:nvSpPr>
          <p:spPr bwMode="auto">
            <a:xfrm>
              <a:off x="773113" y="387191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82" name="Rectangle 15"/>
            <p:cNvSpPr>
              <a:spLocks noChangeArrowheads="1"/>
            </p:cNvSpPr>
            <p:nvPr/>
          </p:nvSpPr>
          <p:spPr bwMode="auto">
            <a:xfrm>
              <a:off x="773113" y="401161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grpSp>
          <p:nvGrpSpPr>
            <p:cNvPr id="183" name="Group 16"/>
            <p:cNvGrpSpPr>
              <a:grpSpLocks/>
            </p:cNvGrpSpPr>
            <p:nvPr/>
          </p:nvGrpSpPr>
          <p:grpSpPr bwMode="auto">
            <a:xfrm>
              <a:off x="2622550" y="4832350"/>
              <a:ext cx="3314700" cy="63500"/>
              <a:chOff x="1508" y="3000"/>
              <a:chExt cx="2088" cy="40"/>
            </a:xfrm>
          </p:grpSpPr>
          <p:sp>
            <p:nvSpPr>
              <p:cNvPr id="320" name="Line 17"/>
              <p:cNvSpPr>
                <a:spLocks noChangeShapeType="1"/>
              </p:cNvSpPr>
              <p:nvPr/>
            </p:nvSpPr>
            <p:spPr bwMode="auto">
              <a:xfrm>
                <a:off x="1508" y="3021"/>
                <a:ext cx="2088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21" name="Freeform 18"/>
              <p:cNvSpPr>
                <a:spLocks/>
              </p:cNvSpPr>
              <p:nvPr/>
            </p:nvSpPr>
            <p:spPr bwMode="auto">
              <a:xfrm>
                <a:off x="1508" y="3000"/>
                <a:ext cx="40" cy="40"/>
              </a:xfrm>
              <a:custGeom>
                <a:avLst/>
                <a:gdLst>
                  <a:gd name="T0" fmla="*/ 80 w 80"/>
                  <a:gd name="T1" fmla="*/ 0 h 81"/>
                  <a:gd name="T2" fmla="*/ 0 w 80"/>
                  <a:gd name="T3" fmla="*/ 41 h 81"/>
                  <a:gd name="T4" fmla="*/ 80 w 80"/>
                  <a:gd name="T5" fmla="*/ 81 h 81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81"/>
                  <a:gd name="T11" fmla="*/ 80 w 80"/>
                  <a:gd name="T12" fmla="*/ 81 h 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81">
                    <a:moveTo>
                      <a:pt x="80" y="0"/>
                    </a:moveTo>
                    <a:lnTo>
                      <a:pt x="0" y="41"/>
                    </a:lnTo>
                    <a:lnTo>
                      <a:pt x="80" y="81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184" name="Oval 19"/>
            <p:cNvSpPr>
              <a:spLocks noChangeArrowheads="1"/>
            </p:cNvSpPr>
            <p:nvPr/>
          </p:nvSpPr>
          <p:spPr bwMode="auto">
            <a:xfrm>
              <a:off x="3660775" y="3544888"/>
              <a:ext cx="1339850" cy="1312863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85" name="Oval 20"/>
            <p:cNvSpPr>
              <a:spLocks noChangeArrowheads="1"/>
            </p:cNvSpPr>
            <p:nvPr/>
          </p:nvSpPr>
          <p:spPr bwMode="auto">
            <a:xfrm>
              <a:off x="4041775" y="2928938"/>
              <a:ext cx="603250" cy="612775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86" name="Rectangle 21"/>
            <p:cNvSpPr>
              <a:spLocks noChangeArrowheads="1"/>
            </p:cNvSpPr>
            <p:nvPr/>
          </p:nvSpPr>
          <p:spPr bwMode="auto">
            <a:xfrm>
              <a:off x="4125913" y="3116263"/>
              <a:ext cx="442913" cy="219075"/>
            </a:xfrm>
            <a:prstGeom prst="rect">
              <a:avLst/>
            </a:prstGeom>
            <a:solidFill>
              <a:srgbClr val="FFFFFF"/>
            </a:solidFill>
            <a:ln w="11113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87" name="Rectangle 22"/>
            <p:cNvSpPr>
              <a:spLocks noChangeArrowheads="1"/>
            </p:cNvSpPr>
            <p:nvPr/>
          </p:nvSpPr>
          <p:spPr bwMode="auto">
            <a:xfrm>
              <a:off x="4202113" y="3140075"/>
              <a:ext cx="28892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1100" smtClean="0">
                  <a:solidFill>
                    <a:srgbClr val="000000"/>
                  </a:solidFill>
                </a:rPr>
                <a:t>PCR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88" name="Rectangle 23"/>
            <p:cNvSpPr>
              <a:spLocks noChangeArrowheads="1"/>
            </p:cNvSpPr>
            <p:nvPr/>
          </p:nvSpPr>
          <p:spPr bwMode="auto">
            <a:xfrm>
              <a:off x="3990975" y="3854450"/>
              <a:ext cx="623888" cy="496888"/>
            </a:xfrm>
            <a:prstGeom prst="rect">
              <a:avLst/>
            </a:prstGeom>
            <a:solidFill>
              <a:srgbClr val="FFFFFF"/>
            </a:solidFill>
            <a:ln w="11113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89" name="Rectangle 24"/>
            <p:cNvSpPr>
              <a:spLocks noChangeArrowheads="1"/>
            </p:cNvSpPr>
            <p:nvPr/>
          </p:nvSpPr>
          <p:spPr bwMode="auto">
            <a:xfrm>
              <a:off x="4127500" y="3878263"/>
              <a:ext cx="349250" cy="19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1300" smtClean="0">
                  <a:solidFill>
                    <a:srgbClr val="000000"/>
                  </a:solidFill>
                </a:rPr>
                <a:t>OPC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90" name="Rectangle 25"/>
            <p:cNvSpPr>
              <a:spLocks noChangeArrowheads="1"/>
            </p:cNvSpPr>
            <p:nvPr/>
          </p:nvSpPr>
          <p:spPr bwMode="auto">
            <a:xfrm>
              <a:off x="4044950" y="4073525"/>
              <a:ext cx="512763" cy="19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1300" smtClean="0">
                  <a:solidFill>
                    <a:srgbClr val="000000"/>
                  </a:solidFill>
                </a:rPr>
                <a:t>DRUM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91" name="Rectangle 26"/>
            <p:cNvSpPr>
              <a:spLocks noChangeArrowheads="1"/>
            </p:cNvSpPr>
            <p:nvPr/>
          </p:nvSpPr>
          <p:spPr bwMode="auto">
            <a:xfrm>
              <a:off x="3462338" y="1828800"/>
              <a:ext cx="1782763" cy="10572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92" name="Rectangle 27"/>
            <p:cNvSpPr>
              <a:spLocks noChangeArrowheads="1"/>
            </p:cNvSpPr>
            <p:nvPr/>
          </p:nvSpPr>
          <p:spPr bwMode="auto">
            <a:xfrm>
              <a:off x="3475038" y="1846263"/>
              <a:ext cx="1143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FF"/>
                  </a:solidFill>
                </a:rPr>
                <a:t>1. 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93" name="Rectangle 28"/>
            <p:cNvSpPr>
              <a:spLocks noChangeArrowheads="1"/>
            </p:cNvSpPr>
            <p:nvPr/>
          </p:nvSpPr>
          <p:spPr bwMode="auto">
            <a:xfrm>
              <a:off x="3594100" y="1846263"/>
              <a:ext cx="2286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FF"/>
                  </a:solidFill>
                </a:rPr>
                <a:t>充电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94" name="Rectangle 29"/>
            <p:cNvSpPr>
              <a:spLocks noChangeArrowheads="1"/>
            </p:cNvSpPr>
            <p:nvPr/>
          </p:nvSpPr>
          <p:spPr bwMode="auto">
            <a:xfrm>
              <a:off x="4252913" y="1847850"/>
              <a:ext cx="571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  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95" name="Rectangle 30"/>
            <p:cNvSpPr>
              <a:spLocks noChangeArrowheads="1"/>
            </p:cNvSpPr>
            <p:nvPr/>
          </p:nvSpPr>
          <p:spPr bwMode="auto">
            <a:xfrm>
              <a:off x="4311650" y="18462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96" name="Rectangle 31"/>
            <p:cNvSpPr>
              <a:spLocks noChangeArrowheads="1"/>
            </p:cNvSpPr>
            <p:nvPr/>
          </p:nvSpPr>
          <p:spPr bwMode="auto">
            <a:xfrm>
              <a:off x="3475038" y="1984375"/>
              <a:ext cx="13716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 smtClean="0">
                  <a:solidFill>
                    <a:srgbClr val="0000FF"/>
                  </a:solidFill>
                </a:rPr>
                <a:t>充电滚轴负责给感光鼓充电</a:t>
              </a:r>
              <a:endParaRPr lang="en-US" altLang="zh-CN" sz="900" i="1" smtClean="0">
                <a:solidFill>
                  <a:srgbClr val="0000FF"/>
                </a:solidFill>
              </a:endParaRPr>
            </a:p>
          </p:txBody>
        </p:sp>
        <p:sp>
          <p:nvSpPr>
            <p:cNvPr id="197" name="Rectangle 32"/>
            <p:cNvSpPr>
              <a:spLocks noChangeArrowheads="1"/>
            </p:cNvSpPr>
            <p:nvPr/>
          </p:nvSpPr>
          <p:spPr bwMode="auto">
            <a:xfrm>
              <a:off x="3475038" y="212090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98" name="Rectangle 33"/>
            <p:cNvSpPr>
              <a:spLocks noChangeArrowheads="1"/>
            </p:cNvSpPr>
            <p:nvPr/>
          </p:nvSpPr>
          <p:spPr bwMode="auto">
            <a:xfrm>
              <a:off x="3709988" y="2122488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199" name="Rectangle 34"/>
            <p:cNvSpPr>
              <a:spLocks noChangeArrowheads="1"/>
            </p:cNvSpPr>
            <p:nvPr/>
          </p:nvSpPr>
          <p:spPr bwMode="auto">
            <a:xfrm>
              <a:off x="3475038" y="2262188"/>
              <a:ext cx="174307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运行中充电滚轴会一直给感光鼓覆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盖一层负电荷.并将上一个周期残留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的电荷清除掉.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00" name="Rectangle 35"/>
            <p:cNvSpPr>
              <a:spLocks noChangeArrowheads="1"/>
            </p:cNvSpPr>
            <p:nvPr/>
          </p:nvSpPr>
          <p:spPr bwMode="auto">
            <a:xfrm>
              <a:off x="3475038" y="240030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01" name="Rectangle 36"/>
            <p:cNvSpPr>
              <a:spLocks noChangeArrowheads="1"/>
            </p:cNvSpPr>
            <p:nvPr/>
          </p:nvSpPr>
          <p:spPr bwMode="auto">
            <a:xfrm>
              <a:off x="3475038" y="254000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02" name="Rectangle 37"/>
            <p:cNvSpPr>
              <a:spLocks noChangeArrowheads="1"/>
            </p:cNvSpPr>
            <p:nvPr/>
          </p:nvSpPr>
          <p:spPr bwMode="auto">
            <a:xfrm>
              <a:off x="3475038" y="267811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grpSp>
          <p:nvGrpSpPr>
            <p:cNvPr id="203" name="Group 38"/>
            <p:cNvGrpSpPr>
              <a:grpSpLocks/>
            </p:cNvGrpSpPr>
            <p:nvPr/>
          </p:nvGrpSpPr>
          <p:grpSpPr bwMode="auto">
            <a:xfrm>
              <a:off x="4794250" y="3132138"/>
              <a:ext cx="603250" cy="633413"/>
              <a:chOff x="2876" y="1929"/>
              <a:chExt cx="380" cy="399"/>
            </a:xfrm>
          </p:grpSpPr>
          <p:sp>
            <p:nvSpPr>
              <p:cNvPr id="318" name="Freeform 39"/>
              <p:cNvSpPr>
                <a:spLocks/>
              </p:cNvSpPr>
              <p:nvPr/>
            </p:nvSpPr>
            <p:spPr bwMode="auto">
              <a:xfrm>
                <a:off x="2956" y="1929"/>
                <a:ext cx="300" cy="315"/>
              </a:xfrm>
              <a:custGeom>
                <a:avLst/>
                <a:gdLst>
                  <a:gd name="T0" fmla="*/ 0 w 600"/>
                  <a:gd name="T1" fmla="*/ 609 h 631"/>
                  <a:gd name="T2" fmla="*/ 21 w 600"/>
                  <a:gd name="T3" fmla="*/ 631 h 631"/>
                  <a:gd name="T4" fmla="*/ 600 w 600"/>
                  <a:gd name="T5" fmla="*/ 22 h 631"/>
                  <a:gd name="T6" fmla="*/ 579 w 600"/>
                  <a:gd name="T7" fmla="*/ 0 h 631"/>
                  <a:gd name="T8" fmla="*/ 0 w 600"/>
                  <a:gd name="T9" fmla="*/ 609 h 6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0"/>
                  <a:gd name="T16" fmla="*/ 0 h 631"/>
                  <a:gd name="T17" fmla="*/ 600 w 600"/>
                  <a:gd name="T18" fmla="*/ 631 h 6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0" h="631">
                    <a:moveTo>
                      <a:pt x="0" y="609"/>
                    </a:moveTo>
                    <a:lnTo>
                      <a:pt x="21" y="631"/>
                    </a:lnTo>
                    <a:lnTo>
                      <a:pt x="600" y="22"/>
                    </a:lnTo>
                    <a:lnTo>
                      <a:pt x="579" y="0"/>
                    </a:lnTo>
                    <a:lnTo>
                      <a:pt x="0" y="60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19" name="Freeform 40"/>
              <p:cNvSpPr>
                <a:spLocks/>
              </p:cNvSpPr>
              <p:nvPr/>
            </p:nvSpPr>
            <p:spPr bwMode="auto">
              <a:xfrm>
                <a:off x="2876" y="2219"/>
                <a:ext cx="105" cy="109"/>
              </a:xfrm>
              <a:custGeom>
                <a:avLst/>
                <a:gdLst>
                  <a:gd name="T0" fmla="*/ 134 w 211"/>
                  <a:gd name="T1" fmla="*/ 0 h 220"/>
                  <a:gd name="T2" fmla="*/ 0 w 211"/>
                  <a:gd name="T3" fmla="*/ 220 h 220"/>
                  <a:gd name="T4" fmla="*/ 211 w 211"/>
                  <a:gd name="T5" fmla="*/ 73 h 220"/>
                  <a:gd name="T6" fmla="*/ 134 w 211"/>
                  <a:gd name="T7" fmla="*/ 0 h 2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20"/>
                  <a:gd name="T14" fmla="*/ 211 w 211"/>
                  <a:gd name="T15" fmla="*/ 220 h 2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20">
                    <a:moveTo>
                      <a:pt x="134" y="0"/>
                    </a:moveTo>
                    <a:lnTo>
                      <a:pt x="0" y="220"/>
                    </a:lnTo>
                    <a:lnTo>
                      <a:pt x="211" y="73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04" name="Rectangle 41"/>
            <p:cNvSpPr>
              <a:spLocks noChangeArrowheads="1"/>
            </p:cNvSpPr>
            <p:nvPr/>
          </p:nvSpPr>
          <p:spPr bwMode="auto">
            <a:xfrm>
              <a:off x="5322888" y="2936875"/>
              <a:ext cx="1038225" cy="209550"/>
            </a:xfrm>
            <a:prstGeom prst="rect">
              <a:avLst/>
            </a:prstGeom>
            <a:solidFill>
              <a:srgbClr val="FFFF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05" name="Rectangle 42"/>
            <p:cNvSpPr>
              <a:spLocks noChangeArrowheads="1"/>
            </p:cNvSpPr>
            <p:nvPr/>
          </p:nvSpPr>
          <p:spPr bwMode="auto">
            <a:xfrm>
              <a:off x="5340350" y="2963863"/>
              <a:ext cx="3492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1100" b="0" smtClean="0">
                  <a:solidFill>
                    <a:srgbClr val="000000"/>
                  </a:solidFill>
                </a:rPr>
                <a:t> 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06" name="Rectangle 43"/>
            <p:cNvSpPr>
              <a:spLocks noChangeArrowheads="1"/>
            </p:cNvSpPr>
            <p:nvPr/>
          </p:nvSpPr>
          <p:spPr bwMode="auto">
            <a:xfrm>
              <a:off x="5375275" y="2960688"/>
              <a:ext cx="6635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1100" smtClean="0">
                  <a:solidFill>
                    <a:srgbClr val="000000"/>
                  </a:solidFill>
                </a:rPr>
                <a:t>       激光束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07" name="Rectangle 44"/>
            <p:cNvSpPr>
              <a:spLocks noChangeArrowheads="1"/>
            </p:cNvSpPr>
            <p:nvPr/>
          </p:nvSpPr>
          <p:spPr bwMode="auto">
            <a:xfrm>
              <a:off x="6442075" y="2378075"/>
              <a:ext cx="2082800" cy="8524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08" name="Rectangle 45"/>
            <p:cNvSpPr>
              <a:spLocks noChangeArrowheads="1"/>
            </p:cNvSpPr>
            <p:nvPr/>
          </p:nvSpPr>
          <p:spPr bwMode="auto">
            <a:xfrm>
              <a:off x="6454775" y="2395538"/>
              <a:ext cx="1143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FF"/>
                  </a:solidFill>
                </a:rPr>
                <a:t>2. 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09" name="Rectangle 46"/>
            <p:cNvSpPr>
              <a:spLocks noChangeArrowheads="1"/>
            </p:cNvSpPr>
            <p:nvPr/>
          </p:nvSpPr>
          <p:spPr bwMode="auto">
            <a:xfrm>
              <a:off x="6573838" y="2395538"/>
              <a:ext cx="2286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FF"/>
                  </a:solidFill>
                </a:rPr>
                <a:t>感光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10" name="Rectangle 47"/>
            <p:cNvSpPr>
              <a:spLocks noChangeArrowheads="1"/>
            </p:cNvSpPr>
            <p:nvPr/>
          </p:nvSpPr>
          <p:spPr bwMode="auto">
            <a:xfrm>
              <a:off x="7215188" y="2395538"/>
              <a:ext cx="571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  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11" name="Rectangle 48"/>
            <p:cNvSpPr>
              <a:spLocks noChangeArrowheads="1"/>
            </p:cNvSpPr>
            <p:nvPr/>
          </p:nvSpPr>
          <p:spPr bwMode="auto">
            <a:xfrm>
              <a:off x="7273925" y="2395538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12" name="Rectangle 49"/>
            <p:cNvSpPr>
              <a:spLocks noChangeArrowheads="1"/>
            </p:cNvSpPr>
            <p:nvPr/>
          </p:nvSpPr>
          <p:spPr bwMode="auto">
            <a:xfrm>
              <a:off x="6454775" y="2532063"/>
              <a:ext cx="1943100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 smtClean="0">
                  <a:solidFill>
                    <a:srgbClr val="0000FF"/>
                  </a:solidFill>
                </a:rPr>
                <a:t>激光束照射到感光鼓的部份会产生放电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 smtClean="0">
                  <a:solidFill>
                    <a:srgbClr val="0000FF"/>
                  </a:solidFill>
                </a:rPr>
                <a:t>现象,在鼓面上出现潜在的图像</a:t>
              </a:r>
              <a:endParaRPr lang="en-US" altLang="zh-CN" sz="900" i="1" smtClean="0">
                <a:solidFill>
                  <a:srgbClr val="0000FF"/>
                </a:solidFill>
              </a:endParaRPr>
            </a:p>
          </p:txBody>
        </p:sp>
        <p:sp>
          <p:nvSpPr>
            <p:cNvPr id="213" name="Rectangle 51"/>
            <p:cNvSpPr>
              <a:spLocks noChangeArrowheads="1"/>
            </p:cNvSpPr>
            <p:nvPr/>
          </p:nvSpPr>
          <p:spPr bwMode="auto">
            <a:xfrm>
              <a:off x="6454775" y="267335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14" name="Rectangle 52"/>
            <p:cNvSpPr>
              <a:spLocks noChangeArrowheads="1"/>
            </p:cNvSpPr>
            <p:nvPr/>
          </p:nvSpPr>
          <p:spPr bwMode="auto">
            <a:xfrm>
              <a:off x="6454775" y="28114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15" name="Rectangle 53"/>
            <p:cNvSpPr>
              <a:spLocks noChangeArrowheads="1"/>
            </p:cNvSpPr>
            <p:nvPr/>
          </p:nvSpPr>
          <p:spPr bwMode="auto">
            <a:xfrm>
              <a:off x="6454775" y="29511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16" name="Rectangle 54"/>
            <p:cNvSpPr>
              <a:spLocks noChangeArrowheads="1"/>
            </p:cNvSpPr>
            <p:nvPr/>
          </p:nvSpPr>
          <p:spPr bwMode="auto">
            <a:xfrm>
              <a:off x="7839075" y="29511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17" name="Rectangle 55"/>
            <p:cNvSpPr>
              <a:spLocks noChangeArrowheads="1"/>
            </p:cNvSpPr>
            <p:nvPr/>
          </p:nvSpPr>
          <p:spPr bwMode="auto">
            <a:xfrm>
              <a:off x="8108950" y="2951163"/>
              <a:ext cx="2857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 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18" name="Rectangle 56"/>
            <p:cNvSpPr>
              <a:spLocks noChangeArrowheads="1"/>
            </p:cNvSpPr>
            <p:nvPr/>
          </p:nvSpPr>
          <p:spPr bwMode="auto">
            <a:xfrm>
              <a:off x="6454775" y="3089275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19" name="Line 57"/>
            <p:cNvSpPr>
              <a:spLocks noChangeShapeType="1"/>
            </p:cNvSpPr>
            <p:nvPr/>
          </p:nvSpPr>
          <p:spPr bwMode="auto">
            <a:xfrm>
              <a:off x="5937250" y="5437188"/>
              <a:ext cx="992188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0" name="Line 58"/>
            <p:cNvSpPr>
              <a:spLocks noChangeShapeType="1"/>
            </p:cNvSpPr>
            <p:nvPr/>
          </p:nvSpPr>
          <p:spPr bwMode="auto">
            <a:xfrm flipV="1">
              <a:off x="6929438" y="4906963"/>
              <a:ext cx="1588" cy="53022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1" name="Line 59"/>
            <p:cNvSpPr>
              <a:spLocks noChangeShapeType="1"/>
            </p:cNvSpPr>
            <p:nvPr/>
          </p:nvSpPr>
          <p:spPr bwMode="auto">
            <a:xfrm>
              <a:off x="5956300" y="4908550"/>
              <a:ext cx="1588" cy="5318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2" name="Line 60"/>
            <p:cNvSpPr>
              <a:spLocks noChangeShapeType="1"/>
            </p:cNvSpPr>
            <p:nvPr/>
          </p:nvSpPr>
          <p:spPr bwMode="auto">
            <a:xfrm>
              <a:off x="5992813" y="5386388"/>
              <a:ext cx="920750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3" name="Line 61"/>
            <p:cNvSpPr>
              <a:spLocks noChangeShapeType="1"/>
            </p:cNvSpPr>
            <p:nvPr/>
          </p:nvSpPr>
          <p:spPr bwMode="auto">
            <a:xfrm>
              <a:off x="5992813" y="5332413"/>
              <a:ext cx="904875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4" name="Line 62"/>
            <p:cNvSpPr>
              <a:spLocks noChangeShapeType="1"/>
            </p:cNvSpPr>
            <p:nvPr/>
          </p:nvSpPr>
          <p:spPr bwMode="auto">
            <a:xfrm>
              <a:off x="6000750" y="5267325"/>
              <a:ext cx="885825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5" name="Line 63"/>
            <p:cNvSpPr>
              <a:spLocks noChangeShapeType="1"/>
            </p:cNvSpPr>
            <p:nvPr/>
          </p:nvSpPr>
          <p:spPr bwMode="auto">
            <a:xfrm>
              <a:off x="5992813" y="5214938"/>
              <a:ext cx="904875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6" name="Line 64"/>
            <p:cNvSpPr>
              <a:spLocks noChangeShapeType="1"/>
            </p:cNvSpPr>
            <p:nvPr/>
          </p:nvSpPr>
          <p:spPr bwMode="auto">
            <a:xfrm>
              <a:off x="5992813" y="5170488"/>
              <a:ext cx="904875" cy="158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27" name="Rectangle 65"/>
            <p:cNvSpPr>
              <a:spLocks noChangeArrowheads="1"/>
            </p:cNvSpPr>
            <p:nvPr/>
          </p:nvSpPr>
          <p:spPr bwMode="auto">
            <a:xfrm>
              <a:off x="5946775" y="5510213"/>
              <a:ext cx="1119188" cy="200025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28" name="Rectangle 66"/>
            <p:cNvSpPr>
              <a:spLocks noChangeArrowheads="1"/>
            </p:cNvSpPr>
            <p:nvPr/>
          </p:nvSpPr>
          <p:spPr bwMode="auto">
            <a:xfrm>
              <a:off x="6013450" y="5532438"/>
              <a:ext cx="5238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1100" smtClean="0">
                  <a:solidFill>
                    <a:srgbClr val="000000"/>
                  </a:solidFill>
                </a:rPr>
                <a:t>       纸盒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29" name="Oval 67"/>
            <p:cNvSpPr>
              <a:spLocks noChangeArrowheads="1"/>
            </p:cNvSpPr>
            <p:nvPr/>
          </p:nvSpPr>
          <p:spPr bwMode="auto">
            <a:xfrm>
              <a:off x="4084638" y="4873625"/>
              <a:ext cx="471488" cy="442913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30" name="Rectangle 68"/>
            <p:cNvSpPr>
              <a:spLocks noChangeArrowheads="1"/>
            </p:cNvSpPr>
            <p:nvPr/>
          </p:nvSpPr>
          <p:spPr bwMode="auto">
            <a:xfrm>
              <a:off x="3554413" y="5340350"/>
              <a:ext cx="1533525" cy="187325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31" name="Rectangle 69"/>
            <p:cNvSpPr>
              <a:spLocks noChangeArrowheads="1"/>
            </p:cNvSpPr>
            <p:nvPr/>
          </p:nvSpPr>
          <p:spPr bwMode="auto">
            <a:xfrm>
              <a:off x="3621088" y="5360988"/>
              <a:ext cx="9779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1100" smtClean="0">
                  <a:solidFill>
                    <a:srgbClr val="000000"/>
                  </a:solidFill>
                </a:rPr>
                <a:t>            转印滚轴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32" name="Rectangle 70"/>
            <p:cNvSpPr>
              <a:spLocks noChangeArrowheads="1"/>
            </p:cNvSpPr>
            <p:nvPr/>
          </p:nvSpPr>
          <p:spPr bwMode="auto">
            <a:xfrm>
              <a:off x="3459163" y="5584825"/>
              <a:ext cx="2111375" cy="7524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33" name="Rectangle 71"/>
            <p:cNvSpPr>
              <a:spLocks noChangeArrowheads="1"/>
            </p:cNvSpPr>
            <p:nvPr/>
          </p:nvSpPr>
          <p:spPr bwMode="auto">
            <a:xfrm>
              <a:off x="3470275" y="5602288"/>
              <a:ext cx="1143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00"/>
                  </a:solidFill>
                </a:rPr>
                <a:t>4. 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34" name="Rectangle 72"/>
            <p:cNvSpPr>
              <a:spLocks noChangeArrowheads="1"/>
            </p:cNvSpPr>
            <p:nvPr/>
          </p:nvSpPr>
          <p:spPr bwMode="auto">
            <a:xfrm>
              <a:off x="3589338" y="5602288"/>
              <a:ext cx="2857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00"/>
                  </a:solidFill>
                </a:rPr>
                <a:t>转印  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35" name="Rectangle 73"/>
            <p:cNvSpPr>
              <a:spLocks noChangeArrowheads="1"/>
            </p:cNvSpPr>
            <p:nvPr/>
          </p:nvSpPr>
          <p:spPr bwMode="auto">
            <a:xfrm>
              <a:off x="4283075" y="5602288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36" name="Rectangle 74"/>
            <p:cNvSpPr>
              <a:spLocks noChangeArrowheads="1"/>
            </p:cNvSpPr>
            <p:nvPr/>
          </p:nvSpPr>
          <p:spPr bwMode="auto">
            <a:xfrm>
              <a:off x="3470275" y="5740400"/>
              <a:ext cx="1962076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 dirty="0" smtClean="0">
                  <a:solidFill>
                    <a:srgbClr val="000000"/>
                  </a:solidFill>
                </a:rPr>
                <a:t>把感光鼓面上形成的图像转印到纸张上</a:t>
              </a:r>
              <a:endParaRPr lang="en-US" altLang="zh-CN" sz="2400" b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37" name="Rectangle 75"/>
            <p:cNvSpPr>
              <a:spLocks noChangeArrowheads="1"/>
            </p:cNvSpPr>
            <p:nvPr/>
          </p:nvSpPr>
          <p:spPr bwMode="auto">
            <a:xfrm>
              <a:off x="4621213" y="5741988"/>
              <a:ext cx="8572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00"/>
                  </a:solidFill>
                </a:rPr>
                <a:t>.  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38" name="Rectangle 76"/>
            <p:cNvSpPr>
              <a:spLocks noChangeArrowheads="1"/>
            </p:cNvSpPr>
            <p:nvPr/>
          </p:nvSpPr>
          <p:spPr bwMode="auto">
            <a:xfrm>
              <a:off x="3470275" y="5880100"/>
              <a:ext cx="2200275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00"/>
                  </a:solidFill>
                </a:rPr>
                <a:t>转印滚轴在纸张下面,转印滚轴上充满正电荷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00"/>
                  </a:solidFill>
                </a:rPr>
                <a:t>将感光鼓上形成图像的墨粉吸到纸张上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39" name="Rectangle 77"/>
            <p:cNvSpPr>
              <a:spLocks noChangeArrowheads="1"/>
            </p:cNvSpPr>
            <p:nvPr/>
          </p:nvSpPr>
          <p:spPr bwMode="auto">
            <a:xfrm>
              <a:off x="3470275" y="601980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40" name="Oval 79"/>
            <p:cNvSpPr>
              <a:spLocks noChangeArrowheads="1"/>
            </p:cNvSpPr>
            <p:nvPr/>
          </p:nvSpPr>
          <p:spPr bwMode="auto">
            <a:xfrm>
              <a:off x="2625725" y="4502150"/>
              <a:ext cx="355600" cy="352425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41" name="Oval 80"/>
            <p:cNvSpPr>
              <a:spLocks noChangeArrowheads="1"/>
            </p:cNvSpPr>
            <p:nvPr/>
          </p:nvSpPr>
          <p:spPr bwMode="auto">
            <a:xfrm>
              <a:off x="2616200" y="4879975"/>
              <a:ext cx="373063" cy="369888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42" name="Rectangle 81"/>
            <p:cNvSpPr>
              <a:spLocks noChangeArrowheads="1"/>
            </p:cNvSpPr>
            <p:nvPr/>
          </p:nvSpPr>
          <p:spPr bwMode="auto">
            <a:xfrm>
              <a:off x="2428875" y="5273675"/>
              <a:ext cx="738188" cy="207963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43" name="Rectangle 82"/>
            <p:cNvSpPr>
              <a:spLocks noChangeArrowheads="1"/>
            </p:cNvSpPr>
            <p:nvPr/>
          </p:nvSpPr>
          <p:spPr bwMode="auto">
            <a:xfrm>
              <a:off x="2517775" y="5295900"/>
              <a:ext cx="460375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1100" smtClean="0">
                  <a:solidFill>
                    <a:srgbClr val="000000"/>
                  </a:solidFill>
                </a:rPr>
                <a:t>FUSER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44" name="Rectangle 83"/>
            <p:cNvSpPr>
              <a:spLocks noChangeArrowheads="1"/>
            </p:cNvSpPr>
            <p:nvPr/>
          </p:nvSpPr>
          <p:spPr bwMode="auto">
            <a:xfrm>
              <a:off x="1047750" y="5540375"/>
              <a:ext cx="1749425" cy="7969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45" name="Rectangle 84"/>
            <p:cNvSpPr>
              <a:spLocks noChangeArrowheads="1"/>
            </p:cNvSpPr>
            <p:nvPr/>
          </p:nvSpPr>
          <p:spPr bwMode="auto">
            <a:xfrm>
              <a:off x="1138238" y="5559425"/>
              <a:ext cx="151447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00"/>
                  </a:solidFill>
                </a:rPr>
                <a:t>5. 加热 使墨粉融化固定在纸上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46" name="Rectangle 85"/>
            <p:cNvSpPr>
              <a:spLocks noChangeArrowheads="1"/>
            </p:cNvSpPr>
            <p:nvPr/>
          </p:nvSpPr>
          <p:spPr bwMode="auto">
            <a:xfrm>
              <a:off x="2495550" y="5559425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47" name="Rectangle 86"/>
            <p:cNvSpPr>
              <a:spLocks noChangeArrowheads="1"/>
            </p:cNvSpPr>
            <p:nvPr/>
          </p:nvSpPr>
          <p:spPr bwMode="auto">
            <a:xfrm>
              <a:off x="1138238" y="569595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48" name="Rectangle 87"/>
            <p:cNvSpPr>
              <a:spLocks noChangeArrowheads="1"/>
            </p:cNvSpPr>
            <p:nvPr/>
          </p:nvSpPr>
          <p:spPr bwMode="auto">
            <a:xfrm>
              <a:off x="1138238" y="58340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49" name="Rectangle 88"/>
            <p:cNvSpPr>
              <a:spLocks noChangeArrowheads="1"/>
            </p:cNvSpPr>
            <p:nvPr/>
          </p:nvSpPr>
          <p:spPr bwMode="auto">
            <a:xfrm>
              <a:off x="2101850" y="5835650"/>
              <a:ext cx="2857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00"/>
                  </a:solidFill>
                </a:rPr>
                <a:t>.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50" name="Rectangle 89"/>
            <p:cNvSpPr>
              <a:spLocks noChangeArrowheads="1"/>
            </p:cNvSpPr>
            <p:nvPr/>
          </p:nvSpPr>
          <p:spPr bwMode="auto">
            <a:xfrm>
              <a:off x="1138238" y="5973763"/>
              <a:ext cx="1600200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00"/>
                  </a:solidFill>
                </a:rPr>
                <a:t>由上方的加热滚轮和下方的压力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00"/>
                  </a:solidFill>
                </a:rPr>
                <a:t>滚轮组成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51" name="Rectangle 90"/>
            <p:cNvSpPr>
              <a:spLocks noChangeArrowheads="1"/>
            </p:cNvSpPr>
            <p:nvPr/>
          </p:nvSpPr>
          <p:spPr bwMode="auto">
            <a:xfrm>
              <a:off x="1138238" y="6113463"/>
              <a:ext cx="2857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900" b="0" smtClean="0">
                  <a:solidFill>
                    <a:srgbClr val="000000"/>
                  </a:solidFill>
                </a:rPr>
                <a:t>.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52" name="Rectangle 91"/>
            <p:cNvSpPr>
              <a:spLocks noChangeArrowheads="1"/>
            </p:cNvSpPr>
            <p:nvPr/>
          </p:nvSpPr>
          <p:spPr bwMode="auto">
            <a:xfrm>
              <a:off x="998538" y="2276475"/>
              <a:ext cx="1949450" cy="7699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53" name="Rectangle 92"/>
            <p:cNvSpPr>
              <a:spLocks noChangeArrowheads="1"/>
            </p:cNvSpPr>
            <p:nvPr/>
          </p:nvSpPr>
          <p:spPr bwMode="auto">
            <a:xfrm>
              <a:off x="1009650" y="2292350"/>
              <a:ext cx="9842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感光鼓的组成(</a:t>
              </a:r>
              <a:r>
                <a:rPr lang="en-US" altLang="zh-CN" sz="900" b="0" smtClean="0">
                  <a:solidFill>
                    <a:srgbClr val="0000FF"/>
                  </a:solidFill>
                </a:rPr>
                <a:t>OPC)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54" name="Rectangle 93"/>
            <p:cNvSpPr>
              <a:spLocks noChangeArrowheads="1"/>
            </p:cNvSpPr>
            <p:nvPr/>
          </p:nvSpPr>
          <p:spPr bwMode="auto">
            <a:xfrm>
              <a:off x="1009650" y="2432050"/>
              <a:ext cx="1857375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感光鼓是一个薄薄的铝制圆筒,上面涂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一层感光材料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55" name="Rectangle 94"/>
            <p:cNvSpPr>
              <a:spLocks noChangeArrowheads="1"/>
            </p:cNvSpPr>
            <p:nvPr/>
          </p:nvSpPr>
          <p:spPr bwMode="auto">
            <a:xfrm>
              <a:off x="1009650" y="25701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56" name="Rectangle 95"/>
            <p:cNvSpPr>
              <a:spLocks noChangeArrowheads="1"/>
            </p:cNvSpPr>
            <p:nvPr/>
          </p:nvSpPr>
          <p:spPr bwMode="auto">
            <a:xfrm>
              <a:off x="1009650" y="27098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57" name="Rectangle 96"/>
            <p:cNvSpPr>
              <a:spLocks noChangeArrowheads="1"/>
            </p:cNvSpPr>
            <p:nvPr/>
          </p:nvSpPr>
          <p:spPr bwMode="auto">
            <a:xfrm>
              <a:off x="1009650" y="2847975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58" name="Line 97"/>
            <p:cNvSpPr>
              <a:spLocks noChangeShapeType="1"/>
            </p:cNvSpPr>
            <p:nvPr/>
          </p:nvSpPr>
          <p:spPr bwMode="auto">
            <a:xfrm>
              <a:off x="3009900" y="3790950"/>
              <a:ext cx="1588" cy="56515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259" name="Group 98"/>
            <p:cNvGrpSpPr>
              <a:grpSpLocks/>
            </p:cNvGrpSpPr>
            <p:nvPr/>
          </p:nvGrpSpPr>
          <p:grpSpPr bwMode="auto">
            <a:xfrm>
              <a:off x="3605213" y="3690938"/>
              <a:ext cx="84138" cy="171450"/>
              <a:chOff x="2127" y="2281"/>
              <a:chExt cx="53" cy="108"/>
            </a:xfrm>
          </p:grpSpPr>
          <p:sp>
            <p:nvSpPr>
              <p:cNvPr id="316" name="Line 99"/>
              <p:cNvSpPr>
                <a:spLocks noChangeShapeType="1"/>
              </p:cNvSpPr>
              <p:nvPr/>
            </p:nvSpPr>
            <p:spPr bwMode="auto">
              <a:xfrm flipH="1">
                <a:off x="2153" y="2281"/>
                <a:ext cx="27" cy="5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17" name="Freeform 100"/>
              <p:cNvSpPr>
                <a:spLocks/>
              </p:cNvSpPr>
              <p:nvPr/>
            </p:nvSpPr>
            <p:spPr bwMode="auto">
              <a:xfrm>
                <a:off x="2127" y="2328"/>
                <a:ext cx="43" cy="61"/>
              </a:xfrm>
              <a:custGeom>
                <a:avLst/>
                <a:gdLst>
                  <a:gd name="T0" fmla="*/ 16 w 86"/>
                  <a:gd name="T1" fmla="*/ 0 h 121"/>
                  <a:gd name="T2" fmla="*/ 0 w 86"/>
                  <a:gd name="T3" fmla="*/ 121 h 121"/>
                  <a:gd name="T4" fmla="*/ 86 w 86"/>
                  <a:gd name="T5" fmla="*/ 34 h 121"/>
                  <a:gd name="T6" fmla="*/ 16 w 86"/>
                  <a:gd name="T7" fmla="*/ 0 h 1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121"/>
                  <a:gd name="T14" fmla="*/ 86 w 86"/>
                  <a:gd name="T15" fmla="*/ 121 h 1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121">
                    <a:moveTo>
                      <a:pt x="16" y="0"/>
                    </a:moveTo>
                    <a:lnTo>
                      <a:pt x="0" y="121"/>
                    </a:lnTo>
                    <a:lnTo>
                      <a:pt x="86" y="34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260" name="Group 101"/>
            <p:cNvGrpSpPr>
              <a:grpSpLocks/>
            </p:cNvGrpSpPr>
            <p:nvPr/>
          </p:nvGrpSpPr>
          <p:grpSpPr bwMode="auto">
            <a:xfrm>
              <a:off x="3554413" y="3778250"/>
              <a:ext cx="119063" cy="227013"/>
              <a:chOff x="2095" y="2336"/>
              <a:chExt cx="75" cy="143"/>
            </a:xfrm>
          </p:grpSpPr>
          <p:sp>
            <p:nvSpPr>
              <p:cNvPr id="314" name="Freeform 102"/>
              <p:cNvSpPr>
                <a:spLocks/>
              </p:cNvSpPr>
              <p:nvPr/>
            </p:nvSpPr>
            <p:spPr bwMode="auto">
              <a:xfrm>
                <a:off x="2095" y="2344"/>
                <a:ext cx="67" cy="135"/>
              </a:xfrm>
              <a:custGeom>
                <a:avLst/>
                <a:gdLst>
                  <a:gd name="T0" fmla="*/ 0 w 134"/>
                  <a:gd name="T1" fmla="*/ 0 h 272"/>
                  <a:gd name="T2" fmla="*/ 14 w 134"/>
                  <a:gd name="T3" fmla="*/ 2 h 272"/>
                  <a:gd name="T4" fmla="*/ 27 w 134"/>
                  <a:gd name="T5" fmla="*/ 6 h 272"/>
                  <a:gd name="T6" fmla="*/ 39 w 134"/>
                  <a:gd name="T7" fmla="*/ 13 h 272"/>
                  <a:gd name="T8" fmla="*/ 52 w 134"/>
                  <a:gd name="T9" fmla="*/ 22 h 272"/>
                  <a:gd name="T10" fmla="*/ 64 w 134"/>
                  <a:gd name="T11" fmla="*/ 32 h 272"/>
                  <a:gd name="T12" fmla="*/ 75 w 134"/>
                  <a:gd name="T13" fmla="*/ 47 h 272"/>
                  <a:gd name="T14" fmla="*/ 86 w 134"/>
                  <a:gd name="T15" fmla="*/ 63 h 272"/>
                  <a:gd name="T16" fmla="*/ 95 w 134"/>
                  <a:gd name="T17" fmla="*/ 81 h 272"/>
                  <a:gd name="T18" fmla="*/ 111 w 134"/>
                  <a:gd name="T19" fmla="*/ 120 h 272"/>
                  <a:gd name="T20" fmla="*/ 123 w 134"/>
                  <a:gd name="T21" fmla="*/ 166 h 272"/>
                  <a:gd name="T22" fmla="*/ 130 w 134"/>
                  <a:gd name="T23" fmla="*/ 216 h 272"/>
                  <a:gd name="T24" fmla="*/ 134 w 134"/>
                  <a:gd name="T25" fmla="*/ 272 h 272"/>
                  <a:gd name="T26" fmla="*/ 0 w 134"/>
                  <a:gd name="T27" fmla="*/ 272 h 272"/>
                  <a:gd name="T28" fmla="*/ 0 w 134"/>
                  <a:gd name="T29" fmla="*/ 0 h 27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34"/>
                  <a:gd name="T46" fmla="*/ 0 h 272"/>
                  <a:gd name="T47" fmla="*/ 134 w 134"/>
                  <a:gd name="T48" fmla="*/ 272 h 27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34" h="272">
                    <a:moveTo>
                      <a:pt x="0" y="0"/>
                    </a:moveTo>
                    <a:lnTo>
                      <a:pt x="14" y="2"/>
                    </a:lnTo>
                    <a:lnTo>
                      <a:pt x="27" y="6"/>
                    </a:lnTo>
                    <a:lnTo>
                      <a:pt x="39" y="13"/>
                    </a:lnTo>
                    <a:lnTo>
                      <a:pt x="52" y="22"/>
                    </a:lnTo>
                    <a:lnTo>
                      <a:pt x="64" y="32"/>
                    </a:lnTo>
                    <a:lnTo>
                      <a:pt x="75" y="47"/>
                    </a:lnTo>
                    <a:lnTo>
                      <a:pt x="86" y="63"/>
                    </a:lnTo>
                    <a:lnTo>
                      <a:pt x="95" y="81"/>
                    </a:lnTo>
                    <a:lnTo>
                      <a:pt x="111" y="120"/>
                    </a:lnTo>
                    <a:lnTo>
                      <a:pt x="123" y="166"/>
                    </a:lnTo>
                    <a:lnTo>
                      <a:pt x="130" y="216"/>
                    </a:lnTo>
                    <a:lnTo>
                      <a:pt x="134" y="272"/>
                    </a:lnTo>
                    <a:lnTo>
                      <a:pt x="0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15" name="Freeform 103"/>
              <p:cNvSpPr>
                <a:spLocks/>
              </p:cNvSpPr>
              <p:nvPr/>
            </p:nvSpPr>
            <p:spPr bwMode="auto">
              <a:xfrm>
                <a:off x="2095" y="2336"/>
                <a:ext cx="75" cy="143"/>
              </a:xfrm>
              <a:custGeom>
                <a:avLst/>
                <a:gdLst>
                  <a:gd name="T0" fmla="*/ 0 w 150"/>
                  <a:gd name="T1" fmla="*/ 0 h 286"/>
                  <a:gd name="T2" fmla="*/ 0 w 150"/>
                  <a:gd name="T3" fmla="*/ 30 h 286"/>
                  <a:gd name="T4" fmla="*/ 14 w 150"/>
                  <a:gd name="T5" fmla="*/ 30 h 286"/>
                  <a:gd name="T6" fmla="*/ 14 w 150"/>
                  <a:gd name="T7" fmla="*/ 16 h 286"/>
                  <a:gd name="T8" fmla="*/ 7 w 150"/>
                  <a:gd name="T9" fmla="*/ 30 h 286"/>
                  <a:gd name="T10" fmla="*/ 22 w 150"/>
                  <a:gd name="T11" fmla="*/ 34 h 286"/>
                  <a:gd name="T12" fmla="*/ 34 w 150"/>
                  <a:gd name="T13" fmla="*/ 41 h 286"/>
                  <a:gd name="T14" fmla="*/ 39 w 150"/>
                  <a:gd name="T15" fmla="*/ 27 h 286"/>
                  <a:gd name="T16" fmla="*/ 29 w 150"/>
                  <a:gd name="T17" fmla="*/ 37 h 286"/>
                  <a:gd name="T18" fmla="*/ 41 w 150"/>
                  <a:gd name="T19" fmla="*/ 46 h 286"/>
                  <a:gd name="T20" fmla="*/ 54 w 150"/>
                  <a:gd name="T21" fmla="*/ 57 h 286"/>
                  <a:gd name="T22" fmla="*/ 64 w 150"/>
                  <a:gd name="T23" fmla="*/ 71 h 286"/>
                  <a:gd name="T24" fmla="*/ 75 w 150"/>
                  <a:gd name="T25" fmla="*/ 87 h 286"/>
                  <a:gd name="T26" fmla="*/ 86 w 150"/>
                  <a:gd name="T27" fmla="*/ 77 h 286"/>
                  <a:gd name="T28" fmla="*/ 72 w 150"/>
                  <a:gd name="T29" fmla="*/ 82 h 286"/>
                  <a:gd name="T30" fmla="*/ 80 w 150"/>
                  <a:gd name="T31" fmla="*/ 100 h 286"/>
                  <a:gd name="T32" fmla="*/ 97 w 150"/>
                  <a:gd name="T33" fmla="*/ 141 h 286"/>
                  <a:gd name="T34" fmla="*/ 109 w 150"/>
                  <a:gd name="T35" fmla="*/ 186 h 286"/>
                  <a:gd name="T36" fmla="*/ 123 w 150"/>
                  <a:gd name="T37" fmla="*/ 180 h 286"/>
                  <a:gd name="T38" fmla="*/ 109 w 150"/>
                  <a:gd name="T39" fmla="*/ 180 h 286"/>
                  <a:gd name="T40" fmla="*/ 116 w 150"/>
                  <a:gd name="T41" fmla="*/ 230 h 286"/>
                  <a:gd name="T42" fmla="*/ 120 w 150"/>
                  <a:gd name="T43" fmla="*/ 286 h 286"/>
                  <a:gd name="T44" fmla="*/ 150 w 150"/>
                  <a:gd name="T45" fmla="*/ 286 h 286"/>
                  <a:gd name="T46" fmla="*/ 147 w 150"/>
                  <a:gd name="T47" fmla="*/ 230 h 286"/>
                  <a:gd name="T48" fmla="*/ 139 w 150"/>
                  <a:gd name="T49" fmla="*/ 180 h 286"/>
                  <a:gd name="T50" fmla="*/ 138 w 150"/>
                  <a:gd name="T51" fmla="*/ 173 h 286"/>
                  <a:gd name="T52" fmla="*/ 125 w 150"/>
                  <a:gd name="T53" fmla="*/ 129 h 286"/>
                  <a:gd name="T54" fmla="*/ 109 w 150"/>
                  <a:gd name="T55" fmla="*/ 87 h 286"/>
                  <a:gd name="T56" fmla="*/ 100 w 150"/>
                  <a:gd name="T57" fmla="*/ 70 h 286"/>
                  <a:gd name="T58" fmla="*/ 97 w 150"/>
                  <a:gd name="T59" fmla="*/ 66 h 286"/>
                  <a:gd name="T60" fmla="*/ 86 w 150"/>
                  <a:gd name="T61" fmla="*/ 50 h 286"/>
                  <a:gd name="T62" fmla="*/ 75 w 150"/>
                  <a:gd name="T63" fmla="*/ 36 h 286"/>
                  <a:gd name="T64" fmla="*/ 63 w 150"/>
                  <a:gd name="T65" fmla="*/ 25 h 286"/>
                  <a:gd name="T66" fmla="*/ 50 w 150"/>
                  <a:gd name="T67" fmla="*/ 16 h 286"/>
                  <a:gd name="T68" fmla="*/ 47 w 150"/>
                  <a:gd name="T69" fmla="*/ 12 h 286"/>
                  <a:gd name="T70" fmla="*/ 34 w 150"/>
                  <a:gd name="T71" fmla="*/ 5 h 286"/>
                  <a:gd name="T72" fmla="*/ 20 w 150"/>
                  <a:gd name="T73" fmla="*/ 2 h 286"/>
                  <a:gd name="T74" fmla="*/ 14 w 150"/>
                  <a:gd name="T75" fmla="*/ 0 h 286"/>
                  <a:gd name="T76" fmla="*/ 0 w 150"/>
                  <a:gd name="T77" fmla="*/ 0 h 28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50"/>
                  <a:gd name="T118" fmla="*/ 0 h 286"/>
                  <a:gd name="T119" fmla="*/ 150 w 150"/>
                  <a:gd name="T120" fmla="*/ 286 h 28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50" h="286">
                    <a:moveTo>
                      <a:pt x="0" y="0"/>
                    </a:moveTo>
                    <a:lnTo>
                      <a:pt x="0" y="30"/>
                    </a:lnTo>
                    <a:lnTo>
                      <a:pt x="14" y="30"/>
                    </a:lnTo>
                    <a:lnTo>
                      <a:pt x="14" y="16"/>
                    </a:lnTo>
                    <a:lnTo>
                      <a:pt x="7" y="30"/>
                    </a:lnTo>
                    <a:lnTo>
                      <a:pt x="22" y="34"/>
                    </a:lnTo>
                    <a:lnTo>
                      <a:pt x="34" y="41"/>
                    </a:lnTo>
                    <a:lnTo>
                      <a:pt x="39" y="27"/>
                    </a:lnTo>
                    <a:lnTo>
                      <a:pt x="29" y="37"/>
                    </a:lnTo>
                    <a:lnTo>
                      <a:pt x="41" y="46"/>
                    </a:lnTo>
                    <a:lnTo>
                      <a:pt x="54" y="57"/>
                    </a:lnTo>
                    <a:lnTo>
                      <a:pt x="64" y="71"/>
                    </a:lnTo>
                    <a:lnTo>
                      <a:pt x="75" y="87"/>
                    </a:lnTo>
                    <a:lnTo>
                      <a:pt x="86" y="77"/>
                    </a:lnTo>
                    <a:lnTo>
                      <a:pt x="72" y="82"/>
                    </a:lnTo>
                    <a:lnTo>
                      <a:pt x="80" y="100"/>
                    </a:lnTo>
                    <a:lnTo>
                      <a:pt x="97" y="141"/>
                    </a:lnTo>
                    <a:lnTo>
                      <a:pt x="109" y="186"/>
                    </a:lnTo>
                    <a:lnTo>
                      <a:pt x="123" y="180"/>
                    </a:lnTo>
                    <a:lnTo>
                      <a:pt x="109" y="180"/>
                    </a:lnTo>
                    <a:lnTo>
                      <a:pt x="116" y="230"/>
                    </a:lnTo>
                    <a:lnTo>
                      <a:pt x="120" y="286"/>
                    </a:lnTo>
                    <a:lnTo>
                      <a:pt x="150" y="286"/>
                    </a:lnTo>
                    <a:lnTo>
                      <a:pt x="147" y="230"/>
                    </a:lnTo>
                    <a:lnTo>
                      <a:pt x="139" y="180"/>
                    </a:lnTo>
                    <a:lnTo>
                      <a:pt x="138" y="173"/>
                    </a:lnTo>
                    <a:lnTo>
                      <a:pt x="125" y="129"/>
                    </a:lnTo>
                    <a:lnTo>
                      <a:pt x="109" y="87"/>
                    </a:lnTo>
                    <a:lnTo>
                      <a:pt x="100" y="70"/>
                    </a:lnTo>
                    <a:lnTo>
                      <a:pt x="97" y="66"/>
                    </a:lnTo>
                    <a:lnTo>
                      <a:pt x="86" y="50"/>
                    </a:lnTo>
                    <a:lnTo>
                      <a:pt x="75" y="36"/>
                    </a:lnTo>
                    <a:lnTo>
                      <a:pt x="63" y="25"/>
                    </a:lnTo>
                    <a:lnTo>
                      <a:pt x="50" y="16"/>
                    </a:lnTo>
                    <a:lnTo>
                      <a:pt x="47" y="12"/>
                    </a:lnTo>
                    <a:lnTo>
                      <a:pt x="34" y="5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61" name="Line 104"/>
            <p:cNvSpPr>
              <a:spLocks noChangeShapeType="1"/>
            </p:cNvSpPr>
            <p:nvPr/>
          </p:nvSpPr>
          <p:spPr bwMode="auto">
            <a:xfrm flipV="1">
              <a:off x="3349625" y="4203700"/>
              <a:ext cx="247650" cy="14287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262" name="Group 105"/>
            <p:cNvGrpSpPr>
              <a:grpSpLocks/>
            </p:cNvGrpSpPr>
            <p:nvPr/>
          </p:nvGrpSpPr>
          <p:grpSpPr bwMode="auto">
            <a:xfrm>
              <a:off x="3003550" y="3790950"/>
              <a:ext cx="550863" cy="1588"/>
              <a:chOff x="1748" y="2344"/>
              <a:chExt cx="347" cy="1"/>
            </a:xfrm>
          </p:grpSpPr>
          <p:sp>
            <p:nvSpPr>
              <p:cNvPr id="312" name="Freeform 106"/>
              <p:cNvSpPr>
                <a:spLocks/>
              </p:cNvSpPr>
              <p:nvPr/>
            </p:nvSpPr>
            <p:spPr bwMode="auto">
              <a:xfrm>
                <a:off x="1748" y="2344"/>
                <a:ext cx="347" cy="1"/>
              </a:xfrm>
              <a:custGeom>
                <a:avLst/>
                <a:gdLst>
                  <a:gd name="T0" fmla="*/ 0 w 693"/>
                  <a:gd name="T1" fmla="*/ 0 h 1"/>
                  <a:gd name="T2" fmla="*/ 693 w 693"/>
                  <a:gd name="T3" fmla="*/ 0 h 1"/>
                  <a:gd name="T4" fmla="*/ 0 w 69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93"/>
                  <a:gd name="T10" fmla="*/ 0 h 1"/>
                  <a:gd name="T11" fmla="*/ 693 w 69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3" h="1">
                    <a:moveTo>
                      <a:pt x="0" y="0"/>
                    </a:moveTo>
                    <a:lnTo>
                      <a:pt x="6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13" name="Line 107"/>
              <p:cNvSpPr>
                <a:spLocks noChangeShapeType="1"/>
              </p:cNvSpPr>
              <p:nvPr/>
            </p:nvSpPr>
            <p:spPr bwMode="auto">
              <a:xfrm>
                <a:off x="1748" y="2344"/>
                <a:ext cx="347" cy="1"/>
              </a:xfrm>
              <a:prstGeom prst="line">
                <a:avLst/>
              </a:prstGeom>
              <a:noFill/>
              <a:ln w="11113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263" name="Group 108"/>
            <p:cNvGrpSpPr>
              <a:grpSpLocks/>
            </p:cNvGrpSpPr>
            <p:nvPr/>
          </p:nvGrpSpPr>
          <p:grpSpPr bwMode="auto">
            <a:xfrm>
              <a:off x="3011488" y="4346575"/>
              <a:ext cx="357188" cy="1588"/>
              <a:chOff x="1753" y="2694"/>
              <a:chExt cx="225" cy="1"/>
            </a:xfrm>
          </p:grpSpPr>
          <p:sp>
            <p:nvSpPr>
              <p:cNvPr id="310" name="Freeform 109"/>
              <p:cNvSpPr>
                <a:spLocks/>
              </p:cNvSpPr>
              <p:nvPr/>
            </p:nvSpPr>
            <p:spPr bwMode="auto">
              <a:xfrm>
                <a:off x="1753" y="2694"/>
                <a:ext cx="225" cy="1"/>
              </a:xfrm>
              <a:custGeom>
                <a:avLst/>
                <a:gdLst>
                  <a:gd name="T0" fmla="*/ 0 w 448"/>
                  <a:gd name="T1" fmla="*/ 0 h 1"/>
                  <a:gd name="T2" fmla="*/ 448 w 448"/>
                  <a:gd name="T3" fmla="*/ 0 h 1"/>
                  <a:gd name="T4" fmla="*/ 0 w 44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448"/>
                  <a:gd name="T10" fmla="*/ 0 h 1"/>
                  <a:gd name="T11" fmla="*/ 448 w 44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48" h="1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11" name="Line 110"/>
              <p:cNvSpPr>
                <a:spLocks noChangeShapeType="1"/>
              </p:cNvSpPr>
              <p:nvPr/>
            </p:nvSpPr>
            <p:spPr bwMode="auto">
              <a:xfrm>
                <a:off x="1753" y="2694"/>
                <a:ext cx="225" cy="1"/>
              </a:xfrm>
              <a:prstGeom prst="line">
                <a:avLst/>
              </a:prstGeom>
              <a:noFill/>
              <a:ln w="11113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64" name="Rectangle 111"/>
            <p:cNvSpPr>
              <a:spLocks noChangeArrowheads="1"/>
            </p:cNvSpPr>
            <p:nvPr/>
          </p:nvSpPr>
          <p:spPr bwMode="auto">
            <a:xfrm>
              <a:off x="3094038" y="3862388"/>
              <a:ext cx="446088" cy="307975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65" name="Rectangle 112"/>
            <p:cNvSpPr>
              <a:spLocks noChangeArrowheads="1"/>
            </p:cNvSpPr>
            <p:nvPr/>
          </p:nvSpPr>
          <p:spPr bwMode="auto">
            <a:xfrm>
              <a:off x="3159125" y="388461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66" name="Rectangle 113"/>
            <p:cNvSpPr>
              <a:spLocks noChangeArrowheads="1"/>
            </p:cNvSpPr>
            <p:nvPr/>
          </p:nvSpPr>
          <p:spPr bwMode="auto">
            <a:xfrm>
              <a:off x="3122613" y="4022725"/>
              <a:ext cx="3429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00"/>
                  </a:solidFill>
                </a:rPr>
                <a:t>废粉仓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67" name="Rectangle 114"/>
            <p:cNvSpPr>
              <a:spLocks noChangeArrowheads="1"/>
            </p:cNvSpPr>
            <p:nvPr/>
          </p:nvSpPr>
          <p:spPr bwMode="auto">
            <a:xfrm>
              <a:off x="2413000" y="3346450"/>
              <a:ext cx="995363" cy="198438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68" name="Rectangle 115"/>
            <p:cNvSpPr>
              <a:spLocks noChangeArrowheads="1"/>
            </p:cNvSpPr>
            <p:nvPr/>
          </p:nvSpPr>
          <p:spPr bwMode="auto">
            <a:xfrm>
              <a:off x="2430463" y="3367088"/>
              <a:ext cx="6286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00"/>
                  </a:solidFill>
                </a:rPr>
                <a:t>          清洁片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69" name="Line 116"/>
            <p:cNvSpPr>
              <a:spLocks noChangeShapeType="1"/>
            </p:cNvSpPr>
            <p:nvPr/>
          </p:nvSpPr>
          <p:spPr bwMode="auto">
            <a:xfrm>
              <a:off x="3395663" y="3502025"/>
              <a:ext cx="293688" cy="1889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70" name="Line 117"/>
            <p:cNvSpPr>
              <a:spLocks noChangeShapeType="1"/>
            </p:cNvSpPr>
            <p:nvPr/>
          </p:nvSpPr>
          <p:spPr bwMode="auto">
            <a:xfrm flipV="1">
              <a:off x="5137150" y="3603625"/>
              <a:ext cx="1588" cy="287338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271" name="Group 118"/>
            <p:cNvGrpSpPr>
              <a:grpSpLocks/>
            </p:cNvGrpSpPr>
            <p:nvPr/>
          </p:nvGrpSpPr>
          <p:grpSpPr bwMode="auto">
            <a:xfrm>
              <a:off x="5057775" y="3871913"/>
              <a:ext cx="80963" cy="134938"/>
              <a:chOff x="3042" y="2395"/>
              <a:chExt cx="51" cy="85"/>
            </a:xfrm>
          </p:grpSpPr>
          <p:sp>
            <p:nvSpPr>
              <p:cNvPr id="308" name="Freeform 119"/>
              <p:cNvSpPr>
                <a:spLocks/>
              </p:cNvSpPr>
              <p:nvPr/>
            </p:nvSpPr>
            <p:spPr bwMode="auto">
              <a:xfrm>
                <a:off x="3042" y="2395"/>
                <a:ext cx="51" cy="85"/>
              </a:xfrm>
              <a:custGeom>
                <a:avLst/>
                <a:gdLst>
                  <a:gd name="T0" fmla="*/ 0 w 102"/>
                  <a:gd name="T1" fmla="*/ 170 h 170"/>
                  <a:gd name="T2" fmla="*/ 20 w 102"/>
                  <a:gd name="T3" fmla="*/ 166 h 170"/>
                  <a:gd name="T4" fmla="*/ 40 w 102"/>
                  <a:gd name="T5" fmla="*/ 157 h 170"/>
                  <a:gd name="T6" fmla="*/ 57 w 102"/>
                  <a:gd name="T7" fmla="*/ 141 h 170"/>
                  <a:gd name="T8" fmla="*/ 72 w 102"/>
                  <a:gd name="T9" fmla="*/ 120 h 170"/>
                  <a:gd name="T10" fmla="*/ 84 w 102"/>
                  <a:gd name="T11" fmla="*/ 95 h 170"/>
                  <a:gd name="T12" fmla="*/ 93 w 102"/>
                  <a:gd name="T13" fmla="*/ 66 h 170"/>
                  <a:gd name="T14" fmla="*/ 100 w 102"/>
                  <a:gd name="T15" fmla="*/ 34 h 170"/>
                  <a:gd name="T16" fmla="*/ 102 w 102"/>
                  <a:gd name="T17" fmla="*/ 0 h 170"/>
                  <a:gd name="T18" fmla="*/ 0 w 102"/>
                  <a:gd name="T19" fmla="*/ 0 h 170"/>
                  <a:gd name="T20" fmla="*/ 0 w 102"/>
                  <a:gd name="T21" fmla="*/ 170 h 17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2"/>
                  <a:gd name="T34" fmla="*/ 0 h 170"/>
                  <a:gd name="T35" fmla="*/ 102 w 102"/>
                  <a:gd name="T36" fmla="*/ 170 h 17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2" h="170">
                    <a:moveTo>
                      <a:pt x="0" y="170"/>
                    </a:moveTo>
                    <a:lnTo>
                      <a:pt x="20" y="166"/>
                    </a:lnTo>
                    <a:lnTo>
                      <a:pt x="40" y="157"/>
                    </a:lnTo>
                    <a:lnTo>
                      <a:pt x="57" y="141"/>
                    </a:lnTo>
                    <a:lnTo>
                      <a:pt x="72" y="120"/>
                    </a:lnTo>
                    <a:lnTo>
                      <a:pt x="84" y="95"/>
                    </a:lnTo>
                    <a:lnTo>
                      <a:pt x="93" y="66"/>
                    </a:lnTo>
                    <a:lnTo>
                      <a:pt x="100" y="34"/>
                    </a:lnTo>
                    <a:lnTo>
                      <a:pt x="102" y="0"/>
                    </a:lnTo>
                    <a:lnTo>
                      <a:pt x="0" y="0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09" name="Freeform 120"/>
              <p:cNvSpPr>
                <a:spLocks/>
              </p:cNvSpPr>
              <p:nvPr/>
            </p:nvSpPr>
            <p:spPr bwMode="auto">
              <a:xfrm>
                <a:off x="3042" y="2395"/>
                <a:ext cx="51" cy="85"/>
              </a:xfrm>
              <a:custGeom>
                <a:avLst/>
                <a:gdLst>
                  <a:gd name="T0" fmla="*/ 0 w 102"/>
                  <a:gd name="T1" fmla="*/ 170 h 170"/>
                  <a:gd name="T2" fmla="*/ 20 w 102"/>
                  <a:gd name="T3" fmla="*/ 166 h 170"/>
                  <a:gd name="T4" fmla="*/ 40 w 102"/>
                  <a:gd name="T5" fmla="*/ 157 h 170"/>
                  <a:gd name="T6" fmla="*/ 57 w 102"/>
                  <a:gd name="T7" fmla="*/ 141 h 170"/>
                  <a:gd name="T8" fmla="*/ 72 w 102"/>
                  <a:gd name="T9" fmla="*/ 120 h 170"/>
                  <a:gd name="T10" fmla="*/ 84 w 102"/>
                  <a:gd name="T11" fmla="*/ 95 h 170"/>
                  <a:gd name="T12" fmla="*/ 93 w 102"/>
                  <a:gd name="T13" fmla="*/ 66 h 170"/>
                  <a:gd name="T14" fmla="*/ 100 w 102"/>
                  <a:gd name="T15" fmla="*/ 34 h 170"/>
                  <a:gd name="T16" fmla="*/ 102 w 102"/>
                  <a:gd name="T17" fmla="*/ 0 h 17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2"/>
                  <a:gd name="T28" fmla="*/ 0 h 170"/>
                  <a:gd name="T29" fmla="*/ 102 w 102"/>
                  <a:gd name="T30" fmla="*/ 170 h 17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2" h="170">
                    <a:moveTo>
                      <a:pt x="0" y="170"/>
                    </a:moveTo>
                    <a:lnTo>
                      <a:pt x="20" y="166"/>
                    </a:lnTo>
                    <a:lnTo>
                      <a:pt x="40" y="157"/>
                    </a:lnTo>
                    <a:lnTo>
                      <a:pt x="57" y="141"/>
                    </a:lnTo>
                    <a:lnTo>
                      <a:pt x="72" y="120"/>
                    </a:lnTo>
                    <a:lnTo>
                      <a:pt x="84" y="95"/>
                    </a:lnTo>
                    <a:lnTo>
                      <a:pt x="93" y="66"/>
                    </a:lnTo>
                    <a:lnTo>
                      <a:pt x="100" y="34"/>
                    </a:lnTo>
                    <a:lnTo>
                      <a:pt x="102" y="0"/>
                    </a:lnTo>
                  </a:path>
                </a:pathLst>
              </a:custGeom>
              <a:noFill/>
              <a:ln w="11113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72" name="Line 121"/>
            <p:cNvSpPr>
              <a:spLocks noChangeShapeType="1"/>
            </p:cNvSpPr>
            <p:nvPr/>
          </p:nvSpPr>
          <p:spPr bwMode="auto">
            <a:xfrm>
              <a:off x="5219700" y="4452938"/>
              <a:ext cx="1588" cy="349250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73" name="Line 122"/>
            <p:cNvSpPr>
              <a:spLocks noChangeShapeType="1"/>
            </p:cNvSpPr>
            <p:nvPr/>
          </p:nvSpPr>
          <p:spPr bwMode="auto">
            <a:xfrm>
              <a:off x="5210175" y="3598863"/>
              <a:ext cx="823913" cy="1588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74" name="Line 123"/>
            <p:cNvSpPr>
              <a:spLocks noChangeShapeType="1"/>
            </p:cNvSpPr>
            <p:nvPr/>
          </p:nvSpPr>
          <p:spPr bwMode="auto">
            <a:xfrm>
              <a:off x="5219700" y="4802188"/>
              <a:ext cx="798513" cy="1588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275" name="Group 124"/>
            <p:cNvGrpSpPr>
              <a:grpSpLocks/>
            </p:cNvGrpSpPr>
            <p:nvPr/>
          </p:nvGrpSpPr>
          <p:grpSpPr bwMode="auto">
            <a:xfrm>
              <a:off x="5464175" y="3849688"/>
              <a:ext cx="101600" cy="246063"/>
              <a:chOff x="3298" y="2381"/>
              <a:chExt cx="64" cy="155"/>
            </a:xfrm>
          </p:grpSpPr>
          <p:sp>
            <p:nvSpPr>
              <p:cNvPr id="306" name="Freeform 125"/>
              <p:cNvSpPr>
                <a:spLocks/>
              </p:cNvSpPr>
              <p:nvPr/>
            </p:nvSpPr>
            <p:spPr bwMode="auto">
              <a:xfrm>
                <a:off x="3306" y="2388"/>
                <a:ext cx="56" cy="148"/>
              </a:xfrm>
              <a:custGeom>
                <a:avLst/>
                <a:gdLst>
                  <a:gd name="T0" fmla="*/ 113 w 113"/>
                  <a:gd name="T1" fmla="*/ 0 h 294"/>
                  <a:gd name="T2" fmla="*/ 102 w 113"/>
                  <a:gd name="T3" fmla="*/ 1 h 294"/>
                  <a:gd name="T4" fmla="*/ 90 w 113"/>
                  <a:gd name="T5" fmla="*/ 5 h 294"/>
                  <a:gd name="T6" fmla="*/ 79 w 113"/>
                  <a:gd name="T7" fmla="*/ 12 h 294"/>
                  <a:gd name="T8" fmla="*/ 68 w 113"/>
                  <a:gd name="T9" fmla="*/ 23 h 294"/>
                  <a:gd name="T10" fmla="*/ 59 w 113"/>
                  <a:gd name="T11" fmla="*/ 35 h 294"/>
                  <a:gd name="T12" fmla="*/ 50 w 113"/>
                  <a:gd name="T13" fmla="*/ 50 h 294"/>
                  <a:gd name="T14" fmla="*/ 41 w 113"/>
                  <a:gd name="T15" fmla="*/ 67 h 294"/>
                  <a:gd name="T16" fmla="*/ 32 w 113"/>
                  <a:gd name="T17" fmla="*/ 85 h 294"/>
                  <a:gd name="T18" fmla="*/ 25 w 113"/>
                  <a:gd name="T19" fmla="*/ 107 h 294"/>
                  <a:gd name="T20" fmla="*/ 20 w 113"/>
                  <a:gd name="T21" fmla="*/ 130 h 294"/>
                  <a:gd name="T22" fmla="*/ 9 w 113"/>
                  <a:gd name="T23" fmla="*/ 180 h 294"/>
                  <a:gd name="T24" fmla="*/ 2 w 113"/>
                  <a:gd name="T25" fmla="*/ 235 h 294"/>
                  <a:gd name="T26" fmla="*/ 0 w 113"/>
                  <a:gd name="T27" fmla="*/ 294 h 294"/>
                  <a:gd name="T28" fmla="*/ 113 w 113"/>
                  <a:gd name="T29" fmla="*/ 294 h 294"/>
                  <a:gd name="T30" fmla="*/ 113 w 113"/>
                  <a:gd name="T31" fmla="*/ 0 h 29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13"/>
                  <a:gd name="T49" fmla="*/ 0 h 294"/>
                  <a:gd name="T50" fmla="*/ 113 w 113"/>
                  <a:gd name="T51" fmla="*/ 294 h 29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13" h="294">
                    <a:moveTo>
                      <a:pt x="113" y="0"/>
                    </a:moveTo>
                    <a:lnTo>
                      <a:pt x="102" y="1"/>
                    </a:lnTo>
                    <a:lnTo>
                      <a:pt x="90" y="5"/>
                    </a:lnTo>
                    <a:lnTo>
                      <a:pt x="79" y="12"/>
                    </a:lnTo>
                    <a:lnTo>
                      <a:pt x="68" y="23"/>
                    </a:lnTo>
                    <a:lnTo>
                      <a:pt x="59" y="35"/>
                    </a:lnTo>
                    <a:lnTo>
                      <a:pt x="50" y="50"/>
                    </a:lnTo>
                    <a:lnTo>
                      <a:pt x="41" y="67"/>
                    </a:lnTo>
                    <a:lnTo>
                      <a:pt x="32" y="85"/>
                    </a:lnTo>
                    <a:lnTo>
                      <a:pt x="25" y="107"/>
                    </a:lnTo>
                    <a:lnTo>
                      <a:pt x="20" y="130"/>
                    </a:lnTo>
                    <a:lnTo>
                      <a:pt x="9" y="180"/>
                    </a:lnTo>
                    <a:lnTo>
                      <a:pt x="2" y="235"/>
                    </a:lnTo>
                    <a:lnTo>
                      <a:pt x="0" y="294"/>
                    </a:lnTo>
                    <a:lnTo>
                      <a:pt x="113" y="294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07" name="Freeform 126"/>
              <p:cNvSpPr>
                <a:spLocks/>
              </p:cNvSpPr>
              <p:nvPr/>
            </p:nvSpPr>
            <p:spPr bwMode="auto">
              <a:xfrm>
                <a:off x="3298" y="2381"/>
                <a:ext cx="64" cy="155"/>
              </a:xfrm>
              <a:custGeom>
                <a:avLst/>
                <a:gdLst>
                  <a:gd name="T0" fmla="*/ 127 w 127"/>
                  <a:gd name="T1" fmla="*/ 31 h 309"/>
                  <a:gd name="T2" fmla="*/ 127 w 127"/>
                  <a:gd name="T3" fmla="*/ 0 h 309"/>
                  <a:gd name="T4" fmla="*/ 116 w 127"/>
                  <a:gd name="T5" fmla="*/ 0 h 309"/>
                  <a:gd name="T6" fmla="*/ 109 w 127"/>
                  <a:gd name="T7" fmla="*/ 2 h 309"/>
                  <a:gd name="T8" fmla="*/ 98 w 127"/>
                  <a:gd name="T9" fmla="*/ 6 h 309"/>
                  <a:gd name="T10" fmla="*/ 87 w 127"/>
                  <a:gd name="T11" fmla="*/ 13 h 309"/>
                  <a:gd name="T12" fmla="*/ 82 w 127"/>
                  <a:gd name="T13" fmla="*/ 16 h 309"/>
                  <a:gd name="T14" fmla="*/ 71 w 127"/>
                  <a:gd name="T15" fmla="*/ 27 h 309"/>
                  <a:gd name="T16" fmla="*/ 62 w 127"/>
                  <a:gd name="T17" fmla="*/ 40 h 309"/>
                  <a:gd name="T18" fmla="*/ 59 w 127"/>
                  <a:gd name="T19" fmla="*/ 43 h 309"/>
                  <a:gd name="T20" fmla="*/ 50 w 127"/>
                  <a:gd name="T21" fmla="*/ 59 h 309"/>
                  <a:gd name="T22" fmla="*/ 41 w 127"/>
                  <a:gd name="T23" fmla="*/ 75 h 309"/>
                  <a:gd name="T24" fmla="*/ 32 w 127"/>
                  <a:gd name="T25" fmla="*/ 95 h 309"/>
                  <a:gd name="T26" fmla="*/ 25 w 127"/>
                  <a:gd name="T27" fmla="*/ 116 h 309"/>
                  <a:gd name="T28" fmla="*/ 20 w 127"/>
                  <a:gd name="T29" fmla="*/ 138 h 309"/>
                  <a:gd name="T30" fmla="*/ 18 w 127"/>
                  <a:gd name="T31" fmla="*/ 145 h 309"/>
                  <a:gd name="T32" fmla="*/ 7 w 127"/>
                  <a:gd name="T33" fmla="*/ 195 h 309"/>
                  <a:gd name="T34" fmla="*/ 2 w 127"/>
                  <a:gd name="T35" fmla="*/ 250 h 309"/>
                  <a:gd name="T36" fmla="*/ 0 w 127"/>
                  <a:gd name="T37" fmla="*/ 309 h 309"/>
                  <a:gd name="T38" fmla="*/ 30 w 127"/>
                  <a:gd name="T39" fmla="*/ 309 h 309"/>
                  <a:gd name="T40" fmla="*/ 32 w 127"/>
                  <a:gd name="T41" fmla="*/ 250 h 309"/>
                  <a:gd name="T42" fmla="*/ 37 w 127"/>
                  <a:gd name="T43" fmla="*/ 195 h 309"/>
                  <a:gd name="T44" fmla="*/ 48 w 127"/>
                  <a:gd name="T45" fmla="*/ 145 h 309"/>
                  <a:gd name="T46" fmla="*/ 34 w 127"/>
                  <a:gd name="T47" fmla="*/ 145 h 309"/>
                  <a:gd name="T48" fmla="*/ 48 w 127"/>
                  <a:gd name="T49" fmla="*/ 150 h 309"/>
                  <a:gd name="T50" fmla="*/ 54 w 127"/>
                  <a:gd name="T51" fmla="*/ 129 h 309"/>
                  <a:gd name="T52" fmla="*/ 61 w 127"/>
                  <a:gd name="T53" fmla="*/ 107 h 309"/>
                  <a:gd name="T54" fmla="*/ 70 w 127"/>
                  <a:gd name="T55" fmla="*/ 88 h 309"/>
                  <a:gd name="T56" fmla="*/ 79 w 127"/>
                  <a:gd name="T57" fmla="*/ 72 h 309"/>
                  <a:gd name="T58" fmla="*/ 87 w 127"/>
                  <a:gd name="T59" fmla="*/ 56 h 309"/>
                  <a:gd name="T60" fmla="*/ 73 w 127"/>
                  <a:gd name="T61" fmla="*/ 50 h 309"/>
                  <a:gd name="T62" fmla="*/ 84 w 127"/>
                  <a:gd name="T63" fmla="*/ 61 h 309"/>
                  <a:gd name="T64" fmla="*/ 93 w 127"/>
                  <a:gd name="T65" fmla="*/ 49 h 309"/>
                  <a:gd name="T66" fmla="*/ 104 w 127"/>
                  <a:gd name="T67" fmla="*/ 38 h 309"/>
                  <a:gd name="T68" fmla="*/ 93 w 127"/>
                  <a:gd name="T69" fmla="*/ 27 h 309"/>
                  <a:gd name="T70" fmla="*/ 100 w 127"/>
                  <a:gd name="T71" fmla="*/ 41 h 309"/>
                  <a:gd name="T72" fmla="*/ 111 w 127"/>
                  <a:gd name="T73" fmla="*/ 34 h 309"/>
                  <a:gd name="T74" fmla="*/ 121 w 127"/>
                  <a:gd name="T75" fmla="*/ 31 h 309"/>
                  <a:gd name="T76" fmla="*/ 116 w 127"/>
                  <a:gd name="T77" fmla="*/ 16 h 309"/>
                  <a:gd name="T78" fmla="*/ 116 w 127"/>
                  <a:gd name="T79" fmla="*/ 31 h 309"/>
                  <a:gd name="T80" fmla="*/ 127 w 127"/>
                  <a:gd name="T81" fmla="*/ 31 h 30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7"/>
                  <a:gd name="T124" fmla="*/ 0 h 309"/>
                  <a:gd name="T125" fmla="*/ 127 w 127"/>
                  <a:gd name="T126" fmla="*/ 309 h 30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7" h="309">
                    <a:moveTo>
                      <a:pt x="127" y="31"/>
                    </a:moveTo>
                    <a:lnTo>
                      <a:pt x="127" y="0"/>
                    </a:lnTo>
                    <a:lnTo>
                      <a:pt x="116" y="0"/>
                    </a:lnTo>
                    <a:lnTo>
                      <a:pt x="109" y="2"/>
                    </a:lnTo>
                    <a:lnTo>
                      <a:pt x="98" y="6"/>
                    </a:lnTo>
                    <a:lnTo>
                      <a:pt x="87" y="13"/>
                    </a:lnTo>
                    <a:lnTo>
                      <a:pt x="82" y="16"/>
                    </a:lnTo>
                    <a:lnTo>
                      <a:pt x="71" y="27"/>
                    </a:lnTo>
                    <a:lnTo>
                      <a:pt x="62" y="40"/>
                    </a:lnTo>
                    <a:lnTo>
                      <a:pt x="59" y="43"/>
                    </a:lnTo>
                    <a:lnTo>
                      <a:pt x="50" y="59"/>
                    </a:lnTo>
                    <a:lnTo>
                      <a:pt x="41" y="75"/>
                    </a:lnTo>
                    <a:lnTo>
                      <a:pt x="32" y="95"/>
                    </a:lnTo>
                    <a:lnTo>
                      <a:pt x="25" y="116"/>
                    </a:lnTo>
                    <a:lnTo>
                      <a:pt x="20" y="138"/>
                    </a:lnTo>
                    <a:lnTo>
                      <a:pt x="18" y="145"/>
                    </a:lnTo>
                    <a:lnTo>
                      <a:pt x="7" y="195"/>
                    </a:lnTo>
                    <a:lnTo>
                      <a:pt x="2" y="250"/>
                    </a:lnTo>
                    <a:lnTo>
                      <a:pt x="0" y="309"/>
                    </a:lnTo>
                    <a:lnTo>
                      <a:pt x="30" y="309"/>
                    </a:lnTo>
                    <a:lnTo>
                      <a:pt x="32" y="250"/>
                    </a:lnTo>
                    <a:lnTo>
                      <a:pt x="37" y="195"/>
                    </a:lnTo>
                    <a:lnTo>
                      <a:pt x="48" y="145"/>
                    </a:lnTo>
                    <a:lnTo>
                      <a:pt x="34" y="145"/>
                    </a:lnTo>
                    <a:lnTo>
                      <a:pt x="48" y="150"/>
                    </a:lnTo>
                    <a:lnTo>
                      <a:pt x="54" y="129"/>
                    </a:lnTo>
                    <a:lnTo>
                      <a:pt x="61" y="107"/>
                    </a:lnTo>
                    <a:lnTo>
                      <a:pt x="70" y="88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73" y="50"/>
                    </a:lnTo>
                    <a:lnTo>
                      <a:pt x="84" y="61"/>
                    </a:lnTo>
                    <a:lnTo>
                      <a:pt x="93" y="49"/>
                    </a:lnTo>
                    <a:lnTo>
                      <a:pt x="104" y="38"/>
                    </a:lnTo>
                    <a:lnTo>
                      <a:pt x="93" y="27"/>
                    </a:lnTo>
                    <a:lnTo>
                      <a:pt x="100" y="41"/>
                    </a:lnTo>
                    <a:lnTo>
                      <a:pt x="111" y="34"/>
                    </a:lnTo>
                    <a:lnTo>
                      <a:pt x="121" y="31"/>
                    </a:lnTo>
                    <a:lnTo>
                      <a:pt x="116" y="16"/>
                    </a:lnTo>
                    <a:lnTo>
                      <a:pt x="116" y="31"/>
                    </a:lnTo>
                    <a:lnTo>
                      <a:pt x="127" y="31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76" name="Oval 127"/>
            <p:cNvSpPr>
              <a:spLocks noChangeArrowheads="1"/>
            </p:cNvSpPr>
            <p:nvPr/>
          </p:nvSpPr>
          <p:spPr bwMode="auto">
            <a:xfrm>
              <a:off x="5040313" y="3990975"/>
              <a:ext cx="479425" cy="450850"/>
            </a:xfrm>
            <a:prstGeom prst="ellipse">
              <a:avLst/>
            </a:prstGeom>
            <a:solidFill>
              <a:srgbClr val="FFFFFF"/>
            </a:solidFill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77" name="Line 128"/>
            <p:cNvSpPr>
              <a:spLocks noChangeShapeType="1"/>
            </p:cNvSpPr>
            <p:nvPr/>
          </p:nvSpPr>
          <p:spPr bwMode="auto">
            <a:xfrm>
              <a:off x="6024563" y="3598863"/>
              <a:ext cx="1588" cy="1203325"/>
            </a:xfrm>
            <a:prstGeom prst="line">
              <a:avLst/>
            </a:prstGeom>
            <a:noFill/>
            <a:ln w="111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78" name="Rectangle 129"/>
            <p:cNvSpPr>
              <a:spLocks noChangeArrowheads="1"/>
            </p:cNvSpPr>
            <p:nvPr/>
          </p:nvSpPr>
          <p:spPr bwMode="auto">
            <a:xfrm>
              <a:off x="5467350" y="4425950"/>
              <a:ext cx="444500" cy="3048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79" name="Rectangle 130"/>
            <p:cNvSpPr>
              <a:spLocks noChangeArrowheads="1"/>
            </p:cNvSpPr>
            <p:nvPr/>
          </p:nvSpPr>
          <p:spPr bwMode="auto">
            <a:xfrm>
              <a:off x="5534025" y="4443413"/>
              <a:ext cx="2984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900" smtClean="0">
                  <a:solidFill>
                    <a:srgbClr val="000000"/>
                  </a:solidFill>
                </a:rPr>
                <a:t>Toner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80" name="Rectangle 131"/>
            <p:cNvSpPr>
              <a:spLocks noChangeArrowheads="1"/>
            </p:cNvSpPr>
            <p:nvPr/>
          </p:nvSpPr>
          <p:spPr bwMode="auto">
            <a:xfrm>
              <a:off x="5494338" y="4579938"/>
              <a:ext cx="3746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900" smtClean="0">
                  <a:solidFill>
                    <a:srgbClr val="000000"/>
                  </a:solidFill>
                </a:rPr>
                <a:t>Hopper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81" name="Rectangle 132"/>
            <p:cNvSpPr>
              <a:spLocks noChangeArrowheads="1"/>
            </p:cNvSpPr>
            <p:nvPr/>
          </p:nvSpPr>
          <p:spPr bwMode="auto">
            <a:xfrm>
              <a:off x="5246688" y="3706813"/>
              <a:ext cx="744538" cy="1539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82" name="Rectangle 133"/>
            <p:cNvSpPr>
              <a:spLocks noChangeArrowheads="1"/>
            </p:cNvSpPr>
            <p:nvPr/>
          </p:nvSpPr>
          <p:spPr bwMode="auto">
            <a:xfrm>
              <a:off x="5291138" y="3725863"/>
              <a:ext cx="63182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 sz="900" smtClean="0">
                  <a:solidFill>
                    <a:srgbClr val="000000"/>
                  </a:solidFill>
                </a:rPr>
                <a:t>Doctor blade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83" name="Rectangle 134"/>
            <p:cNvSpPr>
              <a:spLocks noChangeArrowheads="1"/>
            </p:cNvSpPr>
            <p:nvPr/>
          </p:nvSpPr>
          <p:spPr bwMode="auto">
            <a:xfrm>
              <a:off x="6234113" y="3463925"/>
              <a:ext cx="2065338" cy="227013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84" name="Rectangle 135"/>
            <p:cNvSpPr>
              <a:spLocks noChangeArrowheads="1"/>
            </p:cNvSpPr>
            <p:nvPr/>
          </p:nvSpPr>
          <p:spPr bwMode="auto">
            <a:xfrm>
              <a:off x="6508750" y="3486150"/>
              <a:ext cx="558800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1100" smtClean="0">
                  <a:solidFill>
                    <a:srgbClr val="000000"/>
                  </a:solidFill>
                </a:rPr>
                <a:t>显影滚轴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85" name="Rectangle 136"/>
            <p:cNvSpPr>
              <a:spLocks noChangeArrowheads="1"/>
            </p:cNvSpPr>
            <p:nvPr/>
          </p:nvSpPr>
          <p:spPr bwMode="auto">
            <a:xfrm>
              <a:off x="6242050" y="3776663"/>
              <a:ext cx="2425700" cy="10302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86" name="Rectangle 137"/>
            <p:cNvSpPr>
              <a:spLocks noChangeArrowheads="1"/>
            </p:cNvSpPr>
            <p:nvPr/>
          </p:nvSpPr>
          <p:spPr bwMode="auto">
            <a:xfrm>
              <a:off x="6253163" y="3792538"/>
              <a:ext cx="1143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FF"/>
                  </a:solidFill>
                </a:rPr>
                <a:t>3. 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87" name="Rectangle 138"/>
            <p:cNvSpPr>
              <a:spLocks noChangeArrowheads="1"/>
            </p:cNvSpPr>
            <p:nvPr/>
          </p:nvSpPr>
          <p:spPr bwMode="auto">
            <a:xfrm>
              <a:off x="6372225" y="3792538"/>
              <a:ext cx="45720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smtClean="0">
                  <a:solidFill>
                    <a:srgbClr val="0000FF"/>
                  </a:solidFill>
                </a:rPr>
                <a:t>上粉滚轴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88" name="Rectangle 139"/>
            <p:cNvSpPr>
              <a:spLocks noChangeArrowheads="1"/>
            </p:cNvSpPr>
            <p:nvPr/>
          </p:nvSpPr>
          <p:spPr bwMode="auto">
            <a:xfrm>
              <a:off x="7294563" y="3794125"/>
              <a:ext cx="57150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  </a:t>
              </a:r>
              <a:endParaRPr lang="zh-CN" altLang="en-US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89" name="Rectangle 140"/>
            <p:cNvSpPr>
              <a:spLocks noChangeArrowheads="1"/>
            </p:cNvSpPr>
            <p:nvPr/>
          </p:nvSpPr>
          <p:spPr bwMode="auto">
            <a:xfrm>
              <a:off x="7354888" y="3792538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90" name="Rectangle 141"/>
            <p:cNvSpPr>
              <a:spLocks noChangeArrowheads="1"/>
            </p:cNvSpPr>
            <p:nvPr/>
          </p:nvSpPr>
          <p:spPr bwMode="auto">
            <a:xfrm>
              <a:off x="6253163" y="3930650"/>
              <a:ext cx="138499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i="1" dirty="0" smtClean="0">
                  <a:solidFill>
                    <a:srgbClr val="0000FF"/>
                  </a:solidFill>
                </a:rPr>
                <a:t>使感光鼓面的潜在图像显现</a:t>
              </a:r>
              <a:endParaRPr lang="en-US" altLang="zh-CN" sz="2400" b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91" name="Rectangle 142"/>
            <p:cNvSpPr>
              <a:spLocks noChangeArrowheads="1"/>
            </p:cNvSpPr>
            <p:nvPr/>
          </p:nvSpPr>
          <p:spPr bwMode="auto">
            <a:xfrm>
              <a:off x="7272338" y="3932238"/>
              <a:ext cx="8572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.  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92" name="Rectangle 143"/>
            <p:cNvSpPr>
              <a:spLocks noChangeArrowheads="1"/>
            </p:cNvSpPr>
            <p:nvPr/>
          </p:nvSpPr>
          <p:spPr bwMode="auto">
            <a:xfrm>
              <a:off x="8342313" y="3932238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93" name="Rectangle 144"/>
            <p:cNvSpPr>
              <a:spLocks noChangeArrowheads="1"/>
            </p:cNvSpPr>
            <p:nvPr/>
          </p:nvSpPr>
          <p:spPr bwMode="auto">
            <a:xfrm>
              <a:off x="6253163" y="4070350"/>
              <a:ext cx="242887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显影滚轴通过中心的磁铁吸引充电的墨粉到表面,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当墨粉表面和感光鼓接触,墨粉就会转印到感光鼓</a:t>
              </a:r>
            </a:p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面形成图像.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94" name="Rectangle 145"/>
            <p:cNvSpPr>
              <a:spLocks noChangeArrowheads="1"/>
            </p:cNvSpPr>
            <p:nvPr/>
          </p:nvSpPr>
          <p:spPr bwMode="auto">
            <a:xfrm>
              <a:off x="6253163" y="421005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95" name="Rectangle 146"/>
            <p:cNvSpPr>
              <a:spLocks noChangeArrowheads="1"/>
            </p:cNvSpPr>
            <p:nvPr/>
          </p:nvSpPr>
          <p:spPr bwMode="auto">
            <a:xfrm>
              <a:off x="6253163" y="4349750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96" name="Rectangle 147"/>
            <p:cNvSpPr>
              <a:spLocks noChangeArrowheads="1"/>
            </p:cNvSpPr>
            <p:nvPr/>
          </p:nvSpPr>
          <p:spPr bwMode="auto">
            <a:xfrm>
              <a:off x="6253163" y="44878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97" name="Rectangle 148"/>
            <p:cNvSpPr>
              <a:spLocks noChangeArrowheads="1"/>
            </p:cNvSpPr>
            <p:nvPr/>
          </p:nvSpPr>
          <p:spPr bwMode="auto">
            <a:xfrm>
              <a:off x="6253163" y="46275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98" name="Rectangle 149"/>
            <p:cNvSpPr>
              <a:spLocks noChangeArrowheads="1"/>
            </p:cNvSpPr>
            <p:nvPr/>
          </p:nvSpPr>
          <p:spPr bwMode="auto">
            <a:xfrm>
              <a:off x="7019925" y="4627563"/>
              <a:ext cx="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99" name="Rectangle 150"/>
            <p:cNvSpPr>
              <a:spLocks noChangeArrowheads="1"/>
            </p:cNvSpPr>
            <p:nvPr/>
          </p:nvSpPr>
          <p:spPr bwMode="auto">
            <a:xfrm>
              <a:off x="7500938" y="4627563"/>
              <a:ext cx="28575" cy="13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zh-CN" altLang="en-US" sz="900" b="0" smtClean="0">
                  <a:solidFill>
                    <a:srgbClr val="0000FF"/>
                  </a:solidFill>
                </a:rPr>
                <a:t> 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grpSp>
          <p:nvGrpSpPr>
            <p:cNvPr id="300" name="Group 151"/>
            <p:cNvGrpSpPr>
              <a:grpSpLocks/>
            </p:cNvGrpSpPr>
            <p:nvPr/>
          </p:nvGrpSpPr>
          <p:grpSpPr bwMode="auto">
            <a:xfrm>
              <a:off x="5518150" y="3689350"/>
              <a:ext cx="808038" cy="515938"/>
              <a:chOff x="3332" y="2280"/>
              <a:chExt cx="509" cy="325"/>
            </a:xfrm>
          </p:grpSpPr>
          <p:sp>
            <p:nvSpPr>
              <p:cNvPr id="304" name="Line 152"/>
              <p:cNvSpPr>
                <a:spLocks noChangeShapeType="1"/>
              </p:cNvSpPr>
              <p:nvPr/>
            </p:nvSpPr>
            <p:spPr bwMode="auto">
              <a:xfrm flipH="1">
                <a:off x="3380" y="2280"/>
                <a:ext cx="461" cy="29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05" name="Freeform 153"/>
              <p:cNvSpPr>
                <a:spLocks/>
              </p:cNvSpPr>
              <p:nvPr/>
            </p:nvSpPr>
            <p:spPr bwMode="auto">
              <a:xfrm>
                <a:off x="3332" y="2558"/>
                <a:ext cx="59" cy="47"/>
              </a:xfrm>
              <a:custGeom>
                <a:avLst/>
                <a:gdLst>
                  <a:gd name="T0" fmla="*/ 77 w 118"/>
                  <a:gd name="T1" fmla="*/ 0 h 95"/>
                  <a:gd name="T2" fmla="*/ 0 w 118"/>
                  <a:gd name="T3" fmla="*/ 95 h 95"/>
                  <a:gd name="T4" fmla="*/ 118 w 118"/>
                  <a:gd name="T5" fmla="*/ 64 h 95"/>
                  <a:gd name="T6" fmla="*/ 77 w 118"/>
                  <a:gd name="T7" fmla="*/ 0 h 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8"/>
                  <a:gd name="T13" fmla="*/ 0 h 95"/>
                  <a:gd name="T14" fmla="*/ 118 w 118"/>
                  <a:gd name="T15" fmla="*/ 95 h 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8" h="95">
                    <a:moveTo>
                      <a:pt x="77" y="0"/>
                    </a:moveTo>
                    <a:lnTo>
                      <a:pt x="0" y="95"/>
                    </a:lnTo>
                    <a:lnTo>
                      <a:pt x="118" y="6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301" name="Group 154"/>
            <p:cNvGrpSpPr>
              <a:grpSpLocks/>
            </p:cNvGrpSpPr>
            <p:nvPr/>
          </p:nvGrpSpPr>
          <p:grpSpPr bwMode="auto">
            <a:xfrm>
              <a:off x="4041775" y="4649788"/>
              <a:ext cx="531813" cy="98425"/>
              <a:chOff x="2402" y="2885"/>
              <a:chExt cx="335" cy="62"/>
            </a:xfrm>
          </p:grpSpPr>
          <p:sp>
            <p:nvSpPr>
              <p:cNvPr id="302" name="Freeform 155"/>
              <p:cNvSpPr>
                <a:spLocks/>
              </p:cNvSpPr>
              <p:nvPr/>
            </p:nvSpPr>
            <p:spPr bwMode="auto">
              <a:xfrm>
                <a:off x="2453" y="2885"/>
                <a:ext cx="284" cy="62"/>
              </a:xfrm>
              <a:custGeom>
                <a:avLst/>
                <a:gdLst>
                  <a:gd name="T0" fmla="*/ 568 w 568"/>
                  <a:gd name="T1" fmla="*/ 0 h 123"/>
                  <a:gd name="T2" fmla="*/ 531 w 568"/>
                  <a:gd name="T3" fmla="*/ 23 h 123"/>
                  <a:gd name="T4" fmla="*/ 492 w 568"/>
                  <a:gd name="T5" fmla="*/ 45 h 123"/>
                  <a:gd name="T6" fmla="*/ 452 w 568"/>
                  <a:gd name="T7" fmla="*/ 70 h 123"/>
                  <a:gd name="T8" fmla="*/ 434 w 568"/>
                  <a:gd name="T9" fmla="*/ 80 h 123"/>
                  <a:gd name="T10" fmla="*/ 413 w 568"/>
                  <a:gd name="T11" fmla="*/ 89 h 123"/>
                  <a:gd name="T12" fmla="*/ 390 w 568"/>
                  <a:gd name="T13" fmla="*/ 96 h 123"/>
                  <a:gd name="T14" fmla="*/ 363 w 568"/>
                  <a:gd name="T15" fmla="*/ 104 h 123"/>
                  <a:gd name="T16" fmla="*/ 338 w 568"/>
                  <a:gd name="T17" fmla="*/ 109 h 123"/>
                  <a:gd name="T18" fmla="*/ 313 w 568"/>
                  <a:gd name="T19" fmla="*/ 112 h 123"/>
                  <a:gd name="T20" fmla="*/ 267 w 568"/>
                  <a:gd name="T21" fmla="*/ 120 h 123"/>
                  <a:gd name="T22" fmla="*/ 245 w 568"/>
                  <a:gd name="T23" fmla="*/ 123 h 123"/>
                  <a:gd name="T24" fmla="*/ 224 w 568"/>
                  <a:gd name="T25" fmla="*/ 123 h 123"/>
                  <a:gd name="T26" fmla="*/ 202 w 568"/>
                  <a:gd name="T27" fmla="*/ 121 h 123"/>
                  <a:gd name="T28" fmla="*/ 183 w 568"/>
                  <a:gd name="T29" fmla="*/ 120 h 123"/>
                  <a:gd name="T30" fmla="*/ 145 w 568"/>
                  <a:gd name="T31" fmla="*/ 112 h 123"/>
                  <a:gd name="T32" fmla="*/ 106 w 568"/>
                  <a:gd name="T33" fmla="*/ 109 h 123"/>
                  <a:gd name="T34" fmla="*/ 86 w 568"/>
                  <a:gd name="T35" fmla="*/ 105 h 123"/>
                  <a:gd name="T36" fmla="*/ 66 w 568"/>
                  <a:gd name="T37" fmla="*/ 100 h 123"/>
                  <a:gd name="T38" fmla="*/ 36 w 568"/>
                  <a:gd name="T39" fmla="*/ 89 h 123"/>
                  <a:gd name="T40" fmla="*/ 4 w 568"/>
                  <a:gd name="T41" fmla="*/ 79 h 123"/>
                  <a:gd name="T42" fmla="*/ 0 w 568"/>
                  <a:gd name="T43" fmla="*/ 79 h 123"/>
                  <a:gd name="T44" fmla="*/ 0 w 568"/>
                  <a:gd name="T45" fmla="*/ 79 h 12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68"/>
                  <a:gd name="T70" fmla="*/ 0 h 123"/>
                  <a:gd name="T71" fmla="*/ 568 w 568"/>
                  <a:gd name="T72" fmla="*/ 123 h 12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68" h="123">
                    <a:moveTo>
                      <a:pt x="568" y="0"/>
                    </a:moveTo>
                    <a:lnTo>
                      <a:pt x="531" y="23"/>
                    </a:lnTo>
                    <a:lnTo>
                      <a:pt x="492" y="45"/>
                    </a:lnTo>
                    <a:lnTo>
                      <a:pt x="452" y="70"/>
                    </a:lnTo>
                    <a:lnTo>
                      <a:pt x="434" y="80"/>
                    </a:lnTo>
                    <a:lnTo>
                      <a:pt x="413" y="89"/>
                    </a:lnTo>
                    <a:lnTo>
                      <a:pt x="390" y="96"/>
                    </a:lnTo>
                    <a:lnTo>
                      <a:pt x="363" y="104"/>
                    </a:lnTo>
                    <a:lnTo>
                      <a:pt x="338" y="109"/>
                    </a:lnTo>
                    <a:lnTo>
                      <a:pt x="313" y="112"/>
                    </a:lnTo>
                    <a:lnTo>
                      <a:pt x="267" y="120"/>
                    </a:lnTo>
                    <a:lnTo>
                      <a:pt x="245" y="123"/>
                    </a:lnTo>
                    <a:lnTo>
                      <a:pt x="224" y="123"/>
                    </a:lnTo>
                    <a:lnTo>
                      <a:pt x="202" y="121"/>
                    </a:lnTo>
                    <a:lnTo>
                      <a:pt x="183" y="120"/>
                    </a:lnTo>
                    <a:lnTo>
                      <a:pt x="145" y="112"/>
                    </a:lnTo>
                    <a:lnTo>
                      <a:pt x="106" y="109"/>
                    </a:lnTo>
                    <a:lnTo>
                      <a:pt x="86" y="105"/>
                    </a:lnTo>
                    <a:lnTo>
                      <a:pt x="66" y="100"/>
                    </a:lnTo>
                    <a:lnTo>
                      <a:pt x="36" y="89"/>
                    </a:lnTo>
                    <a:lnTo>
                      <a:pt x="4" y="79"/>
                    </a:lnTo>
                    <a:lnTo>
                      <a:pt x="0" y="79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03" name="Freeform 156"/>
              <p:cNvSpPr>
                <a:spLocks/>
              </p:cNvSpPr>
              <p:nvPr/>
            </p:nvSpPr>
            <p:spPr bwMode="auto">
              <a:xfrm>
                <a:off x="2402" y="2902"/>
                <a:ext cx="61" cy="40"/>
              </a:xfrm>
              <a:custGeom>
                <a:avLst/>
                <a:gdLst>
                  <a:gd name="T0" fmla="*/ 121 w 121"/>
                  <a:gd name="T1" fmla="*/ 9 h 80"/>
                  <a:gd name="T2" fmla="*/ 0 w 121"/>
                  <a:gd name="T3" fmla="*/ 0 h 80"/>
                  <a:gd name="T4" fmla="*/ 92 w 121"/>
                  <a:gd name="T5" fmla="*/ 80 h 80"/>
                  <a:gd name="T6" fmla="*/ 121 w 121"/>
                  <a:gd name="T7" fmla="*/ 9 h 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1"/>
                  <a:gd name="T13" fmla="*/ 0 h 80"/>
                  <a:gd name="T14" fmla="*/ 121 w 121"/>
                  <a:gd name="T15" fmla="*/ 80 h 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1" h="80">
                    <a:moveTo>
                      <a:pt x="121" y="9"/>
                    </a:moveTo>
                    <a:lnTo>
                      <a:pt x="0" y="0"/>
                    </a:lnTo>
                    <a:lnTo>
                      <a:pt x="92" y="80"/>
                    </a:lnTo>
                    <a:lnTo>
                      <a:pt x="121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激光打印机：</a:t>
            </a:r>
            <a:r>
              <a:rPr lang="zh-CN" altLang="en-US" smtClean="0">
                <a:solidFill>
                  <a:srgbClr val="CC00FF"/>
                </a:solidFill>
              </a:rPr>
              <a:t>成像过程 </a:t>
            </a:r>
            <a:r>
              <a:rPr lang="en-US" altLang="zh-CN" smtClean="0">
                <a:solidFill>
                  <a:srgbClr val="CC00FF"/>
                </a:solidFill>
              </a:rPr>
              <a:t>– </a:t>
            </a:r>
            <a:r>
              <a:rPr lang="en-US" altLang="zh-CN" smtClean="0">
                <a:solidFill>
                  <a:srgbClr val="008000"/>
                </a:solidFill>
              </a:rPr>
              <a:t>1.</a:t>
            </a:r>
            <a:r>
              <a:rPr lang="zh-CN" altLang="en-US" smtClean="0">
                <a:solidFill>
                  <a:srgbClr val="008000"/>
                </a:solidFill>
              </a:rPr>
              <a:t>充电</a:t>
            </a:r>
            <a:endParaRPr lang="zh-CN" altLang="en-US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88</a:t>
            </a:fld>
            <a:endParaRPr lang="en-US" altLang="zh-CN"/>
          </a:p>
        </p:txBody>
      </p:sp>
      <p:sp>
        <p:nvSpPr>
          <p:cNvPr id="155" name="Text Box 157"/>
          <p:cNvSpPr txBox="1">
            <a:spLocks noChangeArrowheads="1"/>
          </p:cNvSpPr>
          <p:nvPr/>
        </p:nvSpPr>
        <p:spPr bwMode="auto">
          <a:xfrm>
            <a:off x="4337360" y="1556740"/>
            <a:ext cx="4555240" cy="384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 smtClean="0">
                <a:solidFill>
                  <a:srgbClr val="0A357E"/>
                </a:solidFill>
                <a:latin typeface="+mn-lt"/>
              </a:rPr>
              <a:t>充电：</a:t>
            </a:r>
          </a:p>
          <a:p>
            <a:pPr algn="l" eaLnBrk="0" hangingPunct="0"/>
            <a:r>
              <a:rPr lang="zh-CN" altLang="en-US" sz="2400" smtClean="0">
                <a:solidFill>
                  <a:srgbClr val="0A357E"/>
                </a:solidFill>
                <a:latin typeface="+mn-lt"/>
              </a:rPr>
              <a:t>恒定的电流通过充电滚轴 </a:t>
            </a:r>
            <a:r>
              <a:rPr lang="en-US" altLang="zh-CN" sz="2400" smtClean="0">
                <a:solidFill>
                  <a:srgbClr val="0A357E"/>
                </a:solidFill>
                <a:latin typeface="+mn-lt"/>
              </a:rPr>
              <a:t>PCR </a:t>
            </a:r>
            <a:r>
              <a:rPr lang="en-US" altLang="zh-CN" sz="2400" smtClean="0">
                <a:solidFill>
                  <a:srgbClr val="0A357E"/>
                </a:solidFill>
                <a:latin typeface="+mn-ea"/>
                <a:ea typeface="+mn-ea"/>
              </a:rPr>
              <a:t>(</a:t>
            </a:r>
            <a:r>
              <a:rPr lang="en-US" altLang="zh-CN" sz="2400" smtClean="0">
                <a:solidFill>
                  <a:srgbClr val="0A357E"/>
                </a:solidFill>
                <a:latin typeface="+mn-lt"/>
              </a:rPr>
              <a:t>Primary Charge Roller</a:t>
            </a:r>
            <a:r>
              <a:rPr lang="en-US" altLang="zh-CN" sz="2400" smtClean="0">
                <a:solidFill>
                  <a:srgbClr val="0A357E"/>
                </a:solidFill>
                <a:latin typeface="+mn-ea"/>
                <a:ea typeface="+mn-ea"/>
              </a:rPr>
              <a:t>)</a:t>
            </a:r>
            <a:r>
              <a:rPr lang="zh-CN" altLang="en-US" sz="2400" smtClean="0">
                <a:solidFill>
                  <a:srgbClr val="0A357E"/>
                </a:solidFill>
                <a:latin typeface="+mn-lt"/>
              </a:rPr>
              <a:t>给感光鼓</a:t>
            </a:r>
            <a:r>
              <a:rPr lang="en-US" altLang="zh-CN" sz="2400" smtClean="0">
                <a:solidFill>
                  <a:srgbClr val="0A357E"/>
                </a:solidFill>
                <a:latin typeface="+mn-lt"/>
              </a:rPr>
              <a:t>OPC</a:t>
            </a:r>
            <a:r>
              <a:rPr lang="zh-CN" altLang="en-US" sz="2400" smtClean="0">
                <a:solidFill>
                  <a:srgbClr val="0A357E"/>
                </a:solidFill>
                <a:latin typeface="+mn-lt"/>
              </a:rPr>
              <a:t>表面均匀充上负电荷。</a:t>
            </a:r>
            <a:endParaRPr lang="en-US" altLang="zh-CN" sz="2400" smtClean="0">
              <a:solidFill>
                <a:srgbClr val="0A357E"/>
              </a:solidFill>
              <a:latin typeface="+mn-lt"/>
            </a:endParaRPr>
          </a:p>
          <a:p>
            <a:pPr algn="l" eaLnBrk="0" hangingPunct="0"/>
            <a:endParaRPr lang="en-US" altLang="zh-CN" sz="2400" smtClean="0">
              <a:solidFill>
                <a:srgbClr val="0A357E"/>
              </a:solidFill>
              <a:latin typeface="+mn-lt"/>
            </a:endParaRPr>
          </a:p>
          <a:p>
            <a:pPr algn="l" eaLnBrk="0" hangingPunct="0"/>
            <a:r>
              <a:rPr lang="zh-CN" altLang="en-US" sz="2400" smtClean="0">
                <a:solidFill>
                  <a:srgbClr val="0A357E"/>
                </a:solidFill>
                <a:latin typeface="+mn-lt"/>
              </a:rPr>
              <a:t>清除 ：</a:t>
            </a:r>
          </a:p>
          <a:p>
            <a:pPr algn="l" eaLnBrk="0" hangingPunct="0"/>
            <a:r>
              <a:rPr lang="zh-CN" altLang="en-US" sz="2400" smtClean="0">
                <a:solidFill>
                  <a:srgbClr val="0A357E"/>
                </a:solidFill>
                <a:latin typeface="+mn-lt"/>
              </a:rPr>
              <a:t>充电滚轴</a:t>
            </a:r>
            <a:r>
              <a:rPr lang="en-US" altLang="zh-CN" sz="2400" smtClean="0">
                <a:solidFill>
                  <a:srgbClr val="0A357E"/>
                </a:solidFill>
                <a:latin typeface="+mn-lt"/>
              </a:rPr>
              <a:t>PCR</a:t>
            </a:r>
            <a:r>
              <a:rPr lang="zh-CN" altLang="en-US" sz="2400" smtClean="0">
                <a:solidFill>
                  <a:srgbClr val="0A357E"/>
                </a:solidFill>
                <a:latin typeface="+mn-lt"/>
              </a:rPr>
              <a:t>同样将感光鼓表面残留电荷擦去。</a:t>
            </a:r>
            <a:endParaRPr lang="en-US" altLang="zh-CN" sz="2400" smtClean="0">
              <a:solidFill>
                <a:srgbClr val="0A357E"/>
              </a:solidFill>
              <a:latin typeface="+mn-lt"/>
            </a:endParaRPr>
          </a:p>
        </p:txBody>
      </p:sp>
      <p:grpSp>
        <p:nvGrpSpPr>
          <p:cNvPr id="328" name="组合 327"/>
          <p:cNvGrpSpPr/>
          <p:nvPr/>
        </p:nvGrpSpPr>
        <p:grpSpPr>
          <a:xfrm>
            <a:off x="251400" y="1268700"/>
            <a:ext cx="3698875" cy="3433763"/>
            <a:chOff x="251400" y="1268700"/>
            <a:chExt cx="3698875" cy="3433763"/>
          </a:xfrm>
        </p:grpSpPr>
        <p:grpSp>
          <p:nvGrpSpPr>
            <p:cNvPr id="157" name="Group 158"/>
            <p:cNvGrpSpPr>
              <a:grpSpLocks/>
            </p:cNvGrpSpPr>
            <p:nvPr/>
          </p:nvGrpSpPr>
          <p:grpSpPr bwMode="auto">
            <a:xfrm>
              <a:off x="1384875" y="1268700"/>
              <a:ext cx="2546350" cy="3433763"/>
              <a:chOff x="1393" y="1520"/>
              <a:chExt cx="1604" cy="2163"/>
            </a:xfrm>
          </p:grpSpPr>
          <p:grpSp>
            <p:nvGrpSpPr>
              <p:cNvPr id="183" name="Group 159"/>
              <p:cNvGrpSpPr>
                <a:grpSpLocks/>
              </p:cNvGrpSpPr>
              <p:nvPr/>
            </p:nvGrpSpPr>
            <p:grpSpPr bwMode="auto">
              <a:xfrm>
                <a:off x="1393" y="1520"/>
                <a:ext cx="768" cy="768"/>
                <a:chOff x="1393" y="1520"/>
                <a:chExt cx="768" cy="768"/>
              </a:xfrm>
            </p:grpSpPr>
            <p:sp>
              <p:nvSpPr>
                <p:cNvPr id="271" name="Oval 160"/>
                <p:cNvSpPr>
                  <a:spLocks noChangeArrowheads="1"/>
                </p:cNvSpPr>
                <p:nvPr/>
              </p:nvSpPr>
              <p:spPr bwMode="auto">
                <a:xfrm>
                  <a:off x="1393" y="1520"/>
                  <a:ext cx="768" cy="768"/>
                </a:xfrm>
                <a:prstGeom prst="ellipse">
                  <a:avLst/>
                </a:prstGeom>
                <a:solidFill>
                  <a:srgbClr val="8080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 smtClean="0">
                    <a:solidFill>
                      <a:srgbClr val="000000"/>
                    </a:solidFill>
                    <a:latin typeface="Futura Lt" pitchFamily="34" charset="0"/>
                  </a:endParaRPr>
                </a:p>
              </p:txBody>
            </p:sp>
            <p:sp>
              <p:nvSpPr>
                <p:cNvPr id="275" name="Oval 161"/>
                <p:cNvSpPr>
                  <a:spLocks noChangeArrowheads="1"/>
                </p:cNvSpPr>
                <p:nvPr/>
              </p:nvSpPr>
              <p:spPr bwMode="auto">
                <a:xfrm>
                  <a:off x="1438" y="1575"/>
                  <a:ext cx="672" cy="673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 smtClean="0">
                    <a:solidFill>
                      <a:srgbClr val="000000"/>
                    </a:solidFill>
                    <a:latin typeface="Futura Lt" pitchFamily="34" charset="0"/>
                  </a:endParaRPr>
                </a:p>
              </p:txBody>
            </p:sp>
            <p:sp>
              <p:nvSpPr>
                <p:cNvPr id="300" name="Oval 162"/>
                <p:cNvSpPr>
                  <a:spLocks noChangeArrowheads="1"/>
                </p:cNvSpPr>
                <p:nvPr/>
              </p:nvSpPr>
              <p:spPr bwMode="auto">
                <a:xfrm>
                  <a:off x="1568" y="1686"/>
                  <a:ext cx="430" cy="441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2400" smtClean="0">
                      <a:solidFill>
                        <a:srgbClr val="0A357E"/>
                      </a:solidFill>
                    </a:rPr>
                    <a:t>PCR</a:t>
                  </a:r>
                  <a:endParaRPr lang="en-US" altLang="zh-CN" sz="24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1" name="Arc 163"/>
                <p:cNvSpPr>
                  <a:spLocks/>
                </p:cNvSpPr>
                <p:nvPr/>
              </p:nvSpPr>
              <p:spPr bwMode="auto">
                <a:xfrm flipH="1" flipV="1">
                  <a:off x="1488" y="1872"/>
                  <a:ext cx="144" cy="240"/>
                </a:xfrm>
                <a:custGeom>
                  <a:avLst/>
                  <a:gdLst>
                    <a:gd name="T0" fmla="*/ 7 w 21600"/>
                    <a:gd name="T1" fmla="*/ 0 h 21571"/>
                    <a:gd name="T2" fmla="*/ 144 w 21600"/>
                    <a:gd name="T3" fmla="*/ 240 h 21571"/>
                    <a:gd name="T4" fmla="*/ 0 w 21600"/>
                    <a:gd name="T5" fmla="*/ 240 h 2157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71"/>
                    <a:gd name="T11" fmla="*/ 21600 w 21600"/>
                    <a:gd name="T12" fmla="*/ 21571 h 2157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71" fill="none" extrusionOk="0">
                      <a:moveTo>
                        <a:pt x="1122" y="0"/>
                      </a:moveTo>
                      <a:cubicBezTo>
                        <a:pt x="12600" y="597"/>
                        <a:pt x="21600" y="10078"/>
                        <a:pt x="21600" y="21571"/>
                      </a:cubicBezTo>
                    </a:path>
                    <a:path w="21600" h="21571" stroke="0" extrusionOk="0">
                      <a:moveTo>
                        <a:pt x="1122" y="0"/>
                      </a:moveTo>
                      <a:cubicBezTo>
                        <a:pt x="12600" y="597"/>
                        <a:pt x="21600" y="10078"/>
                        <a:pt x="21600" y="21571"/>
                      </a:cubicBezTo>
                      <a:lnTo>
                        <a:pt x="0" y="21571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bg2"/>
                  </a:solidFill>
                  <a:round/>
                  <a:headEnd type="stealth" w="sm" len="med"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 smtClean="0">
                    <a:solidFill>
                      <a:srgbClr val="000000"/>
                    </a:solidFill>
                    <a:latin typeface="Futura Lt" pitchFamily="34" charset="0"/>
                    <a:ea typeface="+mn-ea"/>
                  </a:endParaRPr>
                </a:p>
              </p:txBody>
            </p:sp>
          </p:grpSp>
          <p:grpSp>
            <p:nvGrpSpPr>
              <p:cNvPr id="203" name="Group 164"/>
              <p:cNvGrpSpPr>
                <a:grpSpLocks/>
              </p:cNvGrpSpPr>
              <p:nvPr/>
            </p:nvGrpSpPr>
            <p:grpSpPr bwMode="auto">
              <a:xfrm>
                <a:off x="1461" y="2195"/>
                <a:ext cx="1536" cy="1488"/>
                <a:chOff x="1632" y="2304"/>
                <a:chExt cx="1536" cy="1488"/>
              </a:xfrm>
            </p:grpSpPr>
            <p:grpSp>
              <p:nvGrpSpPr>
                <p:cNvPr id="259" name="Group 165"/>
                <p:cNvGrpSpPr>
                  <a:grpSpLocks/>
                </p:cNvGrpSpPr>
                <p:nvPr/>
              </p:nvGrpSpPr>
              <p:grpSpPr bwMode="auto">
                <a:xfrm>
                  <a:off x="1632" y="2304"/>
                  <a:ext cx="1536" cy="1488"/>
                  <a:chOff x="1632" y="2304"/>
                  <a:chExt cx="1536" cy="1488"/>
                </a:xfrm>
              </p:grpSpPr>
              <p:sp>
                <p:nvSpPr>
                  <p:cNvPr id="262" name="Oval 166"/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2304"/>
                    <a:ext cx="1536" cy="1488"/>
                  </a:xfrm>
                  <a:prstGeom prst="ellipse">
                    <a:avLst/>
                  </a:prstGeom>
                  <a:solidFill>
                    <a:srgbClr val="33CCCC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zh-CN" altLang="en-US" sz="1800" b="0" smtClean="0">
                      <a:solidFill>
                        <a:srgbClr val="000000"/>
                      </a:solidFill>
                      <a:latin typeface="Futura Lt" pitchFamily="34" charset="0"/>
                    </a:endParaRPr>
                  </a:p>
                </p:txBody>
              </p:sp>
              <p:sp>
                <p:nvSpPr>
                  <p:cNvPr id="263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1704" y="2388"/>
                    <a:ext cx="1392" cy="13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r>
                      <a:rPr lang="en-US" altLang="zh-CN" sz="2400" smtClean="0">
                        <a:solidFill>
                          <a:srgbClr val="0A357E"/>
                        </a:solidFill>
                      </a:rPr>
                      <a:t>OPC</a:t>
                    </a:r>
                    <a:endParaRPr lang="en-US" altLang="zh-CN" sz="2400" b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260" name="Arc 168"/>
                <p:cNvSpPr>
                  <a:spLocks/>
                </p:cNvSpPr>
                <p:nvPr/>
              </p:nvSpPr>
              <p:spPr bwMode="auto">
                <a:xfrm flipH="1" flipV="1">
                  <a:off x="1824" y="3023"/>
                  <a:ext cx="384" cy="491"/>
                </a:xfrm>
                <a:custGeom>
                  <a:avLst/>
                  <a:gdLst>
                    <a:gd name="T0" fmla="*/ 142 w 21600"/>
                    <a:gd name="T1" fmla="*/ 0 h 20072"/>
                    <a:gd name="T2" fmla="*/ 384 w 21600"/>
                    <a:gd name="T3" fmla="*/ 491 h 20072"/>
                    <a:gd name="T4" fmla="*/ 0 w 21600"/>
                    <a:gd name="T5" fmla="*/ 491 h 2007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0072"/>
                    <a:gd name="T11" fmla="*/ 21600 w 21600"/>
                    <a:gd name="T12" fmla="*/ 20072 h 200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0072" fill="none" extrusionOk="0">
                      <a:moveTo>
                        <a:pt x="7978" y="-1"/>
                      </a:moveTo>
                      <a:cubicBezTo>
                        <a:pt x="16201" y="3268"/>
                        <a:pt x="21600" y="11222"/>
                        <a:pt x="21600" y="20072"/>
                      </a:cubicBezTo>
                    </a:path>
                    <a:path w="21600" h="20072" stroke="0" extrusionOk="0">
                      <a:moveTo>
                        <a:pt x="7978" y="-1"/>
                      </a:moveTo>
                      <a:cubicBezTo>
                        <a:pt x="16201" y="3268"/>
                        <a:pt x="21600" y="11222"/>
                        <a:pt x="21600" y="20072"/>
                      </a:cubicBezTo>
                      <a:lnTo>
                        <a:pt x="0" y="20072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bg2"/>
                  </a:solidFill>
                  <a:round/>
                  <a:headEnd/>
                  <a:tailEnd type="stealth" w="med" len="med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 smtClean="0">
                    <a:solidFill>
                      <a:srgbClr val="000000"/>
                    </a:solidFill>
                    <a:latin typeface="Futura Lt" pitchFamily="34" charset="0"/>
                    <a:ea typeface="+mn-ea"/>
                  </a:endParaRPr>
                </a:p>
              </p:txBody>
            </p:sp>
          </p:grpSp>
        </p:grpSp>
        <p:sp>
          <p:nvSpPr>
            <p:cNvPr id="158" name="Line 169"/>
            <p:cNvSpPr>
              <a:spLocks noChangeShapeType="1"/>
            </p:cNvSpPr>
            <p:nvPr/>
          </p:nvSpPr>
          <p:spPr bwMode="auto">
            <a:xfrm>
              <a:off x="2527875" y="2259300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59" name="Line 170"/>
            <p:cNvSpPr>
              <a:spLocks noChangeShapeType="1"/>
            </p:cNvSpPr>
            <p:nvPr/>
          </p:nvSpPr>
          <p:spPr bwMode="auto">
            <a:xfrm>
              <a:off x="2758063" y="2259300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0" name="Line 171"/>
            <p:cNvSpPr>
              <a:spLocks noChangeShapeType="1"/>
            </p:cNvSpPr>
            <p:nvPr/>
          </p:nvSpPr>
          <p:spPr bwMode="auto">
            <a:xfrm>
              <a:off x="2975550" y="2298988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1" name="Line 172"/>
            <p:cNvSpPr>
              <a:spLocks noChangeShapeType="1"/>
            </p:cNvSpPr>
            <p:nvPr/>
          </p:nvSpPr>
          <p:spPr bwMode="auto">
            <a:xfrm>
              <a:off x="3204150" y="2373600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2" name="Line 173"/>
            <p:cNvSpPr>
              <a:spLocks noChangeShapeType="1"/>
            </p:cNvSpPr>
            <p:nvPr/>
          </p:nvSpPr>
          <p:spPr bwMode="auto">
            <a:xfrm>
              <a:off x="3381950" y="2462500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3" name="Line 174"/>
            <p:cNvSpPr>
              <a:spLocks noChangeShapeType="1"/>
            </p:cNvSpPr>
            <p:nvPr/>
          </p:nvSpPr>
          <p:spPr bwMode="auto">
            <a:xfrm>
              <a:off x="3558163" y="2578388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4" name="Line 175"/>
            <p:cNvSpPr>
              <a:spLocks noChangeShapeType="1"/>
            </p:cNvSpPr>
            <p:nvPr/>
          </p:nvSpPr>
          <p:spPr bwMode="auto">
            <a:xfrm>
              <a:off x="3685163" y="2706975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5" name="Line 176"/>
            <p:cNvSpPr>
              <a:spLocks noChangeShapeType="1"/>
            </p:cNvSpPr>
            <p:nvPr/>
          </p:nvSpPr>
          <p:spPr bwMode="auto">
            <a:xfrm>
              <a:off x="3813750" y="2857788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6" name="Line 177"/>
            <p:cNvSpPr>
              <a:spLocks noChangeShapeType="1"/>
            </p:cNvSpPr>
            <p:nvPr/>
          </p:nvSpPr>
          <p:spPr bwMode="auto">
            <a:xfrm>
              <a:off x="1395351" y="2919700"/>
              <a:ext cx="200663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7" name="Text Box 178"/>
            <p:cNvSpPr txBox="1">
              <a:spLocks noChangeArrowheads="1"/>
            </p:cNvSpPr>
            <p:nvPr/>
          </p:nvSpPr>
          <p:spPr bwMode="auto">
            <a:xfrm>
              <a:off x="251400" y="2119600"/>
              <a:ext cx="10668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600" smtClean="0">
                  <a:solidFill>
                    <a:srgbClr val="0A357E"/>
                  </a:solidFill>
                  <a:latin typeface="Arial" charset="0"/>
                </a:rPr>
                <a:t>残留电荷</a:t>
              </a:r>
            </a:p>
          </p:txBody>
        </p:sp>
        <p:sp>
          <p:nvSpPr>
            <p:cNvPr id="168" name="Line 179"/>
            <p:cNvSpPr>
              <a:spLocks noChangeShapeType="1"/>
            </p:cNvSpPr>
            <p:nvPr/>
          </p:nvSpPr>
          <p:spPr bwMode="auto">
            <a:xfrm>
              <a:off x="1116588" y="2602200"/>
              <a:ext cx="344487" cy="1905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69" name="Line 180"/>
            <p:cNvSpPr>
              <a:spLocks noChangeShapeType="1"/>
            </p:cNvSpPr>
            <p:nvPr/>
          </p:nvSpPr>
          <p:spPr bwMode="auto">
            <a:xfrm>
              <a:off x="1243941" y="3385480"/>
              <a:ext cx="195322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324" name="组合 323"/>
            <p:cNvGrpSpPr/>
            <p:nvPr/>
          </p:nvGrpSpPr>
          <p:grpSpPr>
            <a:xfrm>
              <a:off x="1612154" y="2567849"/>
              <a:ext cx="196745" cy="190195"/>
              <a:chOff x="1612154" y="2567849"/>
              <a:chExt cx="196745" cy="190195"/>
            </a:xfrm>
          </p:grpSpPr>
          <p:sp>
            <p:nvSpPr>
              <p:cNvPr id="172" name="Line 185"/>
              <p:cNvSpPr>
                <a:spLocks noChangeShapeType="1"/>
              </p:cNvSpPr>
              <p:nvPr/>
            </p:nvSpPr>
            <p:spPr bwMode="auto">
              <a:xfrm>
                <a:off x="1612154" y="2664113"/>
                <a:ext cx="196745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173" name="Line 186"/>
              <p:cNvSpPr>
                <a:spLocks noChangeShapeType="1"/>
              </p:cNvSpPr>
              <p:nvPr/>
            </p:nvSpPr>
            <p:spPr bwMode="auto">
              <a:xfrm>
                <a:off x="1707138" y="2567849"/>
                <a:ext cx="0" cy="190195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325" name="组合 324"/>
            <p:cNvGrpSpPr/>
            <p:nvPr/>
          </p:nvGrpSpPr>
          <p:grpSpPr>
            <a:xfrm>
              <a:off x="1312302" y="3045831"/>
              <a:ext cx="196745" cy="190195"/>
              <a:chOff x="1612154" y="2567849"/>
              <a:chExt cx="196745" cy="190195"/>
            </a:xfrm>
          </p:grpSpPr>
          <p:sp>
            <p:nvSpPr>
              <p:cNvPr id="326" name="Line 185"/>
              <p:cNvSpPr>
                <a:spLocks noChangeShapeType="1"/>
              </p:cNvSpPr>
              <p:nvPr/>
            </p:nvSpPr>
            <p:spPr bwMode="auto">
              <a:xfrm>
                <a:off x="1612154" y="2664113"/>
                <a:ext cx="196745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27" name="Line 186"/>
              <p:cNvSpPr>
                <a:spLocks noChangeShapeType="1"/>
              </p:cNvSpPr>
              <p:nvPr/>
            </p:nvSpPr>
            <p:spPr bwMode="auto">
              <a:xfrm>
                <a:off x="1707138" y="2567849"/>
                <a:ext cx="0" cy="190195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激光打印机：</a:t>
            </a:r>
            <a:r>
              <a:rPr lang="zh-CN" altLang="en-US" smtClean="0">
                <a:solidFill>
                  <a:srgbClr val="CC00FF"/>
                </a:solidFill>
              </a:rPr>
              <a:t>成像过程 </a:t>
            </a:r>
            <a:r>
              <a:rPr lang="en-US" altLang="zh-CN" smtClean="0">
                <a:solidFill>
                  <a:srgbClr val="CC00FF"/>
                </a:solidFill>
              </a:rPr>
              <a:t>– </a:t>
            </a:r>
            <a:r>
              <a:rPr lang="en-US" altLang="zh-CN" smtClean="0">
                <a:solidFill>
                  <a:srgbClr val="008000"/>
                </a:solidFill>
              </a:rPr>
              <a:t>2.</a:t>
            </a:r>
            <a:r>
              <a:rPr lang="zh-CN" altLang="en-US" smtClean="0">
                <a:solidFill>
                  <a:srgbClr val="008000"/>
                </a:solidFill>
              </a:rPr>
              <a:t>感光</a:t>
            </a:r>
            <a:endParaRPr lang="zh-CN" altLang="en-US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89</a:t>
            </a:fld>
            <a:endParaRPr lang="en-US" altLang="zh-CN"/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5004060" y="2636890"/>
            <a:ext cx="371519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 smtClean="0">
                <a:solidFill>
                  <a:srgbClr val="0A357E"/>
                </a:solidFill>
                <a:latin typeface="Arial" charset="0"/>
              </a:rPr>
              <a:t>感光 ：</a:t>
            </a:r>
            <a:endParaRPr lang="zh-CN" altLang="en-US" sz="2400" smtClean="0">
              <a:solidFill>
                <a:srgbClr val="0A357E"/>
              </a:solidFill>
              <a:latin typeface="Arial" charset="0"/>
            </a:endParaRPr>
          </a:p>
          <a:p>
            <a:pPr algn="l" eaLnBrk="0" hangingPunct="0"/>
            <a:r>
              <a:rPr lang="zh-CN" altLang="en-US" sz="2400" smtClean="0">
                <a:solidFill>
                  <a:srgbClr val="0A357E"/>
                </a:solidFill>
                <a:latin typeface="Arial" charset="0"/>
              </a:rPr>
              <a:t>激光束照射到感光鼓的部份会产生放电现象，在鼓面上出现潜在的图像。</a:t>
            </a:r>
            <a:endParaRPr lang="en-US" altLang="zh-CN" sz="2400" smtClean="0">
              <a:solidFill>
                <a:srgbClr val="0A357E"/>
              </a:solidFill>
              <a:latin typeface="Arial" charset="0"/>
            </a:endParaRPr>
          </a:p>
        </p:txBody>
      </p:sp>
      <p:grpSp>
        <p:nvGrpSpPr>
          <p:cNvPr id="36" name="Group 5"/>
          <p:cNvGrpSpPr>
            <a:grpSpLocks/>
          </p:cNvGrpSpPr>
          <p:nvPr/>
        </p:nvGrpSpPr>
        <p:grpSpPr bwMode="auto">
          <a:xfrm>
            <a:off x="985967" y="1340710"/>
            <a:ext cx="3802063" cy="3967163"/>
            <a:chOff x="520" y="1152"/>
            <a:chExt cx="2395" cy="2499"/>
          </a:xfrm>
        </p:grpSpPr>
        <p:grpSp>
          <p:nvGrpSpPr>
            <p:cNvPr id="37" name="Group 6"/>
            <p:cNvGrpSpPr>
              <a:grpSpLocks/>
            </p:cNvGrpSpPr>
            <p:nvPr/>
          </p:nvGrpSpPr>
          <p:grpSpPr bwMode="auto">
            <a:xfrm>
              <a:off x="528" y="1488"/>
              <a:ext cx="1604" cy="2163"/>
              <a:chOff x="528" y="1488"/>
              <a:chExt cx="1604" cy="2163"/>
            </a:xfrm>
          </p:grpSpPr>
          <p:grpSp>
            <p:nvGrpSpPr>
              <p:cNvPr id="59" name="Group 7"/>
              <p:cNvGrpSpPr>
                <a:grpSpLocks/>
              </p:cNvGrpSpPr>
              <p:nvPr/>
            </p:nvGrpSpPr>
            <p:grpSpPr bwMode="auto">
              <a:xfrm>
                <a:off x="528" y="1488"/>
                <a:ext cx="768" cy="768"/>
                <a:chOff x="1393" y="1520"/>
                <a:chExt cx="768" cy="768"/>
              </a:xfrm>
            </p:grpSpPr>
            <p:sp>
              <p:nvSpPr>
                <p:cNvPr id="65" name="Oval 8"/>
                <p:cNvSpPr>
                  <a:spLocks noChangeArrowheads="1"/>
                </p:cNvSpPr>
                <p:nvPr/>
              </p:nvSpPr>
              <p:spPr bwMode="auto">
                <a:xfrm>
                  <a:off x="1393" y="1520"/>
                  <a:ext cx="768" cy="768"/>
                </a:xfrm>
                <a:prstGeom prst="ellipse">
                  <a:avLst/>
                </a:prstGeom>
                <a:solidFill>
                  <a:srgbClr val="8080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 smtClean="0">
                    <a:solidFill>
                      <a:srgbClr val="000000"/>
                    </a:solidFill>
                    <a:latin typeface="Futura Lt" pitchFamily="34" charset="0"/>
                  </a:endParaRPr>
                </a:p>
              </p:txBody>
            </p:sp>
            <p:sp>
              <p:nvSpPr>
                <p:cNvPr id="66" name="Oval 9"/>
                <p:cNvSpPr>
                  <a:spLocks noChangeArrowheads="1"/>
                </p:cNvSpPr>
                <p:nvPr/>
              </p:nvSpPr>
              <p:spPr bwMode="auto">
                <a:xfrm>
                  <a:off x="1438" y="1575"/>
                  <a:ext cx="672" cy="673"/>
                </a:xfrm>
                <a:prstGeom prst="ellipse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 smtClean="0">
                    <a:solidFill>
                      <a:srgbClr val="000000"/>
                    </a:solidFill>
                    <a:latin typeface="Futura Lt" pitchFamily="34" charset="0"/>
                  </a:endParaRPr>
                </a:p>
              </p:txBody>
            </p:sp>
            <p:sp>
              <p:nvSpPr>
                <p:cNvPr id="67" name="Oval 10"/>
                <p:cNvSpPr>
                  <a:spLocks noChangeArrowheads="1"/>
                </p:cNvSpPr>
                <p:nvPr/>
              </p:nvSpPr>
              <p:spPr bwMode="auto">
                <a:xfrm>
                  <a:off x="1568" y="1686"/>
                  <a:ext cx="430" cy="441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altLang="zh-CN" sz="2400" smtClean="0">
                      <a:solidFill>
                        <a:srgbClr val="0A357E"/>
                      </a:solidFill>
                    </a:rPr>
                    <a:t>PCR</a:t>
                  </a:r>
                  <a:endParaRPr lang="en-US" altLang="zh-CN" sz="24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Arc 11"/>
                <p:cNvSpPr>
                  <a:spLocks/>
                </p:cNvSpPr>
                <p:nvPr/>
              </p:nvSpPr>
              <p:spPr bwMode="auto">
                <a:xfrm flipH="1" flipV="1">
                  <a:off x="1488" y="1872"/>
                  <a:ext cx="144" cy="240"/>
                </a:xfrm>
                <a:custGeom>
                  <a:avLst/>
                  <a:gdLst>
                    <a:gd name="T0" fmla="*/ 7 w 21600"/>
                    <a:gd name="T1" fmla="*/ 0 h 21571"/>
                    <a:gd name="T2" fmla="*/ 144 w 21600"/>
                    <a:gd name="T3" fmla="*/ 240 h 21571"/>
                    <a:gd name="T4" fmla="*/ 0 w 21600"/>
                    <a:gd name="T5" fmla="*/ 240 h 2157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571"/>
                    <a:gd name="T11" fmla="*/ 21600 w 21600"/>
                    <a:gd name="T12" fmla="*/ 21571 h 2157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571" fill="none" extrusionOk="0">
                      <a:moveTo>
                        <a:pt x="1122" y="0"/>
                      </a:moveTo>
                      <a:cubicBezTo>
                        <a:pt x="12600" y="597"/>
                        <a:pt x="21600" y="10078"/>
                        <a:pt x="21600" y="21571"/>
                      </a:cubicBezTo>
                    </a:path>
                    <a:path w="21600" h="21571" stroke="0" extrusionOk="0">
                      <a:moveTo>
                        <a:pt x="1122" y="0"/>
                      </a:moveTo>
                      <a:cubicBezTo>
                        <a:pt x="12600" y="597"/>
                        <a:pt x="21600" y="10078"/>
                        <a:pt x="21600" y="21571"/>
                      </a:cubicBezTo>
                      <a:lnTo>
                        <a:pt x="0" y="21571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bg2"/>
                  </a:solidFill>
                  <a:round/>
                  <a:headEnd type="stealth" w="sm" len="med"/>
                  <a:tailEnd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 smtClean="0">
                    <a:solidFill>
                      <a:srgbClr val="000000"/>
                    </a:solidFill>
                    <a:latin typeface="Futura Lt" pitchFamily="34" charset="0"/>
                    <a:ea typeface="+mn-ea"/>
                  </a:endParaRPr>
                </a:p>
              </p:txBody>
            </p:sp>
          </p:grpSp>
          <p:grpSp>
            <p:nvGrpSpPr>
              <p:cNvPr id="60" name="Group 12"/>
              <p:cNvGrpSpPr>
                <a:grpSpLocks/>
              </p:cNvGrpSpPr>
              <p:nvPr/>
            </p:nvGrpSpPr>
            <p:grpSpPr bwMode="auto">
              <a:xfrm>
                <a:off x="596" y="2163"/>
                <a:ext cx="1536" cy="1488"/>
                <a:chOff x="1632" y="2304"/>
                <a:chExt cx="1536" cy="1488"/>
              </a:xfrm>
            </p:grpSpPr>
            <p:grpSp>
              <p:nvGrpSpPr>
                <p:cNvPr id="61" name="Group 13"/>
                <p:cNvGrpSpPr>
                  <a:grpSpLocks/>
                </p:cNvGrpSpPr>
                <p:nvPr/>
              </p:nvGrpSpPr>
              <p:grpSpPr bwMode="auto">
                <a:xfrm>
                  <a:off x="1632" y="2304"/>
                  <a:ext cx="1536" cy="1488"/>
                  <a:chOff x="1632" y="2304"/>
                  <a:chExt cx="1536" cy="1488"/>
                </a:xfrm>
              </p:grpSpPr>
              <p:sp>
                <p:nvSpPr>
                  <p:cNvPr id="63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1632" y="2304"/>
                    <a:ext cx="1536" cy="1488"/>
                  </a:xfrm>
                  <a:prstGeom prst="ellipse">
                    <a:avLst/>
                  </a:prstGeom>
                  <a:solidFill>
                    <a:srgbClr val="33CCCC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zh-CN" altLang="en-US" sz="1800" b="0" smtClean="0">
                      <a:solidFill>
                        <a:srgbClr val="000000"/>
                      </a:solidFill>
                      <a:latin typeface="Futura Lt" pitchFamily="34" charset="0"/>
                    </a:endParaRPr>
                  </a:p>
                </p:txBody>
              </p:sp>
              <p:sp>
                <p:nvSpPr>
                  <p:cNvPr id="64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1704" y="2388"/>
                    <a:ext cx="1392" cy="13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r>
                      <a:rPr lang="en-US" altLang="zh-CN" sz="2400" smtClean="0">
                        <a:solidFill>
                          <a:srgbClr val="0A357E"/>
                        </a:solidFill>
                      </a:rPr>
                      <a:t>OPC</a:t>
                    </a:r>
                    <a:endParaRPr lang="en-US" altLang="zh-CN" sz="2400" b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62" name="Arc 16"/>
                <p:cNvSpPr>
                  <a:spLocks/>
                </p:cNvSpPr>
                <p:nvPr/>
              </p:nvSpPr>
              <p:spPr bwMode="auto">
                <a:xfrm flipH="1" flipV="1">
                  <a:off x="1824" y="3023"/>
                  <a:ext cx="384" cy="491"/>
                </a:xfrm>
                <a:custGeom>
                  <a:avLst/>
                  <a:gdLst>
                    <a:gd name="T0" fmla="*/ 142 w 21600"/>
                    <a:gd name="T1" fmla="*/ 0 h 20072"/>
                    <a:gd name="T2" fmla="*/ 384 w 21600"/>
                    <a:gd name="T3" fmla="*/ 491 h 20072"/>
                    <a:gd name="T4" fmla="*/ 0 w 21600"/>
                    <a:gd name="T5" fmla="*/ 491 h 2007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0072"/>
                    <a:gd name="T11" fmla="*/ 21600 w 21600"/>
                    <a:gd name="T12" fmla="*/ 20072 h 200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0072" fill="none" extrusionOk="0">
                      <a:moveTo>
                        <a:pt x="7978" y="-1"/>
                      </a:moveTo>
                      <a:cubicBezTo>
                        <a:pt x="16201" y="3268"/>
                        <a:pt x="21600" y="11222"/>
                        <a:pt x="21600" y="20072"/>
                      </a:cubicBezTo>
                    </a:path>
                    <a:path w="21600" h="20072" stroke="0" extrusionOk="0">
                      <a:moveTo>
                        <a:pt x="7978" y="-1"/>
                      </a:moveTo>
                      <a:cubicBezTo>
                        <a:pt x="16201" y="3268"/>
                        <a:pt x="21600" y="11222"/>
                        <a:pt x="21600" y="20072"/>
                      </a:cubicBezTo>
                      <a:lnTo>
                        <a:pt x="0" y="20072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bg2"/>
                  </a:solidFill>
                  <a:round/>
                  <a:headEnd/>
                  <a:tailEnd type="stealth" w="med" len="med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zh-CN" altLang="en-US" sz="1800" b="0" smtClean="0">
                    <a:solidFill>
                      <a:srgbClr val="000000"/>
                    </a:solidFill>
                    <a:latin typeface="Futura Lt" pitchFamily="34" charset="0"/>
                    <a:ea typeface="+mn-ea"/>
                  </a:endParaRPr>
                </a:p>
              </p:txBody>
            </p:sp>
          </p:grpSp>
        </p:grpSp>
        <p:sp>
          <p:nvSpPr>
            <p:cNvPr id="38" name="Line 17"/>
            <p:cNvSpPr>
              <a:spLocks noChangeShapeType="1"/>
            </p:cNvSpPr>
            <p:nvPr/>
          </p:nvSpPr>
          <p:spPr bwMode="auto">
            <a:xfrm>
              <a:off x="1248" y="2112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>
              <a:off x="1393" y="2112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0" name="Line 19"/>
            <p:cNvSpPr>
              <a:spLocks noChangeShapeType="1"/>
            </p:cNvSpPr>
            <p:nvPr/>
          </p:nvSpPr>
          <p:spPr bwMode="auto">
            <a:xfrm>
              <a:off x="1530" y="2137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1" name="Line 20"/>
            <p:cNvSpPr>
              <a:spLocks noChangeShapeType="1"/>
            </p:cNvSpPr>
            <p:nvPr/>
          </p:nvSpPr>
          <p:spPr bwMode="auto">
            <a:xfrm>
              <a:off x="520" y="2653"/>
              <a:ext cx="8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2" name="Line 21"/>
            <p:cNvSpPr>
              <a:spLocks noChangeShapeType="1"/>
            </p:cNvSpPr>
            <p:nvPr/>
          </p:nvSpPr>
          <p:spPr bwMode="auto">
            <a:xfrm>
              <a:off x="688" y="2367"/>
              <a:ext cx="8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 flipH="1">
              <a:off x="1632" y="1296"/>
              <a:ext cx="240" cy="912"/>
            </a:xfrm>
            <a:prstGeom prst="line">
              <a:avLst/>
            </a:prstGeom>
            <a:noFill/>
            <a:ln w="57150" cmpd="thickThin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4" name="Text Box 23"/>
            <p:cNvSpPr txBox="1">
              <a:spLocks noChangeArrowheads="1"/>
            </p:cNvSpPr>
            <p:nvPr/>
          </p:nvSpPr>
          <p:spPr bwMode="auto">
            <a:xfrm>
              <a:off x="1824" y="1152"/>
              <a:ext cx="10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2000" smtClean="0">
                  <a:solidFill>
                    <a:srgbClr val="0A357E"/>
                  </a:solidFill>
                  <a:latin typeface="Arial" charset="0"/>
                </a:rPr>
                <a:t>激光束</a:t>
              </a:r>
              <a:endParaRPr lang="zh-CN" altLang="en-US" sz="200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5" name="Line 24"/>
            <p:cNvSpPr>
              <a:spLocks noChangeShapeType="1"/>
            </p:cNvSpPr>
            <p:nvPr/>
          </p:nvSpPr>
          <p:spPr bwMode="auto">
            <a:xfrm>
              <a:off x="2064" y="2544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2016" y="2448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2112" y="2640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48" name="Group 27"/>
            <p:cNvGrpSpPr>
              <a:grpSpLocks/>
            </p:cNvGrpSpPr>
            <p:nvPr/>
          </p:nvGrpSpPr>
          <p:grpSpPr bwMode="auto">
            <a:xfrm>
              <a:off x="1872" y="2256"/>
              <a:ext cx="86" cy="96"/>
              <a:chOff x="2400" y="3312"/>
              <a:chExt cx="86" cy="96"/>
            </a:xfrm>
          </p:grpSpPr>
          <p:sp>
            <p:nvSpPr>
              <p:cNvPr id="57" name="Line 28"/>
              <p:cNvSpPr>
                <a:spLocks noChangeShapeType="1"/>
              </p:cNvSpPr>
              <p:nvPr/>
            </p:nvSpPr>
            <p:spPr bwMode="auto">
              <a:xfrm>
                <a:off x="2400" y="3360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58" name="Line 29"/>
              <p:cNvSpPr>
                <a:spLocks noChangeShapeType="1"/>
              </p:cNvSpPr>
              <p:nvPr/>
            </p:nvSpPr>
            <p:spPr bwMode="auto">
              <a:xfrm>
                <a:off x="2439" y="3312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49" name="Group 30"/>
            <p:cNvGrpSpPr>
              <a:grpSpLocks/>
            </p:cNvGrpSpPr>
            <p:nvPr/>
          </p:nvGrpSpPr>
          <p:grpSpPr bwMode="auto">
            <a:xfrm>
              <a:off x="1728" y="2160"/>
              <a:ext cx="86" cy="96"/>
              <a:chOff x="2400" y="3312"/>
              <a:chExt cx="86" cy="96"/>
            </a:xfrm>
          </p:grpSpPr>
          <p:sp>
            <p:nvSpPr>
              <p:cNvPr id="55" name="Line 31"/>
              <p:cNvSpPr>
                <a:spLocks noChangeShapeType="1"/>
              </p:cNvSpPr>
              <p:nvPr/>
            </p:nvSpPr>
            <p:spPr bwMode="auto">
              <a:xfrm>
                <a:off x="2400" y="3360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56" name="Line 32"/>
              <p:cNvSpPr>
                <a:spLocks noChangeShapeType="1"/>
              </p:cNvSpPr>
              <p:nvPr/>
            </p:nvSpPr>
            <p:spPr bwMode="auto">
              <a:xfrm>
                <a:off x="2439" y="3312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50" name="Text Box 33"/>
            <p:cNvSpPr txBox="1">
              <a:spLocks noChangeArrowheads="1"/>
            </p:cNvSpPr>
            <p:nvPr/>
          </p:nvSpPr>
          <p:spPr bwMode="auto">
            <a:xfrm>
              <a:off x="2016" y="1776"/>
              <a:ext cx="576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sz="1600" smtClean="0">
                  <a:solidFill>
                    <a:srgbClr val="0A357E"/>
                  </a:solidFill>
                  <a:latin typeface="Arial" charset="0"/>
                </a:rPr>
                <a:t>潜在</a:t>
              </a:r>
            </a:p>
            <a:p>
              <a:pPr algn="l" eaLnBrk="0" hangingPunct="0">
                <a:lnSpc>
                  <a:spcPct val="80000"/>
                </a:lnSpc>
                <a:spcBef>
                  <a:spcPct val="0"/>
                </a:spcBef>
              </a:pPr>
              <a:r>
                <a:rPr lang="zh-CN" altLang="en-US" sz="1600" smtClean="0">
                  <a:solidFill>
                    <a:srgbClr val="0A357E"/>
                  </a:solidFill>
                  <a:latin typeface="Arial" charset="0"/>
                </a:rPr>
                <a:t>图像</a:t>
              </a:r>
              <a:endParaRPr lang="zh-CN" altLang="en-US" sz="1600" b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1" name="Line 34"/>
            <p:cNvSpPr>
              <a:spLocks noChangeShapeType="1"/>
            </p:cNvSpPr>
            <p:nvPr/>
          </p:nvSpPr>
          <p:spPr bwMode="auto">
            <a:xfrm flipH="1">
              <a:off x="1824" y="1968"/>
              <a:ext cx="192" cy="192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52" name="Group 35"/>
            <p:cNvGrpSpPr>
              <a:grpSpLocks/>
            </p:cNvGrpSpPr>
            <p:nvPr/>
          </p:nvGrpSpPr>
          <p:grpSpPr bwMode="auto">
            <a:xfrm>
              <a:off x="557" y="2476"/>
              <a:ext cx="86" cy="96"/>
              <a:chOff x="2400" y="3312"/>
              <a:chExt cx="86" cy="96"/>
            </a:xfrm>
          </p:grpSpPr>
          <p:sp>
            <p:nvSpPr>
              <p:cNvPr id="53" name="Line 36"/>
              <p:cNvSpPr>
                <a:spLocks noChangeShapeType="1"/>
              </p:cNvSpPr>
              <p:nvPr/>
            </p:nvSpPr>
            <p:spPr bwMode="auto">
              <a:xfrm>
                <a:off x="2400" y="3360"/>
                <a:ext cx="86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54" name="Line 37"/>
              <p:cNvSpPr>
                <a:spLocks noChangeShapeType="1"/>
              </p:cNvSpPr>
              <p:nvPr/>
            </p:nvSpPr>
            <p:spPr bwMode="auto">
              <a:xfrm>
                <a:off x="2439" y="3312"/>
                <a:ext cx="9" cy="9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</p:grpSp>
      <p:sp>
        <p:nvSpPr>
          <p:cNvPr id="70" name="动作按钮: 信息 69">
            <a:hlinkClick r:id="rId2" action="ppaction://hlinksldjump" highlightClick="1"/>
          </p:cNvPr>
          <p:cNvSpPr/>
          <p:nvPr/>
        </p:nvSpPr>
        <p:spPr bwMode="auto">
          <a:xfrm>
            <a:off x="8100490" y="5661310"/>
            <a:ext cx="504070" cy="504070"/>
          </a:xfrm>
          <a:prstGeom prst="actionButtonInform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925D0A-8F68-4A19-A2FD-B64B40FAB119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183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8.4.2 </a:t>
            </a:r>
            <a:r>
              <a:rPr lang="zh-CN" altLang="en-US"/>
              <a:t>中断方式</a:t>
            </a:r>
          </a:p>
        </p:txBody>
      </p:sp>
      <p:graphicFrame>
        <p:nvGraphicFramePr>
          <p:cNvPr id="1835175" name="Group 167"/>
          <p:cNvGraphicFramePr>
            <a:graphicFrameLocks noGrp="1"/>
          </p:cNvGraphicFramePr>
          <p:nvPr/>
        </p:nvGraphicFramePr>
        <p:xfrm>
          <a:off x="395288" y="1339850"/>
          <a:ext cx="3049587" cy="3173413"/>
        </p:xfrm>
        <a:graphic>
          <a:graphicData uri="http://schemas.openxmlformats.org/drawingml/2006/table">
            <a:tbl>
              <a:tblPr/>
              <a:tblGrid>
                <a:gridCol w="172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指令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2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指令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断点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: N+m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指令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n+1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0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35147" name="Group 139"/>
          <p:cNvGraphicFramePr>
            <a:graphicFrameLocks noGrp="1"/>
          </p:cNvGraphicFramePr>
          <p:nvPr/>
        </p:nvGraphicFramePr>
        <p:xfrm>
          <a:off x="5868988" y="1319213"/>
          <a:ext cx="2447925" cy="3200400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断点信息保护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(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中断源识别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中断服务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/>
                          <a:ea typeface="宋体" charset="-122"/>
                        </a:rPr>
                        <a:t>……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断点信息恢复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中断返回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(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IRET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35166" name="Line 158"/>
          <p:cNvSpPr>
            <a:spLocks noChangeShapeType="1"/>
          </p:cNvSpPr>
          <p:nvPr/>
        </p:nvSpPr>
        <p:spPr bwMode="auto">
          <a:xfrm flipV="1">
            <a:off x="3421063" y="1555750"/>
            <a:ext cx="2447925" cy="13684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5167" name="Line 159"/>
          <p:cNvSpPr>
            <a:spLocks noChangeShapeType="1"/>
          </p:cNvSpPr>
          <p:nvPr/>
        </p:nvSpPr>
        <p:spPr bwMode="auto">
          <a:xfrm flipH="1" flipV="1">
            <a:off x="3421063" y="3355975"/>
            <a:ext cx="2447925" cy="9366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5168" name="AutoShape 160"/>
          <p:cNvSpPr>
            <a:spLocks noChangeArrowheads="1"/>
          </p:cNvSpPr>
          <p:nvPr/>
        </p:nvSpPr>
        <p:spPr bwMode="auto">
          <a:xfrm flipH="1">
            <a:off x="3492500" y="2420938"/>
            <a:ext cx="431800" cy="360362"/>
          </a:xfrm>
          <a:prstGeom prst="lightningBolt">
            <a:avLst/>
          </a:prstGeom>
          <a:solidFill>
            <a:srgbClr val="FFFF00"/>
          </a:solidFill>
          <a:ln w="28575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35169" name="Text Box 161"/>
          <p:cNvSpPr txBox="1">
            <a:spLocks noChangeArrowheads="1"/>
          </p:cNvSpPr>
          <p:nvPr/>
        </p:nvSpPr>
        <p:spPr bwMode="auto">
          <a:xfrm>
            <a:off x="3492500" y="1744663"/>
            <a:ext cx="1295400" cy="6762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CC0066"/>
                </a:solidFill>
              </a:rPr>
              <a:t>中断源</a:t>
            </a:r>
            <a:r>
              <a:rPr lang="en-US" altLang="zh-CN" sz="2400" i="1">
                <a:solidFill>
                  <a:srgbClr val="CC0066"/>
                </a:solidFill>
              </a:rPr>
              <a:t>i</a:t>
            </a:r>
            <a:br>
              <a:rPr lang="en-US" altLang="zh-CN" sz="2400" i="1">
                <a:solidFill>
                  <a:srgbClr val="CC0066"/>
                </a:solidFill>
              </a:rPr>
            </a:br>
            <a:r>
              <a:rPr lang="zh-CN" altLang="en-US" sz="2400">
                <a:solidFill>
                  <a:srgbClr val="CC0066"/>
                </a:solidFill>
              </a:rPr>
              <a:t>请求</a:t>
            </a:r>
          </a:p>
        </p:txBody>
      </p:sp>
      <p:sp>
        <p:nvSpPr>
          <p:cNvPr id="1835170" name="Text Box 162"/>
          <p:cNvSpPr txBox="1">
            <a:spLocks noChangeArrowheads="1"/>
          </p:cNvSpPr>
          <p:nvPr/>
        </p:nvSpPr>
        <p:spPr bwMode="auto">
          <a:xfrm>
            <a:off x="4068763" y="2468563"/>
            <a:ext cx="576262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①</a:t>
            </a:r>
          </a:p>
        </p:txBody>
      </p:sp>
      <p:sp>
        <p:nvSpPr>
          <p:cNvPr id="1835171" name="Text Box 163"/>
          <p:cNvSpPr txBox="1">
            <a:spLocks noChangeArrowheads="1"/>
          </p:cNvSpPr>
          <p:nvPr/>
        </p:nvSpPr>
        <p:spPr bwMode="auto">
          <a:xfrm>
            <a:off x="3995738" y="3692525"/>
            <a:ext cx="576262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②</a:t>
            </a:r>
          </a:p>
        </p:txBody>
      </p:sp>
      <p:sp>
        <p:nvSpPr>
          <p:cNvPr id="1835172" name="Text Box 164"/>
          <p:cNvSpPr txBox="1">
            <a:spLocks noChangeArrowheads="1"/>
          </p:cNvSpPr>
          <p:nvPr/>
        </p:nvSpPr>
        <p:spPr bwMode="auto">
          <a:xfrm>
            <a:off x="5724525" y="836613"/>
            <a:ext cx="26638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>
                <a:solidFill>
                  <a:srgbClr val="0000FF"/>
                </a:solidFill>
              </a:rPr>
              <a:t>中断源</a:t>
            </a:r>
            <a:r>
              <a:rPr lang="en-US" altLang="zh-CN" sz="2400" i="1">
                <a:solidFill>
                  <a:srgbClr val="0000FF"/>
                </a:solidFill>
              </a:rPr>
              <a:t>i</a:t>
            </a:r>
            <a:r>
              <a:rPr lang="zh-CN" altLang="en-US" sz="2400">
                <a:solidFill>
                  <a:srgbClr val="0000FF"/>
                </a:solidFill>
              </a:rPr>
              <a:t>处理程序</a:t>
            </a:r>
          </a:p>
        </p:txBody>
      </p:sp>
      <p:sp>
        <p:nvSpPr>
          <p:cNvPr id="1835173" name="Text Box 165"/>
          <p:cNvSpPr txBox="1">
            <a:spLocks noChangeArrowheads="1"/>
          </p:cNvSpPr>
          <p:nvPr/>
        </p:nvSpPr>
        <p:spPr bwMode="auto">
          <a:xfrm>
            <a:off x="1547813" y="836613"/>
            <a:ext cx="2376487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>
                <a:solidFill>
                  <a:srgbClr val="0000FF"/>
                </a:solidFill>
              </a:rPr>
              <a:t>CPU</a:t>
            </a:r>
            <a:r>
              <a:rPr lang="zh-CN" altLang="en-US" sz="2400">
                <a:solidFill>
                  <a:srgbClr val="0000FF"/>
                </a:solidFill>
              </a:rPr>
              <a:t>现行程序</a:t>
            </a:r>
          </a:p>
        </p:txBody>
      </p:sp>
      <p:sp>
        <p:nvSpPr>
          <p:cNvPr id="1835174" name="Text Box 166"/>
          <p:cNvSpPr txBox="1">
            <a:spLocks noChangeArrowheads="1"/>
          </p:cNvSpPr>
          <p:nvPr/>
        </p:nvSpPr>
        <p:spPr bwMode="auto">
          <a:xfrm>
            <a:off x="4141788" y="1339850"/>
            <a:ext cx="1727200" cy="3841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lnSpc>
                <a:spcPct val="80000"/>
              </a:lnSpc>
              <a:spcBef>
                <a:spcPct val="0"/>
              </a:spcBef>
            </a:pPr>
            <a:r>
              <a:rPr lang="en-US" altLang="zh-CN" sz="2400">
                <a:solidFill>
                  <a:srgbClr val="008000"/>
                </a:solidFill>
              </a:rPr>
              <a:t>Handler_</a:t>
            </a:r>
            <a:r>
              <a:rPr lang="en-US" altLang="zh-CN" sz="2400" i="1">
                <a:solidFill>
                  <a:srgbClr val="008000"/>
                </a:solidFill>
              </a:rPr>
              <a:t>i</a:t>
            </a:r>
          </a:p>
        </p:txBody>
      </p:sp>
      <p:sp>
        <p:nvSpPr>
          <p:cNvPr id="1835176" name="Text Box 168"/>
          <p:cNvSpPr txBox="1">
            <a:spLocks noChangeArrowheads="1"/>
          </p:cNvSpPr>
          <p:nvPr/>
        </p:nvSpPr>
        <p:spPr bwMode="auto">
          <a:xfrm>
            <a:off x="395288" y="4876800"/>
            <a:ext cx="3960812" cy="1216025"/>
          </a:xfrm>
          <a:prstGeom prst="rect">
            <a:avLst/>
          </a:prstGeom>
          <a:solidFill>
            <a:srgbClr val="CCFF99"/>
          </a:solidFill>
          <a:ln w="28575" algn="ctr">
            <a:solidFill>
              <a:srgbClr val="008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en-US" sz="2400">
                <a:solidFill>
                  <a:srgbClr val="0000FF"/>
                </a:solidFill>
                <a:latin typeface="宋体" charset="-122"/>
              </a:rPr>
              <a:t>(</a:t>
            </a:r>
            <a:r>
              <a:rPr lang="en-US" altLang="en-US" sz="2400">
                <a:solidFill>
                  <a:srgbClr val="0000FF"/>
                </a:solidFill>
              </a:rPr>
              <a:t>PSW</a:t>
            </a:r>
            <a:r>
              <a:rPr lang="en-US" altLang="en-US" sz="2400">
                <a:solidFill>
                  <a:srgbClr val="0000FF"/>
                </a:solidFill>
                <a:latin typeface="宋体" charset="-122"/>
              </a:rPr>
              <a:t>)</a:t>
            </a:r>
            <a:r>
              <a:rPr lang="en-US" altLang="en-US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en-US" sz="2400">
                <a:solidFill>
                  <a:srgbClr val="0000FF"/>
                </a:solidFill>
              </a:rPr>
              <a:t>堆栈</a:t>
            </a:r>
            <a:r>
              <a:rPr lang="en-US" altLang="en-US" sz="2400">
                <a:solidFill>
                  <a:srgbClr val="0000FF"/>
                </a:solidFill>
                <a:latin typeface="宋体" charset="-122"/>
              </a:rPr>
              <a:t>(</a:t>
            </a:r>
            <a:r>
              <a:rPr lang="en-US" altLang="en-US" sz="2400">
                <a:solidFill>
                  <a:srgbClr val="0000FF"/>
                </a:solidFill>
              </a:rPr>
              <a:t>SP</a:t>
            </a:r>
            <a:r>
              <a:rPr lang="en-US" altLang="en-US" sz="2400">
                <a:solidFill>
                  <a:srgbClr val="0000FF"/>
                </a:solidFill>
                <a:latin typeface="宋体" charset="-122"/>
              </a:rPr>
              <a:t>)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solidFill>
                  <a:srgbClr val="0000FF"/>
                </a:solidFill>
                <a:latin typeface="宋体" charset="-122"/>
              </a:rPr>
              <a:t>(</a:t>
            </a:r>
            <a:r>
              <a:rPr lang="en-US" altLang="en-US" sz="2400">
                <a:solidFill>
                  <a:srgbClr val="0000FF"/>
                </a:solidFill>
              </a:rPr>
              <a:t>PC</a:t>
            </a:r>
            <a:r>
              <a:rPr lang="en-US" altLang="en-US" sz="2400">
                <a:solidFill>
                  <a:srgbClr val="0000FF"/>
                </a:solidFill>
                <a:latin typeface="宋体" charset="-122"/>
              </a:rPr>
              <a:t>)</a:t>
            </a:r>
            <a:r>
              <a:rPr lang="zh-CN" altLang="en-US" sz="2400">
                <a:solidFill>
                  <a:srgbClr val="0000FF"/>
                </a:solidFill>
              </a:rPr>
              <a:t>＝</a:t>
            </a:r>
            <a:r>
              <a:rPr lang="en-US" altLang="en-US" sz="2400">
                <a:solidFill>
                  <a:srgbClr val="0000FF"/>
                </a:solidFill>
              </a:rPr>
              <a:t>N+m</a:t>
            </a:r>
            <a:r>
              <a:rPr lang="en-US" altLang="en-US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en-US" sz="2400">
                <a:solidFill>
                  <a:srgbClr val="0000FF"/>
                </a:solidFill>
              </a:rPr>
              <a:t>堆栈</a:t>
            </a:r>
            <a:r>
              <a:rPr lang="en-US" altLang="en-US" sz="2400">
                <a:solidFill>
                  <a:srgbClr val="0000FF"/>
                </a:solidFill>
                <a:latin typeface="宋体" charset="-122"/>
              </a:rPr>
              <a:t>(</a:t>
            </a:r>
            <a:r>
              <a:rPr lang="en-US" altLang="en-US" sz="2400">
                <a:solidFill>
                  <a:srgbClr val="0000FF"/>
                </a:solidFill>
              </a:rPr>
              <a:t>SP</a:t>
            </a:r>
            <a:r>
              <a:rPr lang="en-US" altLang="en-US" sz="2400">
                <a:solidFill>
                  <a:srgbClr val="0000FF"/>
                </a:solidFill>
                <a:latin typeface="宋体" charset="-122"/>
              </a:rPr>
              <a:t>)</a:t>
            </a:r>
            <a:r>
              <a:rPr lang="en-US" altLang="en-US" sz="2400">
                <a:solidFill>
                  <a:srgbClr val="0000FF"/>
                </a:solidFill>
              </a:rPr>
              <a:t>+j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solidFill>
                  <a:srgbClr val="0000FF"/>
                </a:solidFill>
              </a:rPr>
              <a:t>Handler</a:t>
            </a:r>
            <a:r>
              <a:rPr lang="en-US" altLang="zh-CN" sz="2400">
                <a:solidFill>
                  <a:srgbClr val="0000FF"/>
                </a:solidFill>
              </a:rPr>
              <a:t>_</a:t>
            </a:r>
            <a:r>
              <a:rPr lang="en-US" altLang="en-US" sz="2400" i="1">
                <a:solidFill>
                  <a:srgbClr val="0000FF"/>
                </a:solidFill>
              </a:rPr>
              <a:t>i</a:t>
            </a:r>
            <a:r>
              <a:rPr lang="en-US" altLang="en-US" sz="240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en-US" sz="2400">
                <a:solidFill>
                  <a:srgbClr val="0000FF"/>
                </a:solidFill>
              </a:rPr>
              <a:t>PC</a:t>
            </a:r>
          </a:p>
        </p:txBody>
      </p:sp>
      <p:sp>
        <p:nvSpPr>
          <p:cNvPr id="1835177" name="Text Box 169"/>
          <p:cNvSpPr txBox="1">
            <a:spLocks noChangeArrowheads="1"/>
          </p:cNvSpPr>
          <p:nvPr/>
        </p:nvSpPr>
        <p:spPr bwMode="auto">
          <a:xfrm>
            <a:off x="4716463" y="4868863"/>
            <a:ext cx="3960812" cy="850900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FF66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en-US" sz="2400">
                <a:solidFill>
                  <a:srgbClr val="006600"/>
                </a:solidFill>
                <a:latin typeface="宋体" charset="-122"/>
              </a:rPr>
              <a:t>((</a:t>
            </a:r>
            <a:r>
              <a:rPr lang="en-US" altLang="en-US" sz="2400">
                <a:solidFill>
                  <a:srgbClr val="006600"/>
                </a:solidFill>
              </a:rPr>
              <a:t>SP</a:t>
            </a:r>
            <a:r>
              <a:rPr lang="en-US" altLang="en-US" sz="2400">
                <a:solidFill>
                  <a:srgbClr val="006600"/>
                </a:solidFill>
                <a:latin typeface="宋体" charset="-122"/>
              </a:rPr>
              <a:t>)</a:t>
            </a:r>
            <a:r>
              <a:rPr lang="en-US" altLang="en-US" sz="2400">
                <a:solidFill>
                  <a:srgbClr val="006600"/>
                </a:solidFill>
              </a:rPr>
              <a:t>+j</a:t>
            </a:r>
            <a:r>
              <a:rPr lang="en-US" altLang="en-US" sz="2400">
                <a:solidFill>
                  <a:srgbClr val="006600"/>
                </a:solidFill>
                <a:latin typeface="宋体" charset="-122"/>
              </a:rPr>
              <a:t>)</a:t>
            </a:r>
            <a:r>
              <a:rPr lang="zh-CN" altLang="en-US" sz="2400">
                <a:solidFill>
                  <a:srgbClr val="006600"/>
                </a:solidFill>
              </a:rPr>
              <a:t>＝</a:t>
            </a:r>
            <a:r>
              <a:rPr lang="en-US" altLang="en-US" sz="2400">
                <a:solidFill>
                  <a:srgbClr val="006600"/>
                </a:solidFill>
              </a:rPr>
              <a:t>N+m</a:t>
            </a:r>
            <a:r>
              <a:rPr lang="en-US" altLang="en-US" sz="2400">
                <a:solidFill>
                  <a:srgbClr val="006600"/>
                </a:solidFill>
                <a:latin typeface="+mn-ea"/>
                <a:ea typeface="+mn-ea"/>
              </a:rPr>
              <a:t>→</a:t>
            </a:r>
            <a:r>
              <a:rPr lang="en-US" altLang="en-US" sz="2400">
                <a:solidFill>
                  <a:srgbClr val="006600"/>
                </a:solidFill>
              </a:rPr>
              <a:t>PC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solidFill>
                  <a:srgbClr val="006600"/>
                </a:solidFill>
                <a:latin typeface="宋体" charset="-122"/>
              </a:rPr>
              <a:t>((</a:t>
            </a:r>
            <a:r>
              <a:rPr lang="en-US" altLang="en-US" sz="2400">
                <a:solidFill>
                  <a:srgbClr val="006600"/>
                </a:solidFill>
              </a:rPr>
              <a:t>SP</a:t>
            </a:r>
            <a:r>
              <a:rPr lang="en-US" altLang="en-US" sz="2400">
                <a:solidFill>
                  <a:srgbClr val="006600"/>
                </a:solidFill>
                <a:latin typeface="宋体" charset="-122"/>
              </a:rPr>
              <a:t>))</a:t>
            </a:r>
            <a:r>
              <a:rPr lang="en-US" altLang="en-US" sz="2400">
                <a:solidFill>
                  <a:srgbClr val="006600"/>
                </a:solidFill>
                <a:latin typeface="+mn-ea"/>
                <a:ea typeface="+mn-ea"/>
              </a:rPr>
              <a:t>→</a:t>
            </a:r>
            <a:r>
              <a:rPr lang="en-US" altLang="en-US" sz="2400">
                <a:solidFill>
                  <a:srgbClr val="006600"/>
                </a:solidFill>
              </a:rPr>
              <a:t>PSW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激光打印机：</a:t>
            </a:r>
            <a:r>
              <a:rPr lang="zh-CN" altLang="en-US" smtClean="0">
                <a:solidFill>
                  <a:srgbClr val="CC00FF"/>
                </a:solidFill>
              </a:rPr>
              <a:t>成像过程 </a:t>
            </a:r>
            <a:r>
              <a:rPr lang="en-US" altLang="zh-CN" smtClean="0">
                <a:solidFill>
                  <a:srgbClr val="CC00FF"/>
                </a:solidFill>
              </a:rPr>
              <a:t>– </a:t>
            </a:r>
            <a:r>
              <a:rPr lang="en-US" altLang="zh-CN" smtClean="0">
                <a:solidFill>
                  <a:srgbClr val="008000"/>
                </a:solidFill>
              </a:rPr>
              <a:t>2.</a:t>
            </a:r>
            <a:r>
              <a:rPr lang="zh-CN" altLang="en-US" smtClean="0">
                <a:solidFill>
                  <a:srgbClr val="008000"/>
                </a:solidFill>
              </a:rPr>
              <a:t>感光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90</a:t>
            </a:fld>
            <a:endParaRPr lang="en-US" altLang="zh-CN"/>
          </a:p>
        </p:txBody>
      </p:sp>
      <p:pic>
        <p:nvPicPr>
          <p:cNvPr id="204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420" y="2121445"/>
            <a:ext cx="487680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8080" y="5073855"/>
            <a:ext cx="2304320" cy="504070"/>
          </a:xfrm>
        </p:spPr>
        <p:txBody>
          <a:bodyPr/>
          <a:lstStyle/>
          <a:p>
            <a:pPr>
              <a:buNone/>
            </a:pPr>
            <a:r>
              <a:rPr lang="zh-CN" altLang="en-US" smtClean="0">
                <a:solidFill>
                  <a:srgbClr val="0000FF"/>
                </a:solidFill>
              </a:rPr>
              <a:t>多棱扫描镜</a:t>
            </a:r>
            <a:endParaRPr lang="zh-CN" altLang="en-US">
              <a:solidFill>
                <a:srgbClr val="0000FF"/>
              </a:solidFill>
            </a:endParaRPr>
          </a:p>
        </p:txBody>
      </p:sp>
      <p:pic>
        <p:nvPicPr>
          <p:cNvPr id="5" name="图片 4" descr="激光打印机-扫描曝光过程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6570" y="897275"/>
            <a:ext cx="3810000" cy="2762250"/>
          </a:xfrm>
          <a:prstGeom prst="rect">
            <a:avLst/>
          </a:prstGeom>
        </p:spPr>
      </p:pic>
      <p:sp>
        <p:nvSpPr>
          <p:cNvPr id="15" name="任意多边形 14"/>
          <p:cNvSpPr/>
          <p:nvPr/>
        </p:nvSpPr>
        <p:spPr bwMode="auto">
          <a:xfrm>
            <a:off x="4211951" y="4497775"/>
            <a:ext cx="936130" cy="855552"/>
          </a:xfrm>
          <a:custGeom>
            <a:avLst/>
            <a:gdLst>
              <a:gd name="connsiteX0" fmla="*/ 1502875 w 1502875"/>
              <a:gd name="connsiteY0" fmla="*/ 841972 h 855552"/>
              <a:gd name="connsiteX1" fmla="*/ 362139 w 1502875"/>
              <a:gd name="connsiteY1" fmla="*/ 715223 h 855552"/>
              <a:gd name="connsiteX2" fmla="*/ 0 w 1502875"/>
              <a:gd name="connsiteY2" fmla="*/ 0 h 8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2875" h="855552">
                <a:moveTo>
                  <a:pt x="1502875" y="841972"/>
                </a:moveTo>
                <a:cubicBezTo>
                  <a:pt x="1057746" y="848762"/>
                  <a:pt x="612618" y="855552"/>
                  <a:pt x="362139" y="715223"/>
                </a:cubicBezTo>
                <a:cubicBezTo>
                  <a:pt x="111660" y="574894"/>
                  <a:pt x="55830" y="287447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5292100" y="3561645"/>
            <a:ext cx="3024420" cy="50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kern="0" smtClean="0">
                <a:latin typeface="+mn-lt"/>
                <a:ea typeface="+mn-ea"/>
              </a:rPr>
              <a:t>扫描曝光过程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4887363" y="3110817"/>
            <a:ext cx="1069817" cy="2109458"/>
          </a:xfrm>
          <a:custGeom>
            <a:avLst/>
            <a:gdLst>
              <a:gd name="connsiteX0" fmla="*/ 300273 w 1069817"/>
              <a:gd name="connsiteY0" fmla="*/ 2109458 h 2109458"/>
              <a:gd name="connsiteX1" fmla="*/ 128257 w 1069817"/>
              <a:gd name="connsiteY1" fmla="*/ 1566250 h 2109458"/>
              <a:gd name="connsiteX2" fmla="*/ 1069817 w 1069817"/>
              <a:gd name="connsiteY2" fmla="*/ 0 h 210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9817" h="2109458">
                <a:moveTo>
                  <a:pt x="300273" y="2109458"/>
                </a:moveTo>
                <a:cubicBezTo>
                  <a:pt x="150136" y="2013642"/>
                  <a:pt x="0" y="1917826"/>
                  <a:pt x="128257" y="1566250"/>
                </a:cubicBezTo>
                <a:cubicBezTo>
                  <a:pt x="256514" y="1214674"/>
                  <a:pt x="663165" y="607337"/>
                  <a:pt x="1069817" y="0"/>
                </a:cubicBezTo>
              </a:path>
            </a:pathLst>
          </a:cu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CN" altLang="en-US" smtClean="0"/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5220090" y="537225"/>
            <a:ext cx="2088290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400" smtClean="0">
                <a:latin typeface="Arial" charset="0"/>
              </a:rPr>
              <a:t>感光鼓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动作按钮: 上一张 19">
            <a:hlinkClick r:id="rId4" action="ppaction://hlinksldjump" highlightClick="1"/>
          </p:cNvPr>
          <p:cNvSpPr/>
          <p:nvPr/>
        </p:nvSpPr>
        <p:spPr bwMode="auto">
          <a:xfrm>
            <a:off x="8100490" y="5661310"/>
            <a:ext cx="504070" cy="50407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激光打印机：</a:t>
            </a:r>
            <a:r>
              <a:rPr lang="zh-CN" altLang="en-US" smtClean="0">
                <a:solidFill>
                  <a:srgbClr val="CC00FF"/>
                </a:solidFill>
              </a:rPr>
              <a:t>成像过程 </a:t>
            </a:r>
            <a:r>
              <a:rPr lang="en-US" altLang="zh-CN" smtClean="0">
                <a:solidFill>
                  <a:srgbClr val="CC00FF"/>
                </a:solidFill>
              </a:rPr>
              <a:t>– </a:t>
            </a:r>
            <a:r>
              <a:rPr lang="en-US" altLang="zh-CN" smtClean="0">
                <a:solidFill>
                  <a:srgbClr val="008000"/>
                </a:solidFill>
              </a:rPr>
              <a:t>3.</a:t>
            </a:r>
            <a:r>
              <a:rPr lang="zh-CN" altLang="en-US" smtClean="0">
                <a:solidFill>
                  <a:srgbClr val="008000"/>
                </a:solidFill>
              </a:rPr>
              <a:t>显影</a:t>
            </a:r>
            <a:endParaRPr lang="zh-CN" altLang="en-US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91</a:t>
            </a:fld>
            <a:endParaRPr lang="en-US" altLang="zh-CN"/>
          </a:p>
        </p:txBody>
      </p:sp>
      <p:grpSp>
        <p:nvGrpSpPr>
          <p:cNvPr id="48" name="Group 5"/>
          <p:cNvGrpSpPr>
            <a:grpSpLocks/>
          </p:cNvGrpSpPr>
          <p:nvPr/>
        </p:nvGrpSpPr>
        <p:grpSpPr bwMode="auto">
          <a:xfrm>
            <a:off x="395420" y="1330480"/>
            <a:ext cx="4886325" cy="4114800"/>
            <a:chOff x="330" y="1121"/>
            <a:chExt cx="3078" cy="2592"/>
          </a:xfrm>
        </p:grpSpPr>
        <p:sp>
          <p:nvSpPr>
            <p:cNvPr id="49" name="Oval 6"/>
            <p:cNvSpPr>
              <a:spLocks noChangeArrowheads="1"/>
            </p:cNvSpPr>
            <p:nvPr/>
          </p:nvSpPr>
          <p:spPr bwMode="auto">
            <a:xfrm>
              <a:off x="403" y="2225"/>
              <a:ext cx="1536" cy="1488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2" name="Oval 7"/>
            <p:cNvSpPr>
              <a:spLocks noChangeArrowheads="1"/>
            </p:cNvSpPr>
            <p:nvPr/>
          </p:nvSpPr>
          <p:spPr bwMode="auto">
            <a:xfrm>
              <a:off x="474" y="2300"/>
              <a:ext cx="1392" cy="13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2400" smtClean="0">
                  <a:solidFill>
                    <a:srgbClr val="0A357E"/>
                  </a:solidFill>
                </a:rPr>
                <a:t>OPC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59" name="Arc 8"/>
            <p:cNvSpPr>
              <a:spLocks/>
            </p:cNvSpPr>
            <p:nvPr/>
          </p:nvSpPr>
          <p:spPr bwMode="auto">
            <a:xfrm flipH="1" flipV="1">
              <a:off x="595" y="2944"/>
              <a:ext cx="384" cy="491"/>
            </a:xfrm>
            <a:custGeom>
              <a:avLst/>
              <a:gdLst>
                <a:gd name="T0" fmla="*/ 142 w 21600"/>
                <a:gd name="T1" fmla="*/ 0 h 20072"/>
                <a:gd name="T2" fmla="*/ 384 w 21600"/>
                <a:gd name="T3" fmla="*/ 491 h 20072"/>
                <a:gd name="T4" fmla="*/ 0 w 21600"/>
                <a:gd name="T5" fmla="*/ 491 h 2007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072"/>
                <a:gd name="T11" fmla="*/ 21600 w 21600"/>
                <a:gd name="T12" fmla="*/ 20072 h 200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072" fill="none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</a:path>
                <a:path w="21600" h="20072" stroke="0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  <a:lnTo>
                    <a:pt x="0" y="20072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0" name="Line 9"/>
            <p:cNvSpPr>
              <a:spLocks noChangeShapeType="1"/>
            </p:cNvSpPr>
            <p:nvPr/>
          </p:nvSpPr>
          <p:spPr bwMode="auto">
            <a:xfrm>
              <a:off x="451" y="2465"/>
              <a:ext cx="8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1" name="Line 10"/>
            <p:cNvSpPr>
              <a:spLocks noChangeShapeType="1"/>
            </p:cNvSpPr>
            <p:nvPr/>
          </p:nvSpPr>
          <p:spPr bwMode="auto">
            <a:xfrm>
              <a:off x="372" y="2662"/>
              <a:ext cx="8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9" name="Line 11"/>
            <p:cNvSpPr>
              <a:spLocks noChangeShapeType="1"/>
            </p:cNvSpPr>
            <p:nvPr/>
          </p:nvSpPr>
          <p:spPr bwMode="auto">
            <a:xfrm flipH="1">
              <a:off x="1171" y="1697"/>
              <a:ext cx="0" cy="528"/>
            </a:xfrm>
            <a:prstGeom prst="line">
              <a:avLst/>
            </a:prstGeom>
            <a:noFill/>
            <a:ln w="31750" cmpd="thickThin">
              <a:solidFill>
                <a:schemeClr val="accent2"/>
              </a:solidFill>
              <a:prstDash val="lg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>
              <a:off x="1603" y="2321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71" name="Group 13"/>
            <p:cNvGrpSpPr>
              <a:grpSpLocks/>
            </p:cNvGrpSpPr>
            <p:nvPr/>
          </p:nvGrpSpPr>
          <p:grpSpPr bwMode="auto">
            <a:xfrm>
              <a:off x="1459" y="2177"/>
              <a:ext cx="86" cy="96"/>
              <a:chOff x="1872" y="2256"/>
              <a:chExt cx="86" cy="96"/>
            </a:xfrm>
          </p:grpSpPr>
          <p:sp>
            <p:nvSpPr>
              <p:cNvPr id="291" name="Line 14"/>
              <p:cNvSpPr>
                <a:spLocks noChangeShapeType="1"/>
              </p:cNvSpPr>
              <p:nvPr/>
            </p:nvSpPr>
            <p:spPr bwMode="auto">
              <a:xfrm>
                <a:off x="1872" y="2304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292" name="Line 15"/>
              <p:cNvSpPr>
                <a:spLocks noChangeShapeType="1"/>
              </p:cNvSpPr>
              <p:nvPr/>
            </p:nvSpPr>
            <p:spPr bwMode="auto">
              <a:xfrm>
                <a:off x="1911" y="2256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72" name="Group 16"/>
            <p:cNvGrpSpPr>
              <a:grpSpLocks/>
            </p:cNvGrpSpPr>
            <p:nvPr/>
          </p:nvGrpSpPr>
          <p:grpSpPr bwMode="auto">
            <a:xfrm>
              <a:off x="1267" y="2129"/>
              <a:ext cx="86" cy="96"/>
              <a:chOff x="1728" y="2160"/>
              <a:chExt cx="86" cy="96"/>
            </a:xfrm>
          </p:grpSpPr>
          <p:sp>
            <p:nvSpPr>
              <p:cNvPr id="289" name="Line 17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290" name="Line 18"/>
              <p:cNvSpPr>
                <a:spLocks noChangeShapeType="1"/>
              </p:cNvSpPr>
              <p:nvPr/>
            </p:nvSpPr>
            <p:spPr bwMode="auto">
              <a:xfrm>
                <a:off x="1767" y="2160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73" name="Oval 19"/>
            <p:cNvSpPr>
              <a:spLocks noChangeArrowheads="1"/>
            </p:cNvSpPr>
            <p:nvPr/>
          </p:nvSpPr>
          <p:spPr bwMode="auto">
            <a:xfrm>
              <a:off x="1785" y="1895"/>
              <a:ext cx="816" cy="816"/>
            </a:xfrm>
            <a:prstGeom prst="ellips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4" name="Oval 20"/>
            <p:cNvSpPr>
              <a:spLocks noChangeArrowheads="1"/>
            </p:cNvSpPr>
            <p:nvPr/>
          </p:nvSpPr>
          <p:spPr bwMode="auto">
            <a:xfrm>
              <a:off x="1858" y="1969"/>
              <a:ext cx="672" cy="662"/>
            </a:xfrm>
            <a:prstGeom prst="ellipse">
              <a:avLst/>
            </a:prstGeom>
            <a:solidFill>
              <a:srgbClr val="C0C0C0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5" name="Oval 21"/>
            <p:cNvSpPr>
              <a:spLocks noChangeArrowheads="1"/>
            </p:cNvSpPr>
            <p:nvPr/>
          </p:nvSpPr>
          <p:spPr bwMode="auto">
            <a:xfrm>
              <a:off x="1776" y="248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6" name="Oval 22"/>
            <p:cNvSpPr>
              <a:spLocks noChangeArrowheads="1"/>
            </p:cNvSpPr>
            <p:nvPr/>
          </p:nvSpPr>
          <p:spPr bwMode="auto">
            <a:xfrm>
              <a:off x="1804" y="252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7" name="Oval 23"/>
            <p:cNvSpPr>
              <a:spLocks noChangeArrowheads="1"/>
            </p:cNvSpPr>
            <p:nvPr/>
          </p:nvSpPr>
          <p:spPr bwMode="auto">
            <a:xfrm>
              <a:off x="1821" y="2568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8" name="Oval 24"/>
            <p:cNvSpPr>
              <a:spLocks noChangeArrowheads="1"/>
            </p:cNvSpPr>
            <p:nvPr/>
          </p:nvSpPr>
          <p:spPr bwMode="auto">
            <a:xfrm>
              <a:off x="1753" y="244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9" name="Oval 25"/>
            <p:cNvSpPr>
              <a:spLocks noChangeArrowheads="1"/>
            </p:cNvSpPr>
            <p:nvPr/>
          </p:nvSpPr>
          <p:spPr bwMode="auto">
            <a:xfrm>
              <a:off x="1740" y="239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0" name="Oval 26"/>
            <p:cNvSpPr>
              <a:spLocks noChangeArrowheads="1"/>
            </p:cNvSpPr>
            <p:nvPr/>
          </p:nvSpPr>
          <p:spPr bwMode="auto">
            <a:xfrm>
              <a:off x="1727" y="234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1" name="Oval 27"/>
            <p:cNvSpPr>
              <a:spLocks noChangeArrowheads="1"/>
            </p:cNvSpPr>
            <p:nvPr/>
          </p:nvSpPr>
          <p:spPr bwMode="auto">
            <a:xfrm>
              <a:off x="1722" y="228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2" name="Oval 28"/>
            <p:cNvSpPr>
              <a:spLocks noChangeArrowheads="1"/>
            </p:cNvSpPr>
            <p:nvPr/>
          </p:nvSpPr>
          <p:spPr bwMode="auto">
            <a:xfrm>
              <a:off x="1732" y="222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3" name="Oval 29"/>
            <p:cNvSpPr>
              <a:spLocks noChangeArrowheads="1"/>
            </p:cNvSpPr>
            <p:nvPr/>
          </p:nvSpPr>
          <p:spPr bwMode="auto">
            <a:xfrm>
              <a:off x="1827" y="199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4" name="Oval 30"/>
            <p:cNvSpPr>
              <a:spLocks noChangeArrowheads="1"/>
            </p:cNvSpPr>
            <p:nvPr/>
          </p:nvSpPr>
          <p:spPr bwMode="auto">
            <a:xfrm>
              <a:off x="1858" y="260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5" name="Oval 31"/>
            <p:cNvSpPr>
              <a:spLocks noChangeArrowheads="1"/>
            </p:cNvSpPr>
            <p:nvPr/>
          </p:nvSpPr>
          <p:spPr bwMode="auto">
            <a:xfrm>
              <a:off x="1895" y="263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6" name="Oval 32"/>
            <p:cNvSpPr>
              <a:spLocks noChangeArrowheads="1"/>
            </p:cNvSpPr>
            <p:nvPr/>
          </p:nvSpPr>
          <p:spPr bwMode="auto">
            <a:xfrm>
              <a:off x="1747" y="217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7" name="Oval 33"/>
            <p:cNvSpPr>
              <a:spLocks noChangeArrowheads="1"/>
            </p:cNvSpPr>
            <p:nvPr/>
          </p:nvSpPr>
          <p:spPr bwMode="auto">
            <a:xfrm>
              <a:off x="1854" y="194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8" name="Oval 34"/>
            <p:cNvSpPr>
              <a:spLocks noChangeArrowheads="1"/>
            </p:cNvSpPr>
            <p:nvPr/>
          </p:nvSpPr>
          <p:spPr bwMode="auto">
            <a:xfrm>
              <a:off x="1903" y="191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89" name="Oval 35"/>
            <p:cNvSpPr>
              <a:spLocks noChangeArrowheads="1"/>
            </p:cNvSpPr>
            <p:nvPr/>
          </p:nvSpPr>
          <p:spPr bwMode="auto">
            <a:xfrm>
              <a:off x="1945" y="1888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0" name="Oval 36"/>
            <p:cNvSpPr>
              <a:spLocks noChangeArrowheads="1"/>
            </p:cNvSpPr>
            <p:nvPr/>
          </p:nvSpPr>
          <p:spPr bwMode="auto">
            <a:xfrm>
              <a:off x="2001" y="185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1" name="Oval 37"/>
            <p:cNvSpPr>
              <a:spLocks noChangeArrowheads="1"/>
            </p:cNvSpPr>
            <p:nvPr/>
          </p:nvSpPr>
          <p:spPr bwMode="auto">
            <a:xfrm>
              <a:off x="2059" y="184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2" name="Oval 38"/>
            <p:cNvSpPr>
              <a:spLocks noChangeArrowheads="1"/>
            </p:cNvSpPr>
            <p:nvPr/>
          </p:nvSpPr>
          <p:spPr bwMode="auto">
            <a:xfrm>
              <a:off x="2342" y="269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3" name="Oval 39"/>
            <p:cNvSpPr>
              <a:spLocks noChangeArrowheads="1"/>
            </p:cNvSpPr>
            <p:nvPr/>
          </p:nvSpPr>
          <p:spPr bwMode="auto">
            <a:xfrm>
              <a:off x="2290" y="270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4" name="Oval 40"/>
            <p:cNvSpPr>
              <a:spLocks noChangeArrowheads="1"/>
            </p:cNvSpPr>
            <p:nvPr/>
          </p:nvSpPr>
          <p:spPr bwMode="auto">
            <a:xfrm>
              <a:off x="2254" y="272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5" name="Oval 41"/>
            <p:cNvSpPr>
              <a:spLocks noChangeArrowheads="1"/>
            </p:cNvSpPr>
            <p:nvPr/>
          </p:nvSpPr>
          <p:spPr bwMode="auto">
            <a:xfrm>
              <a:off x="2193" y="272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6" name="Oval 42"/>
            <p:cNvSpPr>
              <a:spLocks noChangeArrowheads="1"/>
            </p:cNvSpPr>
            <p:nvPr/>
          </p:nvSpPr>
          <p:spPr bwMode="auto">
            <a:xfrm>
              <a:off x="2150" y="271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7" name="Oval 43"/>
            <p:cNvSpPr>
              <a:spLocks noChangeArrowheads="1"/>
            </p:cNvSpPr>
            <p:nvPr/>
          </p:nvSpPr>
          <p:spPr bwMode="auto">
            <a:xfrm>
              <a:off x="1755" y="211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8" name="Oval 44"/>
            <p:cNvSpPr>
              <a:spLocks noChangeArrowheads="1"/>
            </p:cNvSpPr>
            <p:nvPr/>
          </p:nvSpPr>
          <p:spPr bwMode="auto">
            <a:xfrm>
              <a:off x="2100" y="272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9" name="Oval 45"/>
            <p:cNvSpPr>
              <a:spLocks noChangeArrowheads="1"/>
            </p:cNvSpPr>
            <p:nvPr/>
          </p:nvSpPr>
          <p:spPr bwMode="auto">
            <a:xfrm>
              <a:off x="2064" y="271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0" name="Oval 46"/>
            <p:cNvSpPr>
              <a:spLocks noChangeArrowheads="1"/>
            </p:cNvSpPr>
            <p:nvPr/>
          </p:nvSpPr>
          <p:spPr bwMode="auto">
            <a:xfrm>
              <a:off x="2019" y="270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1" name="Oval 47"/>
            <p:cNvSpPr>
              <a:spLocks noChangeArrowheads="1"/>
            </p:cNvSpPr>
            <p:nvPr/>
          </p:nvSpPr>
          <p:spPr bwMode="auto">
            <a:xfrm>
              <a:off x="1975" y="268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2" name="Oval 48"/>
            <p:cNvSpPr>
              <a:spLocks noChangeArrowheads="1"/>
            </p:cNvSpPr>
            <p:nvPr/>
          </p:nvSpPr>
          <p:spPr bwMode="auto">
            <a:xfrm>
              <a:off x="1930" y="266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3" name="Arc 49"/>
            <p:cNvSpPr>
              <a:spLocks/>
            </p:cNvSpPr>
            <p:nvPr/>
          </p:nvSpPr>
          <p:spPr bwMode="auto">
            <a:xfrm>
              <a:off x="2227" y="2081"/>
              <a:ext cx="192" cy="192"/>
            </a:xfrm>
            <a:custGeom>
              <a:avLst/>
              <a:gdLst>
                <a:gd name="T0" fmla="*/ 0 w 21600"/>
                <a:gd name="T1" fmla="*/ 0 h 21600"/>
                <a:gd name="T2" fmla="*/ 192 w 21600"/>
                <a:gd name="T3" fmla="*/ 192 h 21600"/>
                <a:gd name="T4" fmla="*/ 0 w 21600"/>
                <a:gd name="T5" fmla="*/ 19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5875">
              <a:solidFill>
                <a:schemeClr val="bg2"/>
              </a:solidFill>
              <a:round/>
              <a:headEnd type="stealth" w="lg" len="sm"/>
              <a:tailEnd type="none" w="lg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4" name="Oval 50"/>
            <p:cNvSpPr>
              <a:spLocks noChangeArrowheads="1"/>
            </p:cNvSpPr>
            <p:nvPr/>
          </p:nvSpPr>
          <p:spPr bwMode="auto">
            <a:xfrm>
              <a:off x="2100" y="183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5" name="Oval 51"/>
            <p:cNvSpPr>
              <a:spLocks noChangeArrowheads="1"/>
            </p:cNvSpPr>
            <p:nvPr/>
          </p:nvSpPr>
          <p:spPr bwMode="auto">
            <a:xfrm>
              <a:off x="2149" y="182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6" name="Oval 52"/>
            <p:cNvSpPr>
              <a:spLocks noChangeArrowheads="1"/>
            </p:cNvSpPr>
            <p:nvPr/>
          </p:nvSpPr>
          <p:spPr bwMode="auto">
            <a:xfrm>
              <a:off x="2199" y="183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7" name="Oval 53"/>
            <p:cNvSpPr>
              <a:spLocks noChangeArrowheads="1"/>
            </p:cNvSpPr>
            <p:nvPr/>
          </p:nvSpPr>
          <p:spPr bwMode="auto">
            <a:xfrm>
              <a:off x="2248" y="183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8" name="Oval 54"/>
            <p:cNvSpPr>
              <a:spLocks noChangeArrowheads="1"/>
            </p:cNvSpPr>
            <p:nvPr/>
          </p:nvSpPr>
          <p:spPr bwMode="auto">
            <a:xfrm>
              <a:off x="2659" y="232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9" name="Oval 55"/>
            <p:cNvSpPr>
              <a:spLocks noChangeArrowheads="1"/>
            </p:cNvSpPr>
            <p:nvPr/>
          </p:nvSpPr>
          <p:spPr bwMode="auto">
            <a:xfrm>
              <a:off x="2611" y="229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0" name="Oval 56"/>
            <p:cNvSpPr>
              <a:spLocks noChangeArrowheads="1"/>
            </p:cNvSpPr>
            <p:nvPr/>
          </p:nvSpPr>
          <p:spPr bwMode="auto">
            <a:xfrm>
              <a:off x="2598" y="234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1" name="Oval 57"/>
            <p:cNvSpPr>
              <a:spLocks noChangeArrowheads="1"/>
            </p:cNvSpPr>
            <p:nvPr/>
          </p:nvSpPr>
          <p:spPr bwMode="auto">
            <a:xfrm>
              <a:off x="2594" y="238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2" name="Oval 58"/>
            <p:cNvSpPr>
              <a:spLocks noChangeArrowheads="1"/>
            </p:cNvSpPr>
            <p:nvPr/>
          </p:nvSpPr>
          <p:spPr bwMode="auto">
            <a:xfrm>
              <a:off x="2588" y="244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3" name="Oval 59"/>
            <p:cNvSpPr>
              <a:spLocks noChangeArrowheads="1"/>
            </p:cNvSpPr>
            <p:nvPr/>
          </p:nvSpPr>
          <p:spPr bwMode="auto">
            <a:xfrm>
              <a:off x="1789" y="202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4" name="Oval 60"/>
            <p:cNvSpPr>
              <a:spLocks noChangeArrowheads="1"/>
            </p:cNvSpPr>
            <p:nvPr/>
          </p:nvSpPr>
          <p:spPr bwMode="auto">
            <a:xfrm>
              <a:off x="1771" y="206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5" name="Oval 61"/>
            <p:cNvSpPr>
              <a:spLocks noChangeArrowheads="1"/>
            </p:cNvSpPr>
            <p:nvPr/>
          </p:nvSpPr>
          <p:spPr bwMode="auto">
            <a:xfrm>
              <a:off x="2750" y="262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6" name="Oval 62"/>
            <p:cNvSpPr>
              <a:spLocks noChangeArrowheads="1"/>
            </p:cNvSpPr>
            <p:nvPr/>
          </p:nvSpPr>
          <p:spPr bwMode="auto">
            <a:xfrm>
              <a:off x="2344" y="281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7" name="Oval 63"/>
            <p:cNvSpPr>
              <a:spLocks noChangeArrowheads="1"/>
            </p:cNvSpPr>
            <p:nvPr/>
          </p:nvSpPr>
          <p:spPr bwMode="auto">
            <a:xfrm>
              <a:off x="2597" y="211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8" name="Oval 64"/>
            <p:cNvSpPr>
              <a:spLocks noChangeArrowheads="1"/>
            </p:cNvSpPr>
            <p:nvPr/>
          </p:nvSpPr>
          <p:spPr bwMode="auto">
            <a:xfrm>
              <a:off x="2606" y="218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9" name="Oval 65"/>
            <p:cNvSpPr>
              <a:spLocks noChangeArrowheads="1"/>
            </p:cNvSpPr>
            <p:nvPr/>
          </p:nvSpPr>
          <p:spPr bwMode="auto">
            <a:xfrm>
              <a:off x="2617" y="223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0" name="Oval 66"/>
            <p:cNvSpPr>
              <a:spLocks noChangeArrowheads="1"/>
            </p:cNvSpPr>
            <p:nvPr/>
          </p:nvSpPr>
          <p:spPr bwMode="auto">
            <a:xfrm>
              <a:off x="2707" y="236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1" name="Oval 67"/>
            <p:cNvSpPr>
              <a:spLocks noChangeArrowheads="1"/>
            </p:cNvSpPr>
            <p:nvPr/>
          </p:nvSpPr>
          <p:spPr bwMode="auto">
            <a:xfrm>
              <a:off x="2659" y="236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2" name="Oval 68"/>
            <p:cNvSpPr>
              <a:spLocks noChangeArrowheads="1"/>
            </p:cNvSpPr>
            <p:nvPr/>
          </p:nvSpPr>
          <p:spPr bwMode="auto">
            <a:xfrm>
              <a:off x="2659" y="246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3" name="Oval 69"/>
            <p:cNvSpPr>
              <a:spLocks noChangeArrowheads="1"/>
            </p:cNvSpPr>
            <p:nvPr/>
          </p:nvSpPr>
          <p:spPr bwMode="auto">
            <a:xfrm>
              <a:off x="2755" y="236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4" name="Oval 70"/>
            <p:cNvSpPr>
              <a:spLocks noChangeArrowheads="1"/>
            </p:cNvSpPr>
            <p:nvPr/>
          </p:nvSpPr>
          <p:spPr bwMode="auto">
            <a:xfrm>
              <a:off x="2303" y="184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5" name="Oval 71"/>
            <p:cNvSpPr>
              <a:spLocks noChangeArrowheads="1"/>
            </p:cNvSpPr>
            <p:nvPr/>
          </p:nvSpPr>
          <p:spPr bwMode="auto">
            <a:xfrm>
              <a:off x="2351" y="1858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6" name="Oval 72"/>
            <p:cNvSpPr>
              <a:spLocks noChangeArrowheads="1"/>
            </p:cNvSpPr>
            <p:nvPr/>
          </p:nvSpPr>
          <p:spPr bwMode="auto">
            <a:xfrm>
              <a:off x="2401" y="189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7" name="Oval 73"/>
            <p:cNvSpPr>
              <a:spLocks noChangeArrowheads="1"/>
            </p:cNvSpPr>
            <p:nvPr/>
          </p:nvSpPr>
          <p:spPr bwMode="auto">
            <a:xfrm>
              <a:off x="2442" y="191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8" name="Oval 74"/>
            <p:cNvSpPr>
              <a:spLocks noChangeArrowheads="1"/>
            </p:cNvSpPr>
            <p:nvPr/>
          </p:nvSpPr>
          <p:spPr bwMode="auto">
            <a:xfrm>
              <a:off x="2484" y="195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9" name="Oval 75"/>
            <p:cNvSpPr>
              <a:spLocks noChangeArrowheads="1"/>
            </p:cNvSpPr>
            <p:nvPr/>
          </p:nvSpPr>
          <p:spPr bwMode="auto">
            <a:xfrm>
              <a:off x="2525" y="199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0" name="Oval 76"/>
            <p:cNvSpPr>
              <a:spLocks noChangeArrowheads="1"/>
            </p:cNvSpPr>
            <p:nvPr/>
          </p:nvSpPr>
          <p:spPr bwMode="auto">
            <a:xfrm>
              <a:off x="2556" y="204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1" name="Oval 77"/>
            <p:cNvSpPr>
              <a:spLocks noChangeArrowheads="1"/>
            </p:cNvSpPr>
            <p:nvPr/>
          </p:nvSpPr>
          <p:spPr bwMode="auto">
            <a:xfrm>
              <a:off x="2576" y="208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2" name="Oval 78"/>
            <p:cNvSpPr>
              <a:spLocks noChangeArrowheads="1"/>
            </p:cNvSpPr>
            <p:nvPr/>
          </p:nvSpPr>
          <p:spPr bwMode="auto">
            <a:xfrm>
              <a:off x="2400" y="267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3" name="Oval 79"/>
            <p:cNvSpPr>
              <a:spLocks noChangeArrowheads="1"/>
            </p:cNvSpPr>
            <p:nvPr/>
          </p:nvSpPr>
          <p:spPr bwMode="auto">
            <a:xfrm>
              <a:off x="2434" y="263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4" name="Oval 80"/>
            <p:cNvSpPr>
              <a:spLocks noChangeArrowheads="1"/>
            </p:cNvSpPr>
            <p:nvPr/>
          </p:nvSpPr>
          <p:spPr bwMode="auto">
            <a:xfrm>
              <a:off x="2468" y="261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5" name="Oval 81"/>
            <p:cNvSpPr>
              <a:spLocks noChangeArrowheads="1"/>
            </p:cNvSpPr>
            <p:nvPr/>
          </p:nvSpPr>
          <p:spPr bwMode="auto">
            <a:xfrm>
              <a:off x="2509" y="257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6" name="Oval 82"/>
            <p:cNvSpPr>
              <a:spLocks noChangeArrowheads="1"/>
            </p:cNvSpPr>
            <p:nvPr/>
          </p:nvSpPr>
          <p:spPr bwMode="auto">
            <a:xfrm>
              <a:off x="2535" y="253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7" name="Oval 83"/>
            <p:cNvSpPr>
              <a:spLocks noChangeArrowheads="1"/>
            </p:cNvSpPr>
            <p:nvPr/>
          </p:nvSpPr>
          <p:spPr bwMode="auto">
            <a:xfrm>
              <a:off x="2560" y="249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8" name="Arc 84"/>
            <p:cNvSpPr>
              <a:spLocks/>
            </p:cNvSpPr>
            <p:nvPr/>
          </p:nvSpPr>
          <p:spPr bwMode="auto">
            <a:xfrm rot="970109" flipH="1" flipV="1">
              <a:off x="2191" y="1650"/>
              <a:ext cx="468" cy="239"/>
            </a:xfrm>
            <a:custGeom>
              <a:avLst/>
              <a:gdLst>
                <a:gd name="T0" fmla="*/ 53 w 21065"/>
                <a:gd name="T1" fmla="*/ 0 h 21468"/>
                <a:gd name="T2" fmla="*/ 468 w 21065"/>
                <a:gd name="T3" fmla="*/ 186 h 21468"/>
                <a:gd name="T4" fmla="*/ 0 w 21065"/>
                <a:gd name="T5" fmla="*/ 239 h 21468"/>
                <a:gd name="T6" fmla="*/ 0 60000 65536"/>
                <a:gd name="T7" fmla="*/ 0 60000 65536"/>
                <a:gd name="T8" fmla="*/ 0 60000 65536"/>
                <a:gd name="T9" fmla="*/ 0 w 21065"/>
                <a:gd name="T10" fmla="*/ 0 h 21468"/>
                <a:gd name="T11" fmla="*/ 21065 w 21065"/>
                <a:gd name="T12" fmla="*/ 21468 h 214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65" h="21468" fill="none" extrusionOk="0">
                  <a:moveTo>
                    <a:pt x="2384" y="-1"/>
                  </a:moveTo>
                  <a:cubicBezTo>
                    <a:pt x="11530" y="1015"/>
                    <a:pt x="19029" y="7715"/>
                    <a:pt x="21064" y="16690"/>
                  </a:cubicBezTo>
                </a:path>
                <a:path w="21065" h="21468" stroke="0" extrusionOk="0">
                  <a:moveTo>
                    <a:pt x="2384" y="-1"/>
                  </a:moveTo>
                  <a:cubicBezTo>
                    <a:pt x="11530" y="1015"/>
                    <a:pt x="19029" y="7715"/>
                    <a:pt x="21064" y="16690"/>
                  </a:cubicBezTo>
                  <a:lnTo>
                    <a:pt x="0" y="21468"/>
                  </a:lnTo>
                  <a:close/>
                </a:path>
              </a:pathLst>
            </a:custGeom>
            <a:noFill/>
            <a:ln w="76200" cmpd="tri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9" name="Text Box 85"/>
            <p:cNvSpPr txBox="1">
              <a:spLocks noChangeArrowheads="1"/>
            </p:cNvSpPr>
            <p:nvPr/>
          </p:nvSpPr>
          <p:spPr bwMode="auto">
            <a:xfrm>
              <a:off x="451" y="1121"/>
              <a:ext cx="153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600" smtClean="0">
                  <a:solidFill>
                    <a:srgbClr val="0A357E"/>
                  </a:solidFill>
                  <a:latin typeface="Arial" charset="0"/>
                </a:rPr>
                <a:t>显影滚轴中心有磁铁</a:t>
              </a:r>
            </a:p>
          </p:txBody>
        </p:sp>
        <p:sp>
          <p:nvSpPr>
            <p:cNvPr id="140" name="Line 86"/>
            <p:cNvSpPr>
              <a:spLocks noChangeShapeType="1"/>
            </p:cNvSpPr>
            <p:nvPr/>
          </p:nvSpPr>
          <p:spPr bwMode="auto">
            <a:xfrm>
              <a:off x="1603" y="1457"/>
              <a:ext cx="432" cy="72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141" name="Group 87"/>
            <p:cNvGrpSpPr>
              <a:grpSpLocks/>
            </p:cNvGrpSpPr>
            <p:nvPr/>
          </p:nvGrpSpPr>
          <p:grpSpPr bwMode="auto">
            <a:xfrm>
              <a:off x="2515" y="2609"/>
              <a:ext cx="96" cy="48"/>
              <a:chOff x="2448" y="2592"/>
              <a:chExt cx="96" cy="48"/>
            </a:xfrm>
          </p:grpSpPr>
          <p:sp>
            <p:nvSpPr>
              <p:cNvPr id="287" name="Oval 88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88" name="Oval 89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2" name="Group 90"/>
            <p:cNvGrpSpPr>
              <a:grpSpLocks/>
            </p:cNvGrpSpPr>
            <p:nvPr/>
          </p:nvGrpSpPr>
          <p:grpSpPr bwMode="auto">
            <a:xfrm>
              <a:off x="2563" y="2561"/>
              <a:ext cx="96" cy="48"/>
              <a:chOff x="2448" y="2592"/>
              <a:chExt cx="96" cy="48"/>
            </a:xfrm>
          </p:grpSpPr>
          <p:sp>
            <p:nvSpPr>
              <p:cNvPr id="285" name="Oval 9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86" name="Oval 92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3" name="Group 93"/>
            <p:cNvGrpSpPr>
              <a:grpSpLocks/>
            </p:cNvGrpSpPr>
            <p:nvPr/>
          </p:nvGrpSpPr>
          <p:grpSpPr bwMode="auto">
            <a:xfrm>
              <a:off x="2611" y="2513"/>
              <a:ext cx="96" cy="48"/>
              <a:chOff x="2448" y="2592"/>
              <a:chExt cx="96" cy="48"/>
            </a:xfrm>
          </p:grpSpPr>
          <p:sp>
            <p:nvSpPr>
              <p:cNvPr id="283" name="Oval 94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84" name="Oval 95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4" name="Group 96"/>
            <p:cNvGrpSpPr>
              <a:grpSpLocks/>
            </p:cNvGrpSpPr>
            <p:nvPr/>
          </p:nvGrpSpPr>
          <p:grpSpPr bwMode="auto">
            <a:xfrm>
              <a:off x="2611" y="2609"/>
              <a:ext cx="96" cy="48"/>
              <a:chOff x="2448" y="2592"/>
              <a:chExt cx="96" cy="48"/>
            </a:xfrm>
          </p:grpSpPr>
          <p:sp>
            <p:nvSpPr>
              <p:cNvPr id="281" name="Oval 9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82" name="Oval 98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5" name="Group 99"/>
            <p:cNvGrpSpPr>
              <a:grpSpLocks/>
            </p:cNvGrpSpPr>
            <p:nvPr/>
          </p:nvGrpSpPr>
          <p:grpSpPr bwMode="auto">
            <a:xfrm>
              <a:off x="2611" y="2417"/>
              <a:ext cx="96" cy="48"/>
              <a:chOff x="2448" y="2592"/>
              <a:chExt cx="96" cy="48"/>
            </a:xfrm>
          </p:grpSpPr>
          <p:sp>
            <p:nvSpPr>
              <p:cNvPr id="279" name="Oval 100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80" name="Oval 101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6" name="Group 102"/>
            <p:cNvGrpSpPr>
              <a:grpSpLocks/>
            </p:cNvGrpSpPr>
            <p:nvPr/>
          </p:nvGrpSpPr>
          <p:grpSpPr bwMode="auto">
            <a:xfrm>
              <a:off x="2707" y="2417"/>
              <a:ext cx="96" cy="48"/>
              <a:chOff x="2448" y="2592"/>
              <a:chExt cx="96" cy="48"/>
            </a:xfrm>
          </p:grpSpPr>
          <p:sp>
            <p:nvSpPr>
              <p:cNvPr id="277" name="Oval 103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78" name="Oval 104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7" name="Group 105"/>
            <p:cNvGrpSpPr>
              <a:grpSpLocks/>
            </p:cNvGrpSpPr>
            <p:nvPr/>
          </p:nvGrpSpPr>
          <p:grpSpPr bwMode="auto">
            <a:xfrm>
              <a:off x="2707" y="2321"/>
              <a:ext cx="96" cy="48"/>
              <a:chOff x="2448" y="2592"/>
              <a:chExt cx="96" cy="48"/>
            </a:xfrm>
          </p:grpSpPr>
          <p:sp>
            <p:nvSpPr>
              <p:cNvPr id="275" name="Oval 106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76" name="Oval 107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8" name="Group 108"/>
            <p:cNvGrpSpPr>
              <a:grpSpLocks/>
            </p:cNvGrpSpPr>
            <p:nvPr/>
          </p:nvGrpSpPr>
          <p:grpSpPr bwMode="auto">
            <a:xfrm>
              <a:off x="2659" y="2273"/>
              <a:ext cx="96" cy="48"/>
              <a:chOff x="2448" y="2592"/>
              <a:chExt cx="96" cy="48"/>
            </a:xfrm>
          </p:grpSpPr>
          <p:sp>
            <p:nvSpPr>
              <p:cNvPr id="273" name="Oval 109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74" name="Oval 110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49" name="Group 111"/>
            <p:cNvGrpSpPr>
              <a:grpSpLocks/>
            </p:cNvGrpSpPr>
            <p:nvPr/>
          </p:nvGrpSpPr>
          <p:grpSpPr bwMode="auto">
            <a:xfrm>
              <a:off x="2659" y="2225"/>
              <a:ext cx="96" cy="48"/>
              <a:chOff x="2448" y="2592"/>
              <a:chExt cx="96" cy="48"/>
            </a:xfrm>
          </p:grpSpPr>
          <p:sp>
            <p:nvSpPr>
              <p:cNvPr id="271" name="Oval 112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72" name="Oval 113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0" name="Group 114"/>
            <p:cNvGrpSpPr>
              <a:grpSpLocks/>
            </p:cNvGrpSpPr>
            <p:nvPr/>
          </p:nvGrpSpPr>
          <p:grpSpPr bwMode="auto">
            <a:xfrm>
              <a:off x="2659" y="2177"/>
              <a:ext cx="96" cy="48"/>
              <a:chOff x="2448" y="2592"/>
              <a:chExt cx="96" cy="48"/>
            </a:xfrm>
          </p:grpSpPr>
          <p:sp>
            <p:nvSpPr>
              <p:cNvPr id="269" name="Oval 11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70" name="Oval 116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1" name="Group 117"/>
            <p:cNvGrpSpPr>
              <a:grpSpLocks/>
            </p:cNvGrpSpPr>
            <p:nvPr/>
          </p:nvGrpSpPr>
          <p:grpSpPr bwMode="auto">
            <a:xfrm>
              <a:off x="2659" y="2129"/>
              <a:ext cx="96" cy="48"/>
              <a:chOff x="2448" y="2592"/>
              <a:chExt cx="96" cy="48"/>
            </a:xfrm>
          </p:grpSpPr>
          <p:sp>
            <p:nvSpPr>
              <p:cNvPr id="267" name="Oval 118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68" name="Oval 119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2" name="Group 120"/>
            <p:cNvGrpSpPr>
              <a:grpSpLocks/>
            </p:cNvGrpSpPr>
            <p:nvPr/>
          </p:nvGrpSpPr>
          <p:grpSpPr bwMode="auto">
            <a:xfrm>
              <a:off x="2611" y="2081"/>
              <a:ext cx="96" cy="48"/>
              <a:chOff x="2448" y="2592"/>
              <a:chExt cx="96" cy="48"/>
            </a:xfrm>
          </p:grpSpPr>
          <p:sp>
            <p:nvSpPr>
              <p:cNvPr id="265" name="Oval 12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66" name="Oval 122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3" name="Group 123"/>
            <p:cNvGrpSpPr>
              <a:grpSpLocks/>
            </p:cNvGrpSpPr>
            <p:nvPr/>
          </p:nvGrpSpPr>
          <p:grpSpPr bwMode="auto">
            <a:xfrm>
              <a:off x="2659" y="1937"/>
              <a:ext cx="96" cy="48"/>
              <a:chOff x="2448" y="2592"/>
              <a:chExt cx="96" cy="48"/>
            </a:xfrm>
          </p:grpSpPr>
          <p:sp>
            <p:nvSpPr>
              <p:cNvPr id="263" name="Oval 124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64" name="Oval 125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4" name="Group 126"/>
            <p:cNvGrpSpPr>
              <a:grpSpLocks/>
            </p:cNvGrpSpPr>
            <p:nvPr/>
          </p:nvGrpSpPr>
          <p:grpSpPr bwMode="auto">
            <a:xfrm>
              <a:off x="2707" y="2513"/>
              <a:ext cx="96" cy="48"/>
              <a:chOff x="2448" y="2592"/>
              <a:chExt cx="96" cy="48"/>
            </a:xfrm>
          </p:grpSpPr>
          <p:sp>
            <p:nvSpPr>
              <p:cNvPr id="261" name="Oval 12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62" name="Oval 128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5" name="Group 129"/>
            <p:cNvGrpSpPr>
              <a:grpSpLocks/>
            </p:cNvGrpSpPr>
            <p:nvPr/>
          </p:nvGrpSpPr>
          <p:grpSpPr bwMode="auto">
            <a:xfrm>
              <a:off x="2707" y="2465"/>
              <a:ext cx="96" cy="48"/>
              <a:chOff x="2448" y="2592"/>
              <a:chExt cx="96" cy="48"/>
            </a:xfrm>
          </p:grpSpPr>
          <p:sp>
            <p:nvSpPr>
              <p:cNvPr id="259" name="Oval 130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60" name="Oval 131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6" name="Group 132"/>
            <p:cNvGrpSpPr>
              <a:grpSpLocks/>
            </p:cNvGrpSpPr>
            <p:nvPr/>
          </p:nvGrpSpPr>
          <p:grpSpPr bwMode="auto">
            <a:xfrm>
              <a:off x="2755" y="2321"/>
              <a:ext cx="96" cy="48"/>
              <a:chOff x="2448" y="2592"/>
              <a:chExt cx="96" cy="48"/>
            </a:xfrm>
          </p:grpSpPr>
          <p:sp>
            <p:nvSpPr>
              <p:cNvPr id="257" name="Oval 133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58" name="Oval 134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7" name="Group 135"/>
            <p:cNvGrpSpPr>
              <a:grpSpLocks/>
            </p:cNvGrpSpPr>
            <p:nvPr/>
          </p:nvGrpSpPr>
          <p:grpSpPr bwMode="auto">
            <a:xfrm>
              <a:off x="2659" y="2561"/>
              <a:ext cx="96" cy="48"/>
              <a:chOff x="2448" y="2592"/>
              <a:chExt cx="96" cy="48"/>
            </a:xfrm>
          </p:grpSpPr>
          <p:sp>
            <p:nvSpPr>
              <p:cNvPr id="255" name="Oval 136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56" name="Oval 137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8" name="Group 138"/>
            <p:cNvGrpSpPr>
              <a:grpSpLocks/>
            </p:cNvGrpSpPr>
            <p:nvPr/>
          </p:nvGrpSpPr>
          <p:grpSpPr bwMode="auto">
            <a:xfrm>
              <a:off x="2803" y="2417"/>
              <a:ext cx="96" cy="48"/>
              <a:chOff x="2448" y="2592"/>
              <a:chExt cx="96" cy="48"/>
            </a:xfrm>
          </p:grpSpPr>
          <p:sp>
            <p:nvSpPr>
              <p:cNvPr id="253" name="Oval 139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54" name="Oval 140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59" name="Group 141"/>
            <p:cNvGrpSpPr>
              <a:grpSpLocks/>
            </p:cNvGrpSpPr>
            <p:nvPr/>
          </p:nvGrpSpPr>
          <p:grpSpPr bwMode="auto">
            <a:xfrm>
              <a:off x="2563" y="1937"/>
              <a:ext cx="96" cy="48"/>
              <a:chOff x="2448" y="2592"/>
              <a:chExt cx="96" cy="48"/>
            </a:xfrm>
          </p:grpSpPr>
          <p:sp>
            <p:nvSpPr>
              <p:cNvPr id="251" name="Oval 142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52" name="Oval 143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60" name="Group 144"/>
            <p:cNvGrpSpPr>
              <a:grpSpLocks/>
            </p:cNvGrpSpPr>
            <p:nvPr/>
          </p:nvGrpSpPr>
          <p:grpSpPr bwMode="auto">
            <a:xfrm>
              <a:off x="2563" y="1985"/>
              <a:ext cx="96" cy="48"/>
              <a:chOff x="2448" y="2592"/>
              <a:chExt cx="96" cy="48"/>
            </a:xfrm>
          </p:grpSpPr>
          <p:sp>
            <p:nvSpPr>
              <p:cNvPr id="249" name="Oval 14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50" name="Oval 146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61" name="Group 147"/>
            <p:cNvGrpSpPr>
              <a:grpSpLocks/>
            </p:cNvGrpSpPr>
            <p:nvPr/>
          </p:nvGrpSpPr>
          <p:grpSpPr bwMode="auto">
            <a:xfrm>
              <a:off x="2611" y="2033"/>
              <a:ext cx="96" cy="48"/>
              <a:chOff x="2448" y="2592"/>
              <a:chExt cx="96" cy="48"/>
            </a:xfrm>
          </p:grpSpPr>
          <p:sp>
            <p:nvSpPr>
              <p:cNvPr id="247" name="Oval 148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48" name="Oval 149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62" name="Group 150"/>
            <p:cNvGrpSpPr>
              <a:grpSpLocks/>
            </p:cNvGrpSpPr>
            <p:nvPr/>
          </p:nvGrpSpPr>
          <p:grpSpPr bwMode="auto">
            <a:xfrm>
              <a:off x="2803" y="2369"/>
              <a:ext cx="96" cy="48"/>
              <a:chOff x="2448" y="2592"/>
              <a:chExt cx="96" cy="48"/>
            </a:xfrm>
          </p:grpSpPr>
          <p:sp>
            <p:nvSpPr>
              <p:cNvPr id="245" name="Oval 15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46" name="Oval 152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63" name="Group 153"/>
            <p:cNvGrpSpPr>
              <a:grpSpLocks/>
            </p:cNvGrpSpPr>
            <p:nvPr/>
          </p:nvGrpSpPr>
          <p:grpSpPr bwMode="auto">
            <a:xfrm>
              <a:off x="2563" y="2657"/>
              <a:ext cx="96" cy="48"/>
              <a:chOff x="2448" y="2592"/>
              <a:chExt cx="96" cy="48"/>
            </a:xfrm>
          </p:grpSpPr>
          <p:sp>
            <p:nvSpPr>
              <p:cNvPr id="243" name="Oval 154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44" name="Oval 155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sp>
          <p:nvSpPr>
            <p:cNvPr id="164" name="Oval 156"/>
            <p:cNvSpPr>
              <a:spLocks noChangeArrowheads="1"/>
            </p:cNvSpPr>
            <p:nvPr/>
          </p:nvSpPr>
          <p:spPr bwMode="auto">
            <a:xfrm>
              <a:off x="1923" y="309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5" name="Oval 157"/>
            <p:cNvSpPr>
              <a:spLocks noChangeArrowheads="1"/>
            </p:cNvSpPr>
            <p:nvPr/>
          </p:nvSpPr>
          <p:spPr bwMode="auto">
            <a:xfrm>
              <a:off x="1939" y="304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6" name="Oval 158"/>
            <p:cNvSpPr>
              <a:spLocks noChangeArrowheads="1"/>
            </p:cNvSpPr>
            <p:nvPr/>
          </p:nvSpPr>
          <p:spPr bwMode="auto">
            <a:xfrm>
              <a:off x="1939" y="284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7" name="Oval 159"/>
            <p:cNvSpPr>
              <a:spLocks noChangeArrowheads="1"/>
            </p:cNvSpPr>
            <p:nvPr/>
          </p:nvSpPr>
          <p:spPr bwMode="auto">
            <a:xfrm>
              <a:off x="1939" y="289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8" name="Oval 160"/>
            <p:cNvSpPr>
              <a:spLocks noChangeArrowheads="1"/>
            </p:cNvSpPr>
            <p:nvPr/>
          </p:nvSpPr>
          <p:spPr bwMode="auto">
            <a:xfrm>
              <a:off x="1882" y="321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9" name="Oval 161"/>
            <p:cNvSpPr>
              <a:spLocks noChangeArrowheads="1"/>
            </p:cNvSpPr>
            <p:nvPr/>
          </p:nvSpPr>
          <p:spPr bwMode="auto">
            <a:xfrm>
              <a:off x="1861" y="3274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0" name="Oval 162"/>
            <p:cNvSpPr>
              <a:spLocks noChangeArrowheads="1"/>
            </p:cNvSpPr>
            <p:nvPr/>
          </p:nvSpPr>
          <p:spPr bwMode="auto">
            <a:xfrm>
              <a:off x="1763" y="341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1" name="Oval 163"/>
            <p:cNvSpPr>
              <a:spLocks noChangeArrowheads="1"/>
            </p:cNvSpPr>
            <p:nvPr/>
          </p:nvSpPr>
          <p:spPr bwMode="auto">
            <a:xfrm>
              <a:off x="1724" y="347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2" name="Line 164"/>
            <p:cNvSpPr>
              <a:spLocks noChangeShapeType="1"/>
            </p:cNvSpPr>
            <p:nvPr/>
          </p:nvSpPr>
          <p:spPr bwMode="auto">
            <a:xfrm>
              <a:off x="1939" y="3185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73" name="Line 165"/>
            <p:cNvSpPr>
              <a:spLocks noChangeShapeType="1"/>
            </p:cNvSpPr>
            <p:nvPr/>
          </p:nvSpPr>
          <p:spPr bwMode="auto">
            <a:xfrm>
              <a:off x="1843" y="3377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74" name="Line 166"/>
            <p:cNvSpPr>
              <a:spLocks noChangeShapeType="1"/>
            </p:cNvSpPr>
            <p:nvPr/>
          </p:nvSpPr>
          <p:spPr bwMode="auto">
            <a:xfrm>
              <a:off x="1970" y="3001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175" name="Group 167"/>
            <p:cNvGrpSpPr>
              <a:grpSpLocks/>
            </p:cNvGrpSpPr>
            <p:nvPr/>
          </p:nvGrpSpPr>
          <p:grpSpPr bwMode="auto">
            <a:xfrm>
              <a:off x="2707" y="2033"/>
              <a:ext cx="96" cy="48"/>
              <a:chOff x="2448" y="2592"/>
              <a:chExt cx="96" cy="48"/>
            </a:xfrm>
          </p:grpSpPr>
          <p:sp>
            <p:nvSpPr>
              <p:cNvPr id="241" name="Oval 168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42" name="Oval 169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76" name="Group 170"/>
            <p:cNvGrpSpPr>
              <a:grpSpLocks/>
            </p:cNvGrpSpPr>
            <p:nvPr/>
          </p:nvGrpSpPr>
          <p:grpSpPr bwMode="auto">
            <a:xfrm>
              <a:off x="2707" y="2081"/>
              <a:ext cx="96" cy="48"/>
              <a:chOff x="2448" y="2592"/>
              <a:chExt cx="96" cy="48"/>
            </a:xfrm>
          </p:grpSpPr>
          <p:sp>
            <p:nvSpPr>
              <p:cNvPr id="239" name="Oval 17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40" name="Oval 172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77" name="Group 173"/>
            <p:cNvGrpSpPr>
              <a:grpSpLocks/>
            </p:cNvGrpSpPr>
            <p:nvPr/>
          </p:nvGrpSpPr>
          <p:grpSpPr bwMode="auto">
            <a:xfrm>
              <a:off x="2755" y="2129"/>
              <a:ext cx="96" cy="48"/>
              <a:chOff x="2448" y="2592"/>
              <a:chExt cx="96" cy="48"/>
            </a:xfrm>
          </p:grpSpPr>
          <p:sp>
            <p:nvSpPr>
              <p:cNvPr id="237" name="Oval 174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38" name="Oval 175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78" name="Group 176"/>
            <p:cNvGrpSpPr>
              <a:grpSpLocks/>
            </p:cNvGrpSpPr>
            <p:nvPr/>
          </p:nvGrpSpPr>
          <p:grpSpPr bwMode="auto">
            <a:xfrm>
              <a:off x="2755" y="2177"/>
              <a:ext cx="96" cy="48"/>
              <a:chOff x="2448" y="2592"/>
              <a:chExt cx="96" cy="48"/>
            </a:xfrm>
          </p:grpSpPr>
          <p:sp>
            <p:nvSpPr>
              <p:cNvPr id="235" name="Oval 17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36" name="Oval 178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79" name="Group 179"/>
            <p:cNvGrpSpPr>
              <a:grpSpLocks/>
            </p:cNvGrpSpPr>
            <p:nvPr/>
          </p:nvGrpSpPr>
          <p:grpSpPr bwMode="auto">
            <a:xfrm>
              <a:off x="2755" y="2225"/>
              <a:ext cx="96" cy="48"/>
              <a:chOff x="2448" y="2592"/>
              <a:chExt cx="96" cy="48"/>
            </a:xfrm>
          </p:grpSpPr>
          <p:sp>
            <p:nvSpPr>
              <p:cNvPr id="233" name="Oval 180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34" name="Oval 181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80" name="Group 182"/>
            <p:cNvGrpSpPr>
              <a:grpSpLocks/>
            </p:cNvGrpSpPr>
            <p:nvPr/>
          </p:nvGrpSpPr>
          <p:grpSpPr bwMode="auto">
            <a:xfrm>
              <a:off x="2755" y="2273"/>
              <a:ext cx="96" cy="48"/>
              <a:chOff x="2448" y="2592"/>
              <a:chExt cx="96" cy="48"/>
            </a:xfrm>
          </p:grpSpPr>
          <p:sp>
            <p:nvSpPr>
              <p:cNvPr id="231" name="Oval 183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32" name="Oval 184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81" name="Group 185"/>
            <p:cNvGrpSpPr>
              <a:grpSpLocks/>
            </p:cNvGrpSpPr>
            <p:nvPr/>
          </p:nvGrpSpPr>
          <p:grpSpPr bwMode="auto">
            <a:xfrm>
              <a:off x="2741" y="2561"/>
              <a:ext cx="96" cy="48"/>
              <a:chOff x="2448" y="2592"/>
              <a:chExt cx="96" cy="48"/>
            </a:xfrm>
          </p:grpSpPr>
          <p:sp>
            <p:nvSpPr>
              <p:cNvPr id="229" name="Oval 186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30" name="Oval 187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grpSp>
          <p:nvGrpSpPr>
            <p:cNvPr id="182" name="Group 188"/>
            <p:cNvGrpSpPr>
              <a:grpSpLocks/>
            </p:cNvGrpSpPr>
            <p:nvPr/>
          </p:nvGrpSpPr>
          <p:grpSpPr bwMode="auto">
            <a:xfrm>
              <a:off x="2659" y="1985"/>
              <a:ext cx="96" cy="48"/>
              <a:chOff x="2448" y="2592"/>
              <a:chExt cx="96" cy="48"/>
            </a:xfrm>
          </p:grpSpPr>
          <p:sp>
            <p:nvSpPr>
              <p:cNvPr id="227" name="Oval 189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  <p:sp>
            <p:nvSpPr>
              <p:cNvPr id="228" name="Oval 190"/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</a:endParaRPr>
              </a:p>
            </p:txBody>
          </p:sp>
        </p:grpSp>
        <p:sp>
          <p:nvSpPr>
            <p:cNvPr id="183" name="Oval 191"/>
            <p:cNvSpPr>
              <a:spLocks noChangeArrowheads="1"/>
            </p:cNvSpPr>
            <p:nvPr/>
          </p:nvSpPr>
          <p:spPr bwMode="auto">
            <a:xfrm>
              <a:off x="330" y="1865"/>
              <a:ext cx="528" cy="52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84" name="Line 192"/>
            <p:cNvSpPr>
              <a:spLocks noChangeShapeType="1"/>
            </p:cNvSpPr>
            <p:nvPr/>
          </p:nvSpPr>
          <p:spPr bwMode="auto">
            <a:xfrm>
              <a:off x="1027" y="2177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85" name="Line 193"/>
            <p:cNvSpPr>
              <a:spLocks noChangeShapeType="1"/>
            </p:cNvSpPr>
            <p:nvPr/>
          </p:nvSpPr>
          <p:spPr bwMode="auto">
            <a:xfrm>
              <a:off x="883" y="2225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86" name="Line 194"/>
            <p:cNvSpPr>
              <a:spLocks noChangeShapeType="1"/>
            </p:cNvSpPr>
            <p:nvPr/>
          </p:nvSpPr>
          <p:spPr bwMode="auto">
            <a:xfrm flipH="1" flipV="1">
              <a:off x="2083" y="1457"/>
              <a:ext cx="161" cy="29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87" name="Line 195"/>
            <p:cNvSpPr>
              <a:spLocks noChangeShapeType="1"/>
            </p:cNvSpPr>
            <p:nvPr/>
          </p:nvSpPr>
          <p:spPr bwMode="auto">
            <a:xfrm flipH="1" flipV="1">
              <a:off x="2235" y="1738"/>
              <a:ext cx="9" cy="2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88" name="Line 196"/>
            <p:cNvSpPr>
              <a:spLocks noChangeShapeType="1"/>
            </p:cNvSpPr>
            <p:nvPr/>
          </p:nvSpPr>
          <p:spPr bwMode="auto">
            <a:xfrm flipH="1">
              <a:off x="2190" y="1754"/>
              <a:ext cx="54" cy="3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89" name="Line 197"/>
            <p:cNvSpPr>
              <a:spLocks noChangeShapeType="1"/>
            </p:cNvSpPr>
            <p:nvPr/>
          </p:nvSpPr>
          <p:spPr bwMode="auto">
            <a:xfrm flipH="1" flipV="1">
              <a:off x="1994" y="1496"/>
              <a:ext cx="195" cy="289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0" name="Line 198"/>
            <p:cNvSpPr>
              <a:spLocks noChangeShapeType="1"/>
            </p:cNvSpPr>
            <p:nvPr/>
          </p:nvSpPr>
          <p:spPr bwMode="auto">
            <a:xfrm flipV="1">
              <a:off x="2220" y="1746"/>
              <a:ext cx="16" cy="3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1" name="Line 199"/>
            <p:cNvSpPr>
              <a:spLocks noChangeShapeType="1"/>
            </p:cNvSpPr>
            <p:nvPr/>
          </p:nvSpPr>
          <p:spPr bwMode="auto">
            <a:xfrm flipV="1">
              <a:off x="2189" y="1699"/>
              <a:ext cx="23" cy="86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2" name="Line 200"/>
            <p:cNvSpPr>
              <a:spLocks noChangeShapeType="1"/>
            </p:cNvSpPr>
            <p:nvPr/>
          </p:nvSpPr>
          <p:spPr bwMode="auto">
            <a:xfrm flipV="1">
              <a:off x="2166" y="1637"/>
              <a:ext cx="15" cy="109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3" name="Line 201"/>
            <p:cNvSpPr>
              <a:spLocks noChangeShapeType="1"/>
            </p:cNvSpPr>
            <p:nvPr/>
          </p:nvSpPr>
          <p:spPr bwMode="auto">
            <a:xfrm flipV="1">
              <a:off x="2135" y="1613"/>
              <a:ext cx="23" cy="10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4" name="Line 202"/>
            <p:cNvSpPr>
              <a:spLocks noChangeShapeType="1"/>
            </p:cNvSpPr>
            <p:nvPr/>
          </p:nvSpPr>
          <p:spPr bwMode="auto">
            <a:xfrm flipV="1">
              <a:off x="2103" y="1551"/>
              <a:ext cx="24" cy="109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5" name="Line 203"/>
            <p:cNvSpPr>
              <a:spLocks noChangeShapeType="1"/>
            </p:cNvSpPr>
            <p:nvPr/>
          </p:nvSpPr>
          <p:spPr bwMode="auto">
            <a:xfrm flipV="1">
              <a:off x="2072" y="1504"/>
              <a:ext cx="31" cy="10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6" name="Line 204"/>
            <p:cNvSpPr>
              <a:spLocks noChangeShapeType="1"/>
            </p:cNvSpPr>
            <p:nvPr/>
          </p:nvSpPr>
          <p:spPr bwMode="auto">
            <a:xfrm flipV="1">
              <a:off x="2041" y="1457"/>
              <a:ext cx="23" cy="11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7" name="Line 205"/>
            <p:cNvSpPr>
              <a:spLocks noChangeShapeType="1"/>
            </p:cNvSpPr>
            <p:nvPr/>
          </p:nvSpPr>
          <p:spPr bwMode="auto">
            <a:xfrm flipV="1">
              <a:off x="2010" y="1473"/>
              <a:ext cx="8" cy="4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8" name="Line 206"/>
            <p:cNvSpPr>
              <a:spLocks noChangeShapeType="1"/>
            </p:cNvSpPr>
            <p:nvPr/>
          </p:nvSpPr>
          <p:spPr bwMode="auto">
            <a:xfrm>
              <a:off x="1956" y="2816"/>
              <a:ext cx="86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99" name="Freeform 207"/>
            <p:cNvSpPr>
              <a:spLocks/>
            </p:cNvSpPr>
            <p:nvPr/>
          </p:nvSpPr>
          <p:spPr bwMode="auto">
            <a:xfrm>
              <a:off x="2236" y="1474"/>
              <a:ext cx="125" cy="256"/>
            </a:xfrm>
            <a:custGeom>
              <a:avLst/>
              <a:gdLst>
                <a:gd name="T0" fmla="*/ 8 w 133"/>
                <a:gd name="T1" fmla="*/ 210 h 264"/>
                <a:gd name="T2" fmla="*/ 47 w 133"/>
                <a:gd name="T3" fmla="*/ 171 h 264"/>
                <a:gd name="T4" fmla="*/ 16 w 133"/>
                <a:gd name="T5" fmla="*/ 77 h 264"/>
                <a:gd name="T6" fmla="*/ 0 w 133"/>
                <a:gd name="T7" fmla="*/ 30 h 264"/>
                <a:gd name="T8" fmla="*/ 133 w 133"/>
                <a:gd name="T9" fmla="*/ 46 h 264"/>
                <a:gd name="T10" fmla="*/ 117 w 133"/>
                <a:gd name="T11" fmla="*/ 93 h 264"/>
                <a:gd name="T12" fmla="*/ 110 w 133"/>
                <a:gd name="T13" fmla="*/ 116 h 264"/>
                <a:gd name="T14" fmla="*/ 102 w 133"/>
                <a:gd name="T15" fmla="*/ 140 h 264"/>
                <a:gd name="T16" fmla="*/ 94 w 133"/>
                <a:gd name="T17" fmla="*/ 217 h 264"/>
                <a:gd name="T18" fmla="*/ 71 w 133"/>
                <a:gd name="T19" fmla="*/ 225 h 264"/>
                <a:gd name="T20" fmla="*/ 32 w 133"/>
                <a:gd name="T21" fmla="*/ 256 h 264"/>
                <a:gd name="T22" fmla="*/ 24 w 133"/>
                <a:gd name="T23" fmla="*/ 233 h 264"/>
                <a:gd name="T24" fmla="*/ 8 w 133"/>
                <a:gd name="T25" fmla="*/ 210 h 2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3"/>
                <a:gd name="T40" fmla="*/ 0 h 264"/>
                <a:gd name="T41" fmla="*/ 133 w 133"/>
                <a:gd name="T42" fmla="*/ 264 h 26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3" h="264">
                  <a:moveTo>
                    <a:pt x="8" y="210"/>
                  </a:moveTo>
                  <a:cubicBezTo>
                    <a:pt x="18" y="203"/>
                    <a:pt x="47" y="189"/>
                    <a:pt x="47" y="171"/>
                  </a:cubicBezTo>
                  <a:cubicBezTo>
                    <a:pt x="47" y="167"/>
                    <a:pt x="17" y="80"/>
                    <a:pt x="16" y="77"/>
                  </a:cubicBezTo>
                  <a:cubicBezTo>
                    <a:pt x="11" y="61"/>
                    <a:pt x="0" y="30"/>
                    <a:pt x="0" y="30"/>
                  </a:cubicBezTo>
                  <a:cubicBezTo>
                    <a:pt x="45" y="2"/>
                    <a:pt x="101" y="0"/>
                    <a:pt x="133" y="46"/>
                  </a:cubicBezTo>
                  <a:cubicBezTo>
                    <a:pt x="128" y="62"/>
                    <a:pt x="122" y="77"/>
                    <a:pt x="117" y="93"/>
                  </a:cubicBezTo>
                  <a:cubicBezTo>
                    <a:pt x="114" y="101"/>
                    <a:pt x="112" y="108"/>
                    <a:pt x="110" y="116"/>
                  </a:cubicBezTo>
                  <a:cubicBezTo>
                    <a:pt x="107" y="124"/>
                    <a:pt x="102" y="140"/>
                    <a:pt x="102" y="140"/>
                  </a:cubicBezTo>
                  <a:cubicBezTo>
                    <a:pt x="99" y="166"/>
                    <a:pt x="103" y="193"/>
                    <a:pt x="94" y="217"/>
                  </a:cubicBezTo>
                  <a:cubicBezTo>
                    <a:pt x="91" y="225"/>
                    <a:pt x="77" y="220"/>
                    <a:pt x="71" y="225"/>
                  </a:cubicBezTo>
                  <a:cubicBezTo>
                    <a:pt x="24" y="264"/>
                    <a:pt x="87" y="239"/>
                    <a:pt x="32" y="256"/>
                  </a:cubicBezTo>
                  <a:cubicBezTo>
                    <a:pt x="29" y="248"/>
                    <a:pt x="28" y="240"/>
                    <a:pt x="24" y="233"/>
                  </a:cubicBezTo>
                  <a:cubicBezTo>
                    <a:pt x="20" y="225"/>
                    <a:pt x="8" y="210"/>
                    <a:pt x="8" y="210"/>
                  </a:cubicBezTo>
                  <a:close/>
                </a:path>
              </a:pathLst>
            </a:custGeom>
            <a:solidFill>
              <a:srgbClr val="808080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0" name="Line 208"/>
            <p:cNvSpPr>
              <a:spLocks noChangeShapeType="1"/>
            </p:cNvSpPr>
            <p:nvPr/>
          </p:nvSpPr>
          <p:spPr bwMode="auto">
            <a:xfrm flipV="1">
              <a:off x="2548" y="1909"/>
              <a:ext cx="23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1" name="Freeform 209"/>
            <p:cNvSpPr>
              <a:spLocks/>
            </p:cNvSpPr>
            <p:nvPr/>
          </p:nvSpPr>
          <p:spPr bwMode="auto">
            <a:xfrm>
              <a:off x="2148" y="2704"/>
              <a:ext cx="321" cy="133"/>
            </a:xfrm>
            <a:custGeom>
              <a:avLst/>
              <a:gdLst>
                <a:gd name="T0" fmla="*/ 25 w 384"/>
                <a:gd name="T1" fmla="*/ 125 h 156"/>
                <a:gd name="T2" fmla="*/ 267 w 384"/>
                <a:gd name="T3" fmla="*/ 39 h 156"/>
                <a:gd name="T4" fmla="*/ 337 w 384"/>
                <a:gd name="T5" fmla="*/ 16 h 156"/>
                <a:gd name="T6" fmla="*/ 384 w 384"/>
                <a:gd name="T7" fmla="*/ 0 h 156"/>
                <a:gd name="T8" fmla="*/ 376 w 384"/>
                <a:gd name="T9" fmla="*/ 39 h 156"/>
                <a:gd name="T10" fmla="*/ 306 w 384"/>
                <a:gd name="T11" fmla="*/ 78 h 156"/>
                <a:gd name="T12" fmla="*/ 205 w 384"/>
                <a:gd name="T13" fmla="*/ 109 h 156"/>
                <a:gd name="T14" fmla="*/ 49 w 384"/>
                <a:gd name="T15" fmla="*/ 156 h 156"/>
                <a:gd name="T16" fmla="*/ 25 w 384"/>
                <a:gd name="T17" fmla="*/ 148 h 156"/>
                <a:gd name="T18" fmla="*/ 25 w 384"/>
                <a:gd name="T19" fmla="*/ 125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4"/>
                <a:gd name="T31" fmla="*/ 0 h 156"/>
                <a:gd name="T32" fmla="*/ 384 w 384"/>
                <a:gd name="T33" fmla="*/ 156 h 1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4" h="156">
                  <a:moveTo>
                    <a:pt x="25" y="125"/>
                  </a:moveTo>
                  <a:cubicBezTo>
                    <a:pt x="107" y="97"/>
                    <a:pt x="185" y="65"/>
                    <a:pt x="267" y="39"/>
                  </a:cubicBezTo>
                  <a:cubicBezTo>
                    <a:pt x="349" y="13"/>
                    <a:pt x="285" y="34"/>
                    <a:pt x="337" y="16"/>
                  </a:cubicBezTo>
                  <a:cubicBezTo>
                    <a:pt x="353" y="11"/>
                    <a:pt x="384" y="0"/>
                    <a:pt x="384" y="0"/>
                  </a:cubicBezTo>
                  <a:cubicBezTo>
                    <a:pt x="381" y="13"/>
                    <a:pt x="383" y="27"/>
                    <a:pt x="376" y="39"/>
                  </a:cubicBezTo>
                  <a:cubicBezTo>
                    <a:pt x="368" y="53"/>
                    <a:pt x="320" y="72"/>
                    <a:pt x="306" y="78"/>
                  </a:cubicBezTo>
                  <a:cubicBezTo>
                    <a:pt x="272" y="93"/>
                    <a:pt x="239" y="99"/>
                    <a:pt x="205" y="109"/>
                  </a:cubicBezTo>
                  <a:cubicBezTo>
                    <a:pt x="152" y="125"/>
                    <a:pt x="103" y="145"/>
                    <a:pt x="49" y="156"/>
                  </a:cubicBezTo>
                  <a:cubicBezTo>
                    <a:pt x="41" y="153"/>
                    <a:pt x="31" y="154"/>
                    <a:pt x="25" y="148"/>
                  </a:cubicBezTo>
                  <a:cubicBezTo>
                    <a:pt x="0" y="123"/>
                    <a:pt x="15" y="125"/>
                    <a:pt x="25" y="125"/>
                  </a:cubicBezTo>
                  <a:close/>
                </a:path>
              </a:pathLst>
            </a:custGeom>
            <a:noFill/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2" name="Line 210"/>
            <p:cNvSpPr>
              <a:spLocks noChangeShapeType="1"/>
            </p:cNvSpPr>
            <p:nvPr/>
          </p:nvSpPr>
          <p:spPr bwMode="auto">
            <a:xfrm flipV="1">
              <a:off x="2361" y="2625"/>
              <a:ext cx="490" cy="25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3" name="Line 211"/>
            <p:cNvSpPr>
              <a:spLocks noChangeShapeType="1"/>
            </p:cNvSpPr>
            <p:nvPr/>
          </p:nvSpPr>
          <p:spPr bwMode="auto">
            <a:xfrm flipH="1">
              <a:off x="2166" y="2837"/>
              <a:ext cx="0" cy="13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4" name="Line 212"/>
            <p:cNvSpPr>
              <a:spLocks noChangeShapeType="1"/>
            </p:cNvSpPr>
            <p:nvPr/>
          </p:nvSpPr>
          <p:spPr bwMode="auto">
            <a:xfrm>
              <a:off x="2322" y="2798"/>
              <a:ext cx="39" cy="7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5" name="Line 213"/>
            <p:cNvSpPr>
              <a:spLocks noChangeShapeType="1"/>
            </p:cNvSpPr>
            <p:nvPr/>
          </p:nvSpPr>
          <p:spPr bwMode="auto">
            <a:xfrm>
              <a:off x="2166" y="2977"/>
              <a:ext cx="49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6" name="Line 214"/>
            <p:cNvSpPr>
              <a:spLocks noChangeShapeType="1"/>
            </p:cNvSpPr>
            <p:nvPr/>
          </p:nvSpPr>
          <p:spPr bwMode="auto">
            <a:xfrm flipV="1">
              <a:off x="2664" y="2806"/>
              <a:ext cx="195" cy="17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7" name="Line 215"/>
            <p:cNvSpPr>
              <a:spLocks noChangeShapeType="1"/>
            </p:cNvSpPr>
            <p:nvPr/>
          </p:nvSpPr>
          <p:spPr bwMode="auto">
            <a:xfrm flipH="1" flipV="1">
              <a:off x="2843" y="2626"/>
              <a:ext cx="16" cy="18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08" name="Oval 216"/>
            <p:cNvSpPr>
              <a:spLocks noChangeArrowheads="1"/>
            </p:cNvSpPr>
            <p:nvPr/>
          </p:nvSpPr>
          <p:spPr bwMode="auto">
            <a:xfrm>
              <a:off x="2730" y="261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09" name="Oval 217"/>
            <p:cNvSpPr>
              <a:spLocks noChangeArrowheads="1"/>
            </p:cNvSpPr>
            <p:nvPr/>
          </p:nvSpPr>
          <p:spPr bwMode="auto">
            <a:xfrm>
              <a:off x="2685" y="264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0" name="Oval 218"/>
            <p:cNvSpPr>
              <a:spLocks noChangeArrowheads="1"/>
            </p:cNvSpPr>
            <p:nvPr/>
          </p:nvSpPr>
          <p:spPr bwMode="auto">
            <a:xfrm>
              <a:off x="2493" y="2745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1" name="Oval 219"/>
            <p:cNvSpPr>
              <a:spLocks noChangeArrowheads="1"/>
            </p:cNvSpPr>
            <p:nvPr/>
          </p:nvSpPr>
          <p:spPr bwMode="auto">
            <a:xfrm>
              <a:off x="2448" y="2756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2" name="Oval 220"/>
            <p:cNvSpPr>
              <a:spLocks noChangeArrowheads="1"/>
            </p:cNvSpPr>
            <p:nvPr/>
          </p:nvSpPr>
          <p:spPr bwMode="auto">
            <a:xfrm>
              <a:off x="2412" y="277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3" name="Oval 221"/>
            <p:cNvSpPr>
              <a:spLocks noChangeArrowheads="1"/>
            </p:cNvSpPr>
            <p:nvPr/>
          </p:nvSpPr>
          <p:spPr bwMode="auto">
            <a:xfrm>
              <a:off x="2384" y="279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4" name="Oval 222"/>
            <p:cNvSpPr>
              <a:spLocks noChangeArrowheads="1"/>
            </p:cNvSpPr>
            <p:nvPr/>
          </p:nvSpPr>
          <p:spPr bwMode="auto">
            <a:xfrm>
              <a:off x="2363" y="2763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5" name="Oval 223"/>
            <p:cNvSpPr>
              <a:spLocks noChangeArrowheads="1"/>
            </p:cNvSpPr>
            <p:nvPr/>
          </p:nvSpPr>
          <p:spPr bwMode="auto">
            <a:xfrm>
              <a:off x="2641" y="2659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6" name="Oval 224"/>
            <p:cNvSpPr>
              <a:spLocks noChangeArrowheads="1"/>
            </p:cNvSpPr>
            <p:nvPr/>
          </p:nvSpPr>
          <p:spPr bwMode="auto">
            <a:xfrm>
              <a:off x="2597" y="2692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7" name="Oval 225"/>
            <p:cNvSpPr>
              <a:spLocks noChangeArrowheads="1"/>
            </p:cNvSpPr>
            <p:nvPr/>
          </p:nvSpPr>
          <p:spPr bwMode="auto">
            <a:xfrm>
              <a:off x="2537" y="2711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8" name="Oval 226"/>
            <p:cNvSpPr>
              <a:spLocks noChangeArrowheads="1"/>
            </p:cNvSpPr>
            <p:nvPr/>
          </p:nvSpPr>
          <p:spPr bwMode="auto">
            <a:xfrm>
              <a:off x="2493" y="2690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19" name="Oval 227"/>
            <p:cNvSpPr>
              <a:spLocks noChangeArrowheads="1"/>
            </p:cNvSpPr>
            <p:nvPr/>
          </p:nvSpPr>
          <p:spPr bwMode="auto">
            <a:xfrm>
              <a:off x="2465" y="2677"/>
              <a:ext cx="48" cy="4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20" name="Text Box 228"/>
            <p:cNvSpPr txBox="1">
              <a:spLocks noChangeArrowheads="1"/>
            </p:cNvSpPr>
            <p:nvPr/>
          </p:nvSpPr>
          <p:spPr bwMode="auto">
            <a:xfrm>
              <a:off x="2496" y="1361"/>
              <a:ext cx="91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600" smtClean="0">
                  <a:solidFill>
                    <a:srgbClr val="0A357E"/>
                  </a:solidFill>
                  <a:latin typeface="Arial" charset="0"/>
                </a:rPr>
                <a:t>Doctor blade</a:t>
              </a:r>
            </a:p>
          </p:txBody>
        </p:sp>
        <p:sp>
          <p:nvSpPr>
            <p:cNvPr id="221" name="Line 229"/>
            <p:cNvSpPr>
              <a:spLocks noChangeShapeType="1"/>
            </p:cNvSpPr>
            <p:nvPr/>
          </p:nvSpPr>
          <p:spPr bwMode="auto">
            <a:xfrm flipH="1">
              <a:off x="2325" y="1536"/>
              <a:ext cx="267" cy="2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222" name="Group 230"/>
            <p:cNvGrpSpPr>
              <a:grpSpLocks/>
            </p:cNvGrpSpPr>
            <p:nvPr/>
          </p:nvGrpSpPr>
          <p:grpSpPr bwMode="auto">
            <a:xfrm>
              <a:off x="403" y="2513"/>
              <a:ext cx="86" cy="96"/>
              <a:chOff x="1872" y="2256"/>
              <a:chExt cx="86" cy="96"/>
            </a:xfrm>
          </p:grpSpPr>
          <p:sp>
            <p:nvSpPr>
              <p:cNvPr id="225" name="Line 231"/>
              <p:cNvSpPr>
                <a:spLocks noChangeShapeType="1"/>
              </p:cNvSpPr>
              <p:nvPr/>
            </p:nvSpPr>
            <p:spPr bwMode="auto">
              <a:xfrm>
                <a:off x="1872" y="2304"/>
                <a:ext cx="86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226" name="Line 232"/>
              <p:cNvSpPr>
                <a:spLocks noChangeShapeType="1"/>
              </p:cNvSpPr>
              <p:nvPr/>
            </p:nvSpPr>
            <p:spPr bwMode="auto">
              <a:xfrm>
                <a:off x="1911" y="2256"/>
                <a:ext cx="9" cy="9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223" name="Text Box 233"/>
            <p:cNvSpPr txBox="1">
              <a:spLocks noChangeArrowheads="1"/>
            </p:cNvSpPr>
            <p:nvPr/>
          </p:nvSpPr>
          <p:spPr bwMode="auto">
            <a:xfrm>
              <a:off x="2323" y="3185"/>
              <a:ext cx="720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600" smtClean="0">
                  <a:solidFill>
                    <a:srgbClr val="0A357E"/>
                  </a:solidFill>
                  <a:latin typeface="Arial" charset="0"/>
                </a:rPr>
                <a:t>Mylar sweeper strip</a:t>
              </a:r>
            </a:p>
          </p:txBody>
        </p:sp>
        <p:sp>
          <p:nvSpPr>
            <p:cNvPr id="224" name="Line 234"/>
            <p:cNvSpPr>
              <a:spLocks noChangeShapeType="1"/>
            </p:cNvSpPr>
            <p:nvPr/>
          </p:nvSpPr>
          <p:spPr bwMode="auto">
            <a:xfrm flipH="1" flipV="1">
              <a:off x="2227" y="2801"/>
              <a:ext cx="144" cy="43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  <p:sp>
        <p:nvSpPr>
          <p:cNvPr id="293" name="Text Box 4"/>
          <p:cNvSpPr txBox="1">
            <a:spLocks noChangeArrowheads="1"/>
          </p:cNvSpPr>
          <p:nvPr/>
        </p:nvSpPr>
        <p:spPr bwMode="auto">
          <a:xfrm>
            <a:off x="5292100" y="1268700"/>
            <a:ext cx="3462963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 smtClean="0">
                <a:solidFill>
                  <a:srgbClr val="0A357E"/>
                </a:solidFill>
                <a:latin typeface="+mn-lt"/>
              </a:rPr>
              <a:t>显影:</a:t>
            </a:r>
            <a:endParaRPr lang="zh-CN" altLang="en-US" sz="2400" smtClean="0">
              <a:solidFill>
                <a:srgbClr val="0A357E"/>
              </a:solidFill>
              <a:latin typeface="+mn-lt"/>
            </a:endParaRPr>
          </a:p>
          <a:p>
            <a:pPr algn="l" eaLnBrk="0" hangingPunct="0"/>
            <a:r>
              <a:rPr lang="zh-CN" altLang="en-US" sz="2400" smtClean="0">
                <a:solidFill>
                  <a:srgbClr val="0A357E"/>
                </a:solidFill>
                <a:latin typeface="+mn-lt"/>
              </a:rPr>
              <a:t>从潜在图像到形成真正图像。</a:t>
            </a:r>
          </a:p>
          <a:p>
            <a:pPr algn="l" eaLnBrk="0" hangingPunct="0"/>
            <a:r>
              <a:rPr lang="zh-CN" altLang="en-US" sz="2400" smtClean="0">
                <a:solidFill>
                  <a:srgbClr val="0A357E"/>
                </a:solidFill>
                <a:latin typeface="+mn-lt"/>
              </a:rPr>
              <a:t>墨粉被磁铁吸附在显影滚轴上。</a:t>
            </a:r>
            <a:r>
              <a:rPr lang="en-US" altLang="zh-CN" sz="2400" i="1" smtClean="0">
                <a:solidFill>
                  <a:srgbClr val="0A357E"/>
                </a:solidFill>
                <a:latin typeface="+mn-lt"/>
              </a:rPr>
              <a:t>doctor blade</a:t>
            </a:r>
            <a:r>
              <a:rPr lang="en-US" altLang="zh-CN" sz="2400" smtClean="0">
                <a:solidFill>
                  <a:srgbClr val="0A357E"/>
                </a:solidFill>
                <a:latin typeface="+mn-lt"/>
              </a:rPr>
              <a:t> </a:t>
            </a:r>
            <a:r>
              <a:rPr lang="zh-CN" altLang="en-US" sz="2400" smtClean="0">
                <a:solidFill>
                  <a:srgbClr val="0A357E"/>
                </a:solidFill>
                <a:latin typeface="+mn-lt"/>
              </a:rPr>
              <a:t>帮助显影滚轴上的墨粉充上负电荷。</a:t>
            </a:r>
            <a:r>
              <a:rPr lang="en-US" altLang="zh-CN" sz="2400" smtClean="0">
                <a:solidFill>
                  <a:srgbClr val="0A357E"/>
                </a:solidFill>
                <a:latin typeface="+mn-lt"/>
              </a:rPr>
              <a:t/>
            </a:r>
            <a:br>
              <a:rPr lang="en-US" altLang="zh-CN" sz="2400" smtClean="0">
                <a:solidFill>
                  <a:srgbClr val="0A357E"/>
                </a:solidFill>
                <a:latin typeface="+mn-lt"/>
              </a:rPr>
            </a:br>
            <a:r>
              <a:rPr lang="zh-CN" altLang="en-US" sz="2400" smtClean="0">
                <a:solidFill>
                  <a:srgbClr val="0A357E"/>
                </a:solidFill>
                <a:latin typeface="+mn-lt"/>
              </a:rPr>
              <a:t>感光鼓面上正电荷的部分会将充上负电荷的墨粉吸附过去，在鼓面上形成图像。</a:t>
            </a:r>
            <a:endParaRPr lang="en-US" altLang="zh-CN" sz="2400" smtClean="0">
              <a:solidFill>
                <a:srgbClr val="0A357E"/>
              </a:solidFill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激光打印机：</a:t>
            </a:r>
            <a:r>
              <a:rPr lang="zh-CN" altLang="en-US" smtClean="0">
                <a:solidFill>
                  <a:srgbClr val="CC00FF"/>
                </a:solidFill>
              </a:rPr>
              <a:t>成像过程 </a:t>
            </a:r>
            <a:r>
              <a:rPr lang="en-US" altLang="zh-CN" smtClean="0">
                <a:solidFill>
                  <a:srgbClr val="CC00FF"/>
                </a:solidFill>
              </a:rPr>
              <a:t>– </a:t>
            </a:r>
            <a:r>
              <a:rPr lang="en-US" altLang="zh-CN" smtClean="0">
                <a:solidFill>
                  <a:srgbClr val="008000"/>
                </a:solidFill>
              </a:rPr>
              <a:t>4.</a:t>
            </a:r>
            <a:r>
              <a:rPr lang="zh-CN" altLang="en-US" smtClean="0">
                <a:solidFill>
                  <a:srgbClr val="008000"/>
                </a:solidFill>
              </a:rPr>
              <a:t>转印</a:t>
            </a:r>
            <a:endParaRPr lang="zh-CN" altLang="en-US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92</a:t>
            </a:fld>
            <a:endParaRPr lang="en-US" altLang="zh-CN"/>
          </a:p>
        </p:txBody>
      </p:sp>
      <p:sp>
        <p:nvSpPr>
          <p:cNvPr id="294" name="Text Box 4"/>
          <p:cNvSpPr txBox="1">
            <a:spLocks noChangeArrowheads="1"/>
          </p:cNvSpPr>
          <p:nvPr/>
        </p:nvSpPr>
        <p:spPr bwMode="auto">
          <a:xfrm>
            <a:off x="5364110" y="2060810"/>
            <a:ext cx="331246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 smtClean="0">
                <a:solidFill>
                  <a:srgbClr val="003399"/>
                </a:solidFill>
                <a:latin typeface="Arial" charset="0"/>
              </a:rPr>
              <a:t>转印:</a:t>
            </a:r>
            <a:endParaRPr lang="zh-CN" altLang="en-US" sz="2400" smtClean="0">
              <a:solidFill>
                <a:srgbClr val="003399"/>
              </a:solidFill>
              <a:latin typeface="Arial" charset="0"/>
            </a:endParaRPr>
          </a:p>
          <a:p>
            <a:pPr algn="l" eaLnBrk="0" hangingPunct="0"/>
            <a:r>
              <a:rPr lang="zh-CN" altLang="en-US" sz="2400" smtClean="0">
                <a:solidFill>
                  <a:srgbClr val="003399"/>
                </a:solidFill>
                <a:latin typeface="Arial" charset="0"/>
              </a:rPr>
              <a:t>在感光鼓面上形成的图像转移到纸张上。</a:t>
            </a:r>
            <a:r>
              <a:rPr lang="en-US" altLang="zh-CN" sz="2400" smtClean="0">
                <a:solidFill>
                  <a:srgbClr val="003399"/>
                </a:solidFill>
                <a:latin typeface="Arial" charset="0"/>
              </a:rPr>
              <a:t/>
            </a:r>
            <a:br>
              <a:rPr lang="en-US" altLang="zh-CN" sz="2400" smtClean="0">
                <a:solidFill>
                  <a:srgbClr val="003399"/>
                </a:solidFill>
                <a:latin typeface="Arial" charset="0"/>
              </a:rPr>
            </a:br>
            <a:r>
              <a:rPr lang="zh-CN" altLang="en-US" sz="2400" smtClean="0">
                <a:solidFill>
                  <a:srgbClr val="003399"/>
                </a:solidFill>
                <a:latin typeface="Arial" charset="0"/>
              </a:rPr>
              <a:t>转印滚轴充上正电荷，在纸张下面将墨粉吸附到纸上。</a:t>
            </a:r>
          </a:p>
        </p:txBody>
      </p:sp>
      <p:grpSp>
        <p:nvGrpSpPr>
          <p:cNvPr id="295" name="组合 294"/>
          <p:cNvGrpSpPr/>
          <p:nvPr/>
        </p:nvGrpSpPr>
        <p:grpSpPr>
          <a:xfrm>
            <a:off x="611450" y="1196690"/>
            <a:ext cx="4981575" cy="4387850"/>
            <a:chOff x="1068388" y="1793875"/>
            <a:chExt cx="4981575" cy="4387850"/>
          </a:xfrm>
        </p:grpSpPr>
        <p:sp>
          <p:nvSpPr>
            <p:cNvPr id="296" name="Oval 5"/>
            <p:cNvSpPr>
              <a:spLocks noChangeArrowheads="1"/>
            </p:cNvSpPr>
            <p:nvPr/>
          </p:nvSpPr>
          <p:spPr bwMode="auto">
            <a:xfrm>
              <a:off x="1712913" y="2290763"/>
              <a:ext cx="2438400" cy="2362200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297" name="Oval 6"/>
            <p:cNvSpPr>
              <a:spLocks noChangeArrowheads="1"/>
            </p:cNvSpPr>
            <p:nvPr/>
          </p:nvSpPr>
          <p:spPr bwMode="auto">
            <a:xfrm>
              <a:off x="1825625" y="2409825"/>
              <a:ext cx="2209800" cy="21193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2400" smtClean="0">
                  <a:solidFill>
                    <a:srgbClr val="0A357E"/>
                  </a:solidFill>
                </a:rPr>
                <a:t>OPC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298" name="Arc 7"/>
            <p:cNvSpPr>
              <a:spLocks/>
            </p:cNvSpPr>
            <p:nvPr/>
          </p:nvSpPr>
          <p:spPr bwMode="auto">
            <a:xfrm flipH="1" flipV="1">
              <a:off x="2017713" y="3432175"/>
              <a:ext cx="609600" cy="779463"/>
            </a:xfrm>
            <a:custGeom>
              <a:avLst/>
              <a:gdLst>
                <a:gd name="T0" fmla="*/ 225157 w 21600"/>
                <a:gd name="T1" fmla="*/ 0 h 20072"/>
                <a:gd name="T2" fmla="*/ 609600 w 21600"/>
                <a:gd name="T3" fmla="*/ 779463 h 20072"/>
                <a:gd name="T4" fmla="*/ 0 w 21600"/>
                <a:gd name="T5" fmla="*/ 779463 h 2007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072"/>
                <a:gd name="T11" fmla="*/ 21600 w 21600"/>
                <a:gd name="T12" fmla="*/ 20072 h 200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072" fill="none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</a:path>
                <a:path w="21600" h="20072" stroke="0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  <a:lnTo>
                    <a:pt x="0" y="20072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299" name="Line 8"/>
            <p:cNvSpPr>
              <a:spLocks noChangeShapeType="1"/>
            </p:cNvSpPr>
            <p:nvPr/>
          </p:nvSpPr>
          <p:spPr bwMode="auto">
            <a:xfrm>
              <a:off x="1789113" y="2671763"/>
              <a:ext cx="13652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00" name="Line 9"/>
            <p:cNvSpPr>
              <a:spLocks noChangeShapeType="1"/>
            </p:cNvSpPr>
            <p:nvPr/>
          </p:nvSpPr>
          <p:spPr bwMode="auto">
            <a:xfrm>
              <a:off x="1663700" y="2984500"/>
              <a:ext cx="13652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301" name="Group 10"/>
            <p:cNvGrpSpPr>
              <a:grpSpLocks/>
            </p:cNvGrpSpPr>
            <p:nvPr/>
          </p:nvGrpSpPr>
          <p:grpSpPr bwMode="auto">
            <a:xfrm>
              <a:off x="3389313" y="2214563"/>
              <a:ext cx="136525" cy="152400"/>
              <a:chOff x="1872" y="2256"/>
              <a:chExt cx="86" cy="96"/>
            </a:xfrm>
          </p:grpSpPr>
          <p:sp>
            <p:nvSpPr>
              <p:cNvPr id="342" name="Line 11"/>
              <p:cNvSpPr>
                <a:spLocks noChangeShapeType="1"/>
              </p:cNvSpPr>
              <p:nvPr/>
            </p:nvSpPr>
            <p:spPr bwMode="auto">
              <a:xfrm>
                <a:off x="1872" y="2304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43" name="Line 12"/>
              <p:cNvSpPr>
                <a:spLocks noChangeShapeType="1"/>
              </p:cNvSpPr>
              <p:nvPr/>
            </p:nvSpPr>
            <p:spPr bwMode="auto">
              <a:xfrm>
                <a:off x="1911" y="2256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grpSp>
          <p:nvGrpSpPr>
            <p:cNvPr id="302" name="Group 13"/>
            <p:cNvGrpSpPr>
              <a:grpSpLocks/>
            </p:cNvGrpSpPr>
            <p:nvPr/>
          </p:nvGrpSpPr>
          <p:grpSpPr bwMode="auto">
            <a:xfrm>
              <a:off x="3084513" y="2138363"/>
              <a:ext cx="136525" cy="152400"/>
              <a:chOff x="1728" y="2160"/>
              <a:chExt cx="86" cy="96"/>
            </a:xfrm>
          </p:grpSpPr>
          <p:sp>
            <p:nvSpPr>
              <p:cNvPr id="340" name="Line 14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86" cy="0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41" name="Line 15"/>
              <p:cNvSpPr>
                <a:spLocks noChangeShapeType="1"/>
              </p:cNvSpPr>
              <p:nvPr/>
            </p:nvSpPr>
            <p:spPr bwMode="auto">
              <a:xfrm>
                <a:off x="1767" y="2160"/>
                <a:ext cx="9" cy="96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303" name="Oval 16"/>
            <p:cNvSpPr>
              <a:spLocks noChangeArrowheads="1"/>
            </p:cNvSpPr>
            <p:nvPr/>
          </p:nvSpPr>
          <p:spPr bwMode="auto">
            <a:xfrm>
              <a:off x="4125913" y="3673475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4" name="Oval 17"/>
            <p:cNvSpPr>
              <a:spLocks noChangeArrowheads="1"/>
            </p:cNvSpPr>
            <p:nvPr/>
          </p:nvSpPr>
          <p:spPr bwMode="auto">
            <a:xfrm>
              <a:off x="4151313" y="35861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5" name="Oval 18"/>
            <p:cNvSpPr>
              <a:spLocks noChangeArrowheads="1"/>
            </p:cNvSpPr>
            <p:nvPr/>
          </p:nvSpPr>
          <p:spPr bwMode="auto">
            <a:xfrm>
              <a:off x="4060825" y="38655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6" name="Oval 19"/>
            <p:cNvSpPr>
              <a:spLocks noChangeArrowheads="1"/>
            </p:cNvSpPr>
            <p:nvPr/>
          </p:nvSpPr>
          <p:spPr bwMode="auto">
            <a:xfrm>
              <a:off x="4027488" y="395605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7" name="Oval 20"/>
            <p:cNvSpPr>
              <a:spLocks noChangeArrowheads="1"/>
            </p:cNvSpPr>
            <p:nvPr/>
          </p:nvSpPr>
          <p:spPr bwMode="auto">
            <a:xfrm>
              <a:off x="3871913" y="41830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8" name="Oval 21"/>
            <p:cNvSpPr>
              <a:spLocks noChangeArrowheads="1"/>
            </p:cNvSpPr>
            <p:nvPr/>
          </p:nvSpPr>
          <p:spPr bwMode="auto">
            <a:xfrm>
              <a:off x="3810000" y="42719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09" name="Line 22"/>
            <p:cNvSpPr>
              <a:spLocks noChangeShapeType="1"/>
            </p:cNvSpPr>
            <p:nvPr/>
          </p:nvSpPr>
          <p:spPr bwMode="auto">
            <a:xfrm>
              <a:off x="4151313" y="38147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10" name="Line 23"/>
            <p:cNvSpPr>
              <a:spLocks noChangeShapeType="1"/>
            </p:cNvSpPr>
            <p:nvPr/>
          </p:nvSpPr>
          <p:spPr bwMode="auto">
            <a:xfrm>
              <a:off x="3998913" y="41195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11" name="Line 24"/>
            <p:cNvSpPr>
              <a:spLocks noChangeShapeType="1"/>
            </p:cNvSpPr>
            <p:nvPr/>
          </p:nvSpPr>
          <p:spPr bwMode="auto">
            <a:xfrm>
              <a:off x="2703513" y="22145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12" name="Line 25"/>
            <p:cNvSpPr>
              <a:spLocks noChangeShapeType="1"/>
            </p:cNvSpPr>
            <p:nvPr/>
          </p:nvSpPr>
          <p:spPr bwMode="auto">
            <a:xfrm>
              <a:off x="2474913" y="22907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13" name="Oval 26"/>
            <p:cNvSpPr>
              <a:spLocks noChangeArrowheads="1"/>
            </p:cNvSpPr>
            <p:nvPr/>
          </p:nvSpPr>
          <p:spPr bwMode="auto">
            <a:xfrm>
              <a:off x="3833813" y="1793875"/>
              <a:ext cx="1295400" cy="1295400"/>
            </a:xfrm>
            <a:prstGeom prst="ellipse">
              <a:avLst/>
            </a:prstGeom>
            <a:noFill/>
            <a:ln w="25400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14" name="Oval 27"/>
            <p:cNvSpPr>
              <a:spLocks noChangeArrowheads="1"/>
            </p:cNvSpPr>
            <p:nvPr/>
          </p:nvSpPr>
          <p:spPr bwMode="auto">
            <a:xfrm>
              <a:off x="3951288" y="1912938"/>
              <a:ext cx="1066800" cy="1050925"/>
            </a:xfrm>
            <a:prstGeom prst="ellips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15" name="Oval 28"/>
            <p:cNvSpPr>
              <a:spLocks noChangeArrowheads="1"/>
            </p:cNvSpPr>
            <p:nvPr/>
          </p:nvSpPr>
          <p:spPr bwMode="auto">
            <a:xfrm>
              <a:off x="4146550" y="326390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16" name="Oval 29"/>
            <p:cNvSpPr>
              <a:spLocks noChangeArrowheads="1"/>
            </p:cNvSpPr>
            <p:nvPr/>
          </p:nvSpPr>
          <p:spPr bwMode="auto">
            <a:xfrm>
              <a:off x="4159250" y="336550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17" name="Line 30"/>
            <p:cNvSpPr>
              <a:spLocks noChangeShapeType="1"/>
            </p:cNvSpPr>
            <p:nvPr/>
          </p:nvSpPr>
          <p:spPr bwMode="auto">
            <a:xfrm>
              <a:off x="4200525" y="35099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318" name="Group 31"/>
            <p:cNvGrpSpPr>
              <a:grpSpLocks/>
            </p:cNvGrpSpPr>
            <p:nvPr/>
          </p:nvGrpSpPr>
          <p:grpSpPr bwMode="auto">
            <a:xfrm>
              <a:off x="1712913" y="2747963"/>
              <a:ext cx="136525" cy="152400"/>
              <a:chOff x="1872" y="2256"/>
              <a:chExt cx="86" cy="96"/>
            </a:xfrm>
          </p:grpSpPr>
          <p:sp>
            <p:nvSpPr>
              <p:cNvPr id="338" name="Line 32"/>
              <p:cNvSpPr>
                <a:spLocks noChangeShapeType="1"/>
              </p:cNvSpPr>
              <p:nvPr/>
            </p:nvSpPr>
            <p:spPr bwMode="auto">
              <a:xfrm>
                <a:off x="1872" y="2304"/>
                <a:ext cx="86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339" name="Line 33"/>
              <p:cNvSpPr>
                <a:spLocks noChangeShapeType="1"/>
              </p:cNvSpPr>
              <p:nvPr/>
            </p:nvSpPr>
            <p:spPr bwMode="auto">
              <a:xfrm>
                <a:off x="1911" y="2256"/>
                <a:ext cx="9" cy="9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319" name="Line 34"/>
            <p:cNvSpPr>
              <a:spLocks noChangeShapeType="1"/>
            </p:cNvSpPr>
            <p:nvPr/>
          </p:nvSpPr>
          <p:spPr bwMode="auto">
            <a:xfrm flipV="1">
              <a:off x="1068388" y="4540250"/>
              <a:ext cx="4227512" cy="334963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20" name="Oval 35"/>
            <p:cNvSpPr>
              <a:spLocks noChangeArrowheads="1"/>
            </p:cNvSpPr>
            <p:nvPr/>
          </p:nvSpPr>
          <p:spPr bwMode="auto">
            <a:xfrm>
              <a:off x="2373313" y="4733925"/>
              <a:ext cx="1524000" cy="1447800"/>
            </a:xfrm>
            <a:prstGeom prst="ellipse">
              <a:avLst/>
            </a:prstGeom>
            <a:solidFill>
              <a:srgbClr val="C0C0C0"/>
            </a:soli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1" name="Text Box 36"/>
            <p:cNvSpPr txBox="1">
              <a:spLocks noChangeArrowheads="1"/>
            </p:cNvSpPr>
            <p:nvPr/>
          </p:nvSpPr>
          <p:spPr bwMode="auto">
            <a:xfrm>
              <a:off x="2406650" y="5035550"/>
              <a:ext cx="1447800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2400" smtClean="0">
                  <a:solidFill>
                    <a:srgbClr val="0A357E"/>
                  </a:solidFill>
                </a:rPr>
                <a:t>Transfer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US" altLang="zh-CN" sz="2400" smtClean="0">
                  <a:solidFill>
                    <a:srgbClr val="0A357E"/>
                  </a:solidFill>
                </a:rPr>
                <a:t> Roller</a:t>
              </a:r>
            </a:p>
          </p:txBody>
        </p:sp>
        <p:sp>
          <p:nvSpPr>
            <p:cNvPr id="322" name="Oval 37"/>
            <p:cNvSpPr>
              <a:spLocks noChangeArrowheads="1"/>
            </p:cNvSpPr>
            <p:nvPr/>
          </p:nvSpPr>
          <p:spPr bwMode="auto">
            <a:xfrm>
              <a:off x="3640138" y="44116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3" name="Oval 38"/>
            <p:cNvSpPr>
              <a:spLocks noChangeArrowheads="1"/>
            </p:cNvSpPr>
            <p:nvPr/>
          </p:nvSpPr>
          <p:spPr bwMode="auto">
            <a:xfrm>
              <a:off x="3557588" y="4467225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4" name="Oval 39"/>
            <p:cNvSpPr>
              <a:spLocks noChangeArrowheads="1"/>
            </p:cNvSpPr>
            <p:nvPr/>
          </p:nvSpPr>
          <p:spPr bwMode="auto">
            <a:xfrm>
              <a:off x="3389313" y="4554538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5" name="Oval 40"/>
            <p:cNvSpPr>
              <a:spLocks noChangeArrowheads="1"/>
            </p:cNvSpPr>
            <p:nvPr/>
          </p:nvSpPr>
          <p:spPr bwMode="auto">
            <a:xfrm>
              <a:off x="3319463" y="455930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6" name="Oval 41"/>
            <p:cNvSpPr>
              <a:spLocks noChangeArrowheads="1"/>
            </p:cNvSpPr>
            <p:nvPr/>
          </p:nvSpPr>
          <p:spPr bwMode="auto">
            <a:xfrm>
              <a:off x="3062288" y="4613275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7" name="Oval 42"/>
            <p:cNvSpPr>
              <a:spLocks noChangeArrowheads="1"/>
            </p:cNvSpPr>
            <p:nvPr/>
          </p:nvSpPr>
          <p:spPr bwMode="auto">
            <a:xfrm>
              <a:off x="2955925" y="462915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8" name="Oval 43"/>
            <p:cNvSpPr>
              <a:spLocks noChangeArrowheads="1"/>
            </p:cNvSpPr>
            <p:nvPr/>
          </p:nvSpPr>
          <p:spPr bwMode="auto">
            <a:xfrm>
              <a:off x="2724150" y="464661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9" name="Line 44"/>
            <p:cNvSpPr>
              <a:spLocks noChangeShapeType="1"/>
            </p:cNvSpPr>
            <p:nvPr/>
          </p:nvSpPr>
          <p:spPr bwMode="auto">
            <a:xfrm>
              <a:off x="3743325" y="4406900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30" name="Line 45"/>
            <p:cNvSpPr>
              <a:spLocks noChangeShapeType="1"/>
            </p:cNvSpPr>
            <p:nvPr/>
          </p:nvSpPr>
          <p:spPr bwMode="auto">
            <a:xfrm>
              <a:off x="4303713" y="4424363"/>
              <a:ext cx="136525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31" name="Oval 46"/>
            <p:cNvSpPr>
              <a:spLocks noChangeArrowheads="1"/>
            </p:cNvSpPr>
            <p:nvPr/>
          </p:nvSpPr>
          <p:spPr bwMode="auto">
            <a:xfrm>
              <a:off x="2616200" y="4649788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32" name="Oval 47"/>
            <p:cNvSpPr>
              <a:spLocks noChangeArrowheads="1"/>
            </p:cNvSpPr>
            <p:nvPr/>
          </p:nvSpPr>
          <p:spPr bwMode="auto">
            <a:xfrm>
              <a:off x="2459038" y="46783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33" name="Oval 48"/>
            <p:cNvSpPr>
              <a:spLocks noChangeArrowheads="1"/>
            </p:cNvSpPr>
            <p:nvPr/>
          </p:nvSpPr>
          <p:spPr bwMode="auto">
            <a:xfrm>
              <a:off x="2362200" y="4687888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34" name="Oval 49"/>
            <p:cNvSpPr>
              <a:spLocks noChangeArrowheads="1"/>
            </p:cNvSpPr>
            <p:nvPr/>
          </p:nvSpPr>
          <p:spPr bwMode="auto">
            <a:xfrm>
              <a:off x="2209800" y="4686300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35" name="Line 50"/>
            <p:cNvSpPr>
              <a:spLocks noChangeShapeType="1"/>
            </p:cNvSpPr>
            <p:nvPr/>
          </p:nvSpPr>
          <p:spPr bwMode="auto">
            <a:xfrm flipH="1">
              <a:off x="4341813" y="4800600"/>
              <a:ext cx="763587" cy="619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336" name="Text Box 51"/>
            <p:cNvSpPr txBox="1">
              <a:spLocks noChangeArrowheads="1"/>
            </p:cNvSpPr>
            <p:nvPr/>
          </p:nvSpPr>
          <p:spPr bwMode="auto">
            <a:xfrm rot="-238252">
              <a:off x="4525963" y="4818063"/>
              <a:ext cx="15240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800" b="0" smtClean="0">
                  <a:solidFill>
                    <a:srgbClr val="0A357E"/>
                  </a:solidFill>
                  <a:latin typeface="Arial" charset="0"/>
                </a:rPr>
                <a:t>纸路</a:t>
              </a:r>
              <a:endParaRPr lang="zh-CN" altLang="en-US" sz="1800" b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7" name="Arc 52"/>
            <p:cNvSpPr>
              <a:spLocks/>
            </p:cNvSpPr>
            <p:nvPr/>
          </p:nvSpPr>
          <p:spPr bwMode="auto">
            <a:xfrm flipH="1" flipV="1">
              <a:off x="2487613" y="5384800"/>
              <a:ext cx="228600" cy="401638"/>
            </a:xfrm>
            <a:custGeom>
              <a:avLst/>
              <a:gdLst>
                <a:gd name="T0" fmla="*/ 109358 w 21600"/>
                <a:gd name="T1" fmla="*/ 0 h 18968"/>
                <a:gd name="T2" fmla="*/ 228600 w 21600"/>
                <a:gd name="T3" fmla="*/ 401638 h 18968"/>
                <a:gd name="T4" fmla="*/ 0 w 21600"/>
                <a:gd name="T5" fmla="*/ 401638 h 18968"/>
                <a:gd name="T6" fmla="*/ 0 60000 65536"/>
                <a:gd name="T7" fmla="*/ 0 60000 65536"/>
                <a:gd name="T8" fmla="*/ 0 60000 65536"/>
                <a:gd name="T9" fmla="*/ 0 w 21600"/>
                <a:gd name="T10" fmla="*/ 0 h 18968"/>
                <a:gd name="T11" fmla="*/ 21600 w 21600"/>
                <a:gd name="T12" fmla="*/ 18968 h 189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8968" fill="none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</a:path>
                <a:path w="21600" h="18968" stroke="0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  <a:lnTo>
                    <a:pt x="0" y="18968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 type="stealth" w="med" len="med"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激光打印机：</a:t>
            </a:r>
            <a:r>
              <a:rPr lang="zh-CN" altLang="en-US" smtClean="0">
                <a:solidFill>
                  <a:srgbClr val="CC00FF"/>
                </a:solidFill>
              </a:rPr>
              <a:t>成像过程 </a:t>
            </a:r>
            <a:r>
              <a:rPr lang="en-US" altLang="zh-CN" smtClean="0">
                <a:solidFill>
                  <a:srgbClr val="CC00FF"/>
                </a:solidFill>
              </a:rPr>
              <a:t>– </a:t>
            </a:r>
            <a:r>
              <a:rPr lang="en-US" altLang="zh-CN" smtClean="0">
                <a:solidFill>
                  <a:srgbClr val="008000"/>
                </a:solidFill>
              </a:rPr>
              <a:t>5.</a:t>
            </a:r>
            <a:r>
              <a:rPr lang="zh-CN" altLang="en-US" smtClean="0">
                <a:solidFill>
                  <a:srgbClr val="008000"/>
                </a:solidFill>
              </a:rPr>
              <a:t>热溶</a:t>
            </a:r>
            <a:endParaRPr lang="zh-CN" altLang="en-US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93</a:t>
            </a:fld>
            <a:endParaRPr lang="en-US" altLang="zh-CN"/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auto">
          <a:xfrm>
            <a:off x="3563860" y="692620"/>
            <a:ext cx="532874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 smtClean="0">
                <a:solidFill>
                  <a:srgbClr val="003399"/>
                </a:solidFill>
                <a:latin typeface="Arial" charset="0"/>
              </a:rPr>
              <a:t>热溶:</a:t>
            </a:r>
            <a:endParaRPr lang="zh-CN" altLang="en-US" sz="2400" smtClean="0">
              <a:solidFill>
                <a:srgbClr val="003399"/>
              </a:solidFill>
              <a:latin typeface="Arial" charset="0"/>
            </a:endParaRPr>
          </a:p>
          <a:p>
            <a:pPr algn="l" eaLnBrk="0" hangingPunct="0"/>
            <a:r>
              <a:rPr lang="zh-CN" altLang="en-US" sz="2400" smtClean="0">
                <a:solidFill>
                  <a:srgbClr val="003399"/>
                </a:solidFill>
                <a:latin typeface="Arial" charset="0"/>
              </a:rPr>
              <a:t>通过高温使墨粉融化并固定在纸上。</a:t>
            </a:r>
            <a:r>
              <a:rPr lang="en-US" altLang="zh-CN" sz="2400" smtClean="0">
                <a:solidFill>
                  <a:srgbClr val="003399"/>
                </a:solidFill>
                <a:latin typeface="Arial" charset="0"/>
              </a:rPr>
              <a:t/>
            </a:r>
            <a:br>
              <a:rPr lang="en-US" altLang="zh-CN" sz="2400" smtClean="0">
                <a:solidFill>
                  <a:srgbClr val="003399"/>
                </a:solidFill>
                <a:latin typeface="Arial" charset="0"/>
              </a:rPr>
            </a:br>
            <a:r>
              <a:rPr lang="zh-CN" altLang="en-US" sz="2400" smtClean="0">
                <a:solidFill>
                  <a:srgbClr val="003399"/>
                </a:solidFill>
                <a:latin typeface="Arial" charset="0"/>
              </a:rPr>
              <a:t>热溶组件是由上方的加热滚轴和下方的压力滚轴组成的。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323410" y="2708900"/>
            <a:ext cx="5864225" cy="2952750"/>
            <a:chOff x="536575" y="3228975"/>
            <a:chExt cx="5864225" cy="2952750"/>
          </a:xfrm>
        </p:grpSpPr>
        <p:sp>
          <p:nvSpPr>
            <p:cNvPr id="56" name="Line 5"/>
            <p:cNvSpPr>
              <a:spLocks noChangeShapeType="1"/>
            </p:cNvSpPr>
            <p:nvPr/>
          </p:nvSpPr>
          <p:spPr bwMode="auto">
            <a:xfrm rot="288752" flipV="1">
              <a:off x="1068388" y="4540250"/>
              <a:ext cx="4227512" cy="334963"/>
            </a:xfrm>
            <a:prstGeom prst="line">
              <a:avLst/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3841750" y="4602163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8" name="Oval 7"/>
            <p:cNvSpPr>
              <a:spLocks noChangeArrowheads="1"/>
            </p:cNvSpPr>
            <p:nvPr/>
          </p:nvSpPr>
          <p:spPr bwMode="auto">
            <a:xfrm>
              <a:off x="3932238" y="4605338"/>
              <a:ext cx="76200" cy="76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9" name="Oval 8"/>
            <p:cNvSpPr>
              <a:spLocks noChangeArrowheads="1"/>
            </p:cNvSpPr>
            <p:nvPr/>
          </p:nvSpPr>
          <p:spPr bwMode="auto">
            <a:xfrm>
              <a:off x="1993900" y="4621213"/>
              <a:ext cx="76200" cy="762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0" name="Oval 9"/>
            <p:cNvSpPr>
              <a:spLocks noChangeArrowheads="1"/>
            </p:cNvSpPr>
            <p:nvPr/>
          </p:nvSpPr>
          <p:spPr bwMode="auto">
            <a:xfrm>
              <a:off x="1909763" y="4624388"/>
              <a:ext cx="76200" cy="762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1" name="Oval 10"/>
            <p:cNvSpPr>
              <a:spLocks noChangeArrowheads="1"/>
            </p:cNvSpPr>
            <p:nvPr/>
          </p:nvSpPr>
          <p:spPr bwMode="auto">
            <a:xfrm>
              <a:off x="2360613" y="4614863"/>
              <a:ext cx="76200" cy="762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2" name="Oval 11"/>
            <p:cNvSpPr>
              <a:spLocks noChangeArrowheads="1"/>
            </p:cNvSpPr>
            <p:nvPr/>
          </p:nvSpPr>
          <p:spPr bwMode="auto">
            <a:xfrm>
              <a:off x="2287588" y="4624388"/>
              <a:ext cx="76200" cy="762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3" name="Oval 12"/>
            <p:cNvSpPr>
              <a:spLocks noChangeArrowheads="1"/>
            </p:cNvSpPr>
            <p:nvPr/>
          </p:nvSpPr>
          <p:spPr bwMode="auto">
            <a:xfrm>
              <a:off x="2198688" y="4624388"/>
              <a:ext cx="76200" cy="7620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4" name="Line 13"/>
            <p:cNvSpPr>
              <a:spLocks noChangeShapeType="1"/>
            </p:cNvSpPr>
            <p:nvPr/>
          </p:nvSpPr>
          <p:spPr bwMode="auto">
            <a:xfrm rot="328788" flipH="1">
              <a:off x="4341813" y="4800600"/>
              <a:ext cx="763587" cy="6191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5" name="Text Box 14"/>
            <p:cNvSpPr txBox="1">
              <a:spLocks noChangeArrowheads="1"/>
            </p:cNvSpPr>
            <p:nvPr/>
          </p:nvSpPr>
          <p:spPr bwMode="auto">
            <a:xfrm rot="-19965">
              <a:off x="4876800" y="5181600"/>
              <a:ext cx="1524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800" b="0" smtClean="0">
                  <a:solidFill>
                    <a:srgbClr val="0A357E"/>
                  </a:solidFill>
                  <a:latin typeface="Arial" charset="0"/>
                </a:rPr>
                <a:t>纸路</a:t>
              </a:r>
              <a:endParaRPr lang="zh-CN" altLang="en-US" sz="1800" b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6" name="Oval 15"/>
            <p:cNvSpPr>
              <a:spLocks noChangeArrowheads="1"/>
            </p:cNvSpPr>
            <p:nvPr/>
          </p:nvSpPr>
          <p:spPr bwMode="auto">
            <a:xfrm>
              <a:off x="2373313" y="4733925"/>
              <a:ext cx="1524000" cy="1447800"/>
            </a:xfrm>
            <a:prstGeom prst="ellipse">
              <a:avLst/>
            </a:prstGeom>
            <a:solidFill>
              <a:srgbClr val="C0C0C0"/>
            </a:soli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7" name="Text Box 16"/>
            <p:cNvSpPr txBox="1">
              <a:spLocks noChangeArrowheads="1"/>
            </p:cNvSpPr>
            <p:nvPr/>
          </p:nvSpPr>
          <p:spPr bwMode="auto">
            <a:xfrm>
              <a:off x="2406650" y="5133975"/>
              <a:ext cx="14478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600" smtClean="0">
                  <a:solidFill>
                    <a:srgbClr val="0A357E"/>
                  </a:solidFill>
                  <a:latin typeface="Arial" charset="0"/>
                </a:rPr>
                <a:t>Pressure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US" altLang="zh-CN" sz="1600" smtClean="0">
                  <a:solidFill>
                    <a:srgbClr val="0A357E"/>
                  </a:solidFill>
                  <a:latin typeface="Arial" charset="0"/>
                </a:rPr>
                <a:t> Roller</a:t>
              </a:r>
              <a:endParaRPr lang="en-US" altLang="zh-CN" sz="2400" smtClean="0">
                <a:solidFill>
                  <a:srgbClr val="0A357E"/>
                </a:solidFill>
              </a:endParaRPr>
            </a:p>
          </p:txBody>
        </p:sp>
        <p:sp>
          <p:nvSpPr>
            <p:cNvPr id="68" name="Arc 17"/>
            <p:cNvSpPr>
              <a:spLocks/>
            </p:cNvSpPr>
            <p:nvPr/>
          </p:nvSpPr>
          <p:spPr bwMode="auto">
            <a:xfrm rot="7020045" flipH="1" flipV="1">
              <a:off x="3072607" y="4850606"/>
              <a:ext cx="228600" cy="401637"/>
            </a:xfrm>
            <a:custGeom>
              <a:avLst/>
              <a:gdLst>
                <a:gd name="T0" fmla="*/ 109358 w 21600"/>
                <a:gd name="T1" fmla="*/ 0 h 18968"/>
                <a:gd name="T2" fmla="*/ 228600 w 21600"/>
                <a:gd name="T3" fmla="*/ 401637 h 18968"/>
                <a:gd name="T4" fmla="*/ 0 w 21600"/>
                <a:gd name="T5" fmla="*/ 401637 h 18968"/>
                <a:gd name="T6" fmla="*/ 0 60000 65536"/>
                <a:gd name="T7" fmla="*/ 0 60000 65536"/>
                <a:gd name="T8" fmla="*/ 0 60000 65536"/>
                <a:gd name="T9" fmla="*/ 0 w 21600"/>
                <a:gd name="T10" fmla="*/ 0 h 18968"/>
                <a:gd name="T11" fmla="*/ 21600 w 21600"/>
                <a:gd name="T12" fmla="*/ 18968 h 189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8968" fill="none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</a:path>
                <a:path w="21600" h="18968" stroke="0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  <a:lnTo>
                    <a:pt x="0" y="18968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 type="stealth" w="med" len="med"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9" name="Oval 18"/>
            <p:cNvSpPr>
              <a:spLocks noChangeArrowheads="1"/>
            </p:cNvSpPr>
            <p:nvPr/>
          </p:nvSpPr>
          <p:spPr bwMode="auto">
            <a:xfrm>
              <a:off x="2482850" y="4843463"/>
              <a:ext cx="1309688" cy="1243012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0" name="Oval 19"/>
            <p:cNvSpPr>
              <a:spLocks noChangeArrowheads="1"/>
            </p:cNvSpPr>
            <p:nvPr/>
          </p:nvSpPr>
          <p:spPr bwMode="auto">
            <a:xfrm>
              <a:off x="2414588" y="3228975"/>
              <a:ext cx="1524000" cy="1447800"/>
            </a:xfrm>
            <a:prstGeom prst="ellipse">
              <a:avLst/>
            </a:prstGeom>
            <a:solidFill>
              <a:srgbClr val="C0C0C0"/>
            </a:solidFill>
            <a:ln w="254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1" name="Text Box 20"/>
            <p:cNvSpPr txBox="1">
              <a:spLocks noChangeArrowheads="1"/>
            </p:cNvSpPr>
            <p:nvPr/>
          </p:nvSpPr>
          <p:spPr bwMode="auto">
            <a:xfrm>
              <a:off x="2435225" y="3592513"/>
              <a:ext cx="14478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600" smtClean="0">
                  <a:solidFill>
                    <a:srgbClr val="0A357E"/>
                  </a:solidFill>
                  <a:latin typeface="Arial" charset="0"/>
                </a:rPr>
                <a:t>Upper fuser roller (hot)</a:t>
              </a:r>
              <a:endParaRPr lang="en-US" altLang="zh-CN" sz="2400" smtClean="0">
                <a:solidFill>
                  <a:srgbClr val="0A357E"/>
                </a:solidFill>
              </a:endParaRPr>
            </a:p>
          </p:txBody>
        </p:sp>
        <p:sp>
          <p:nvSpPr>
            <p:cNvPr id="72" name="Arc 21"/>
            <p:cNvSpPr>
              <a:spLocks/>
            </p:cNvSpPr>
            <p:nvPr/>
          </p:nvSpPr>
          <p:spPr bwMode="auto">
            <a:xfrm rot="-4144631" flipH="1" flipV="1">
              <a:off x="3047207" y="4115594"/>
              <a:ext cx="228600" cy="401637"/>
            </a:xfrm>
            <a:custGeom>
              <a:avLst/>
              <a:gdLst>
                <a:gd name="T0" fmla="*/ 109358 w 21600"/>
                <a:gd name="T1" fmla="*/ 0 h 18968"/>
                <a:gd name="T2" fmla="*/ 228600 w 21600"/>
                <a:gd name="T3" fmla="*/ 401637 h 18968"/>
                <a:gd name="T4" fmla="*/ 0 w 21600"/>
                <a:gd name="T5" fmla="*/ 401637 h 18968"/>
                <a:gd name="T6" fmla="*/ 0 60000 65536"/>
                <a:gd name="T7" fmla="*/ 0 60000 65536"/>
                <a:gd name="T8" fmla="*/ 0 60000 65536"/>
                <a:gd name="T9" fmla="*/ 0 w 21600"/>
                <a:gd name="T10" fmla="*/ 0 h 18968"/>
                <a:gd name="T11" fmla="*/ 21600 w 21600"/>
                <a:gd name="T12" fmla="*/ 18968 h 189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8968" fill="none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</a:path>
                <a:path w="21600" h="18968" stroke="0" extrusionOk="0">
                  <a:moveTo>
                    <a:pt x="10333" y="-1"/>
                  </a:moveTo>
                  <a:cubicBezTo>
                    <a:pt x="17277" y="3783"/>
                    <a:pt x="21600" y="11059"/>
                    <a:pt x="21600" y="18968"/>
                  </a:cubicBezTo>
                  <a:lnTo>
                    <a:pt x="0" y="18968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3" name="Oval 22"/>
            <p:cNvSpPr>
              <a:spLocks noChangeArrowheads="1"/>
            </p:cNvSpPr>
            <p:nvPr/>
          </p:nvSpPr>
          <p:spPr bwMode="auto">
            <a:xfrm>
              <a:off x="2524125" y="3325813"/>
              <a:ext cx="1309688" cy="1219200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4" name="Text Box 23"/>
            <p:cNvSpPr txBox="1">
              <a:spLocks noChangeArrowheads="1"/>
            </p:cNvSpPr>
            <p:nvPr/>
          </p:nvSpPr>
          <p:spPr bwMode="auto">
            <a:xfrm>
              <a:off x="536575" y="3787775"/>
              <a:ext cx="14478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600" smtClean="0">
                  <a:solidFill>
                    <a:srgbClr val="0A357E"/>
                  </a:solidFill>
                  <a:latin typeface="Arial" charset="0"/>
                </a:rPr>
                <a:t>固定墨粉</a:t>
              </a:r>
              <a:endParaRPr lang="zh-CN" altLang="en-US" sz="1600" b="0" smtClean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75" name="Line 24"/>
            <p:cNvSpPr>
              <a:spLocks noChangeShapeType="1"/>
            </p:cNvSpPr>
            <p:nvPr/>
          </p:nvSpPr>
          <p:spPr bwMode="auto">
            <a:xfrm>
              <a:off x="1752600" y="4114800"/>
              <a:ext cx="355600" cy="455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6" name="Text Box 25"/>
            <p:cNvSpPr txBox="1">
              <a:spLocks noChangeArrowheads="1"/>
            </p:cNvSpPr>
            <p:nvPr/>
          </p:nvSpPr>
          <p:spPr bwMode="auto">
            <a:xfrm>
              <a:off x="4398963" y="4051300"/>
              <a:ext cx="162083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600" smtClean="0">
                  <a:solidFill>
                    <a:srgbClr val="0A357E"/>
                  </a:solidFill>
                  <a:latin typeface="Arial" charset="0"/>
                </a:rPr>
                <a:t>未融化墨粉</a:t>
              </a:r>
              <a:endParaRPr lang="zh-CN" altLang="en-US" sz="1600" b="0" smtClean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77" name="Line 26"/>
            <p:cNvSpPr>
              <a:spLocks noChangeShapeType="1"/>
            </p:cNvSpPr>
            <p:nvPr/>
          </p:nvSpPr>
          <p:spPr bwMode="auto">
            <a:xfrm rot="5305862">
              <a:off x="3988594" y="4177507"/>
              <a:ext cx="355600" cy="4556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激光打印机：</a:t>
            </a:r>
            <a:r>
              <a:rPr lang="zh-CN" altLang="en-US" smtClean="0">
                <a:solidFill>
                  <a:srgbClr val="CC00FF"/>
                </a:solidFill>
              </a:rPr>
              <a:t>成像过程 </a:t>
            </a:r>
            <a:r>
              <a:rPr lang="en-US" altLang="zh-CN" smtClean="0">
                <a:solidFill>
                  <a:srgbClr val="CC00FF"/>
                </a:solidFill>
              </a:rPr>
              <a:t>– </a:t>
            </a:r>
            <a:r>
              <a:rPr lang="en-US" altLang="zh-CN" smtClean="0">
                <a:solidFill>
                  <a:srgbClr val="008000"/>
                </a:solidFill>
              </a:rPr>
              <a:t>6.</a:t>
            </a:r>
            <a:r>
              <a:rPr lang="zh-CN" altLang="en-US" smtClean="0">
                <a:solidFill>
                  <a:srgbClr val="008000"/>
                </a:solidFill>
              </a:rPr>
              <a:t>清除</a:t>
            </a:r>
            <a:endParaRPr lang="zh-CN" altLang="en-US">
              <a:solidFill>
                <a:srgbClr val="008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94</a:t>
            </a:fld>
            <a:endParaRPr lang="en-US" altLang="zh-CN"/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4644010" y="620610"/>
            <a:ext cx="4464620" cy="273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/>
            <a:r>
              <a:rPr lang="zh-CN" altLang="en-US" i="1" smtClean="0">
                <a:solidFill>
                  <a:srgbClr val="003399"/>
                </a:solidFill>
                <a:latin typeface="+mn-lt"/>
              </a:rPr>
              <a:t>清除</a:t>
            </a:r>
            <a:r>
              <a:rPr lang="zh-CN" altLang="en-US" sz="2400" smtClean="0">
                <a:solidFill>
                  <a:srgbClr val="003399"/>
                </a:solidFill>
                <a:latin typeface="+mn-lt"/>
              </a:rPr>
              <a:t>：</a:t>
            </a:r>
          </a:p>
          <a:p>
            <a:pPr algn="l" eaLnBrk="0" hangingPunct="0"/>
            <a:r>
              <a:rPr lang="zh-CN" altLang="en-US" sz="2400" smtClean="0">
                <a:solidFill>
                  <a:srgbClr val="003399"/>
                </a:solidFill>
                <a:latin typeface="+mn-lt"/>
              </a:rPr>
              <a:t>将感光鼓</a:t>
            </a:r>
            <a:r>
              <a:rPr lang="en-US" altLang="zh-CN" sz="2400" smtClean="0">
                <a:solidFill>
                  <a:srgbClr val="003399"/>
                </a:solidFill>
                <a:latin typeface="+mn-lt"/>
              </a:rPr>
              <a:t> OPC </a:t>
            </a:r>
            <a:r>
              <a:rPr lang="zh-CN" altLang="en-US" sz="2400" smtClean="0">
                <a:solidFill>
                  <a:srgbClr val="003399"/>
                </a:solidFill>
                <a:latin typeface="+mn-lt"/>
              </a:rPr>
              <a:t>表面清除干净。</a:t>
            </a:r>
          </a:p>
          <a:p>
            <a:pPr algn="l" eaLnBrk="0" hangingPunct="0"/>
            <a:r>
              <a:rPr lang="zh-CN" altLang="en-US" sz="2400" smtClean="0">
                <a:solidFill>
                  <a:srgbClr val="003399"/>
                </a:solidFill>
                <a:latin typeface="+mn-lt"/>
              </a:rPr>
              <a:t>清洁挡片将剩余墨粉收集到废粉仓。</a:t>
            </a:r>
            <a:r>
              <a:rPr lang="en-US" altLang="zh-CN" sz="2400" smtClean="0">
                <a:solidFill>
                  <a:srgbClr val="003399"/>
                </a:solidFill>
                <a:latin typeface="+mn-lt"/>
              </a:rPr>
              <a:t/>
            </a:r>
            <a:br>
              <a:rPr lang="en-US" altLang="zh-CN" sz="2400" smtClean="0">
                <a:solidFill>
                  <a:srgbClr val="003399"/>
                </a:solidFill>
                <a:latin typeface="+mn-lt"/>
              </a:rPr>
            </a:br>
            <a:r>
              <a:rPr lang="en-US" altLang="zh-CN" sz="2400" smtClean="0">
                <a:solidFill>
                  <a:srgbClr val="003399"/>
                </a:solidFill>
                <a:latin typeface="+mn-lt"/>
              </a:rPr>
              <a:t>The recovery blade </a:t>
            </a:r>
            <a:r>
              <a:rPr lang="zh-CN" altLang="en-US" sz="2400" smtClean="0">
                <a:solidFill>
                  <a:srgbClr val="003399"/>
                </a:solidFill>
                <a:latin typeface="+mn-lt"/>
              </a:rPr>
              <a:t>防止剩余墨粉漏出来。</a:t>
            </a:r>
          </a:p>
        </p:txBody>
      </p:sp>
      <p:grpSp>
        <p:nvGrpSpPr>
          <p:cNvPr id="29" name="Group 5"/>
          <p:cNvGrpSpPr>
            <a:grpSpLocks/>
          </p:cNvGrpSpPr>
          <p:nvPr/>
        </p:nvGrpSpPr>
        <p:grpSpPr bwMode="auto">
          <a:xfrm>
            <a:off x="179390" y="1556740"/>
            <a:ext cx="4530725" cy="4746625"/>
            <a:chOff x="442" y="960"/>
            <a:chExt cx="2854" cy="2990"/>
          </a:xfrm>
        </p:grpSpPr>
        <p:sp>
          <p:nvSpPr>
            <p:cNvPr id="30" name="Oval 6"/>
            <p:cNvSpPr>
              <a:spLocks noChangeArrowheads="1"/>
            </p:cNvSpPr>
            <p:nvPr/>
          </p:nvSpPr>
          <p:spPr bwMode="auto">
            <a:xfrm>
              <a:off x="1957" y="2927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1603" y="2719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1736" y="2683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1341" y="2696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1680" y="2704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5" name="Oval 11"/>
            <p:cNvSpPr>
              <a:spLocks noChangeArrowheads="1"/>
            </p:cNvSpPr>
            <p:nvPr/>
          </p:nvSpPr>
          <p:spPr bwMode="auto">
            <a:xfrm>
              <a:off x="1677" y="2441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6" name="Oval 12"/>
            <p:cNvSpPr>
              <a:spLocks noChangeArrowheads="1"/>
            </p:cNvSpPr>
            <p:nvPr/>
          </p:nvSpPr>
          <p:spPr bwMode="auto">
            <a:xfrm>
              <a:off x="1680" y="960"/>
              <a:ext cx="768" cy="768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7" name="Oval 13"/>
            <p:cNvSpPr>
              <a:spLocks noChangeArrowheads="1"/>
            </p:cNvSpPr>
            <p:nvPr/>
          </p:nvSpPr>
          <p:spPr bwMode="auto">
            <a:xfrm>
              <a:off x="1725" y="1015"/>
              <a:ext cx="672" cy="673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38" name="Oval 14"/>
            <p:cNvSpPr>
              <a:spLocks noChangeArrowheads="1"/>
            </p:cNvSpPr>
            <p:nvPr/>
          </p:nvSpPr>
          <p:spPr bwMode="auto">
            <a:xfrm>
              <a:off x="1855" y="1126"/>
              <a:ext cx="430" cy="44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2400" smtClean="0">
                  <a:solidFill>
                    <a:srgbClr val="0A357E"/>
                  </a:solidFill>
                </a:rPr>
                <a:t>PCR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39" name="Arc 15"/>
            <p:cNvSpPr>
              <a:spLocks/>
            </p:cNvSpPr>
            <p:nvPr/>
          </p:nvSpPr>
          <p:spPr bwMode="auto">
            <a:xfrm flipH="1" flipV="1">
              <a:off x="1775" y="1312"/>
              <a:ext cx="144" cy="240"/>
            </a:xfrm>
            <a:custGeom>
              <a:avLst/>
              <a:gdLst>
                <a:gd name="T0" fmla="*/ 7 w 21600"/>
                <a:gd name="T1" fmla="*/ 0 h 21571"/>
                <a:gd name="T2" fmla="*/ 144 w 21600"/>
                <a:gd name="T3" fmla="*/ 240 h 21571"/>
                <a:gd name="T4" fmla="*/ 0 w 21600"/>
                <a:gd name="T5" fmla="*/ 240 h 21571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71"/>
                <a:gd name="T11" fmla="*/ 21600 w 21600"/>
                <a:gd name="T12" fmla="*/ 21571 h 215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71" fill="none" extrusionOk="0">
                  <a:moveTo>
                    <a:pt x="1122" y="0"/>
                  </a:moveTo>
                  <a:cubicBezTo>
                    <a:pt x="12600" y="597"/>
                    <a:pt x="21600" y="10078"/>
                    <a:pt x="21600" y="21571"/>
                  </a:cubicBezTo>
                </a:path>
                <a:path w="21600" h="21571" stroke="0" extrusionOk="0">
                  <a:moveTo>
                    <a:pt x="1122" y="0"/>
                  </a:moveTo>
                  <a:cubicBezTo>
                    <a:pt x="12600" y="597"/>
                    <a:pt x="21600" y="10078"/>
                    <a:pt x="21600" y="21571"/>
                  </a:cubicBezTo>
                  <a:lnTo>
                    <a:pt x="0" y="21571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 type="stealth" w="sm" len="med"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1748" y="1635"/>
              <a:ext cx="1536" cy="1488"/>
            </a:xfrm>
            <a:prstGeom prst="ellipse">
              <a:avLst/>
            </a:prstGeom>
            <a:solidFill>
              <a:srgbClr val="33CCCC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41" name="Oval 17"/>
            <p:cNvSpPr>
              <a:spLocks noChangeArrowheads="1"/>
            </p:cNvSpPr>
            <p:nvPr/>
          </p:nvSpPr>
          <p:spPr bwMode="auto">
            <a:xfrm>
              <a:off x="1820" y="1719"/>
              <a:ext cx="1392" cy="13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2400" smtClean="0">
                  <a:solidFill>
                    <a:srgbClr val="0A357E"/>
                  </a:solidFill>
                </a:rPr>
                <a:t>OPC</a:t>
              </a:r>
              <a:endParaRPr lang="en-US" altLang="zh-CN" sz="2400" b="0" smtClean="0">
                <a:solidFill>
                  <a:srgbClr val="000000"/>
                </a:solidFill>
              </a:endParaRPr>
            </a:p>
          </p:txBody>
        </p:sp>
        <p:sp>
          <p:nvSpPr>
            <p:cNvPr id="42" name="Arc 18"/>
            <p:cNvSpPr>
              <a:spLocks/>
            </p:cNvSpPr>
            <p:nvPr/>
          </p:nvSpPr>
          <p:spPr bwMode="auto">
            <a:xfrm flipH="1" flipV="1">
              <a:off x="1940" y="2354"/>
              <a:ext cx="384" cy="491"/>
            </a:xfrm>
            <a:custGeom>
              <a:avLst/>
              <a:gdLst>
                <a:gd name="T0" fmla="*/ 142 w 21600"/>
                <a:gd name="T1" fmla="*/ 0 h 20072"/>
                <a:gd name="T2" fmla="*/ 384 w 21600"/>
                <a:gd name="T3" fmla="*/ 491 h 20072"/>
                <a:gd name="T4" fmla="*/ 0 w 21600"/>
                <a:gd name="T5" fmla="*/ 491 h 2007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072"/>
                <a:gd name="T11" fmla="*/ 21600 w 21600"/>
                <a:gd name="T12" fmla="*/ 20072 h 200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072" fill="none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</a:path>
                <a:path w="21600" h="20072" stroke="0" extrusionOk="0">
                  <a:moveTo>
                    <a:pt x="7978" y="-1"/>
                  </a:moveTo>
                  <a:cubicBezTo>
                    <a:pt x="16201" y="3268"/>
                    <a:pt x="21600" y="11222"/>
                    <a:pt x="21600" y="20072"/>
                  </a:cubicBezTo>
                  <a:lnTo>
                    <a:pt x="0" y="20072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 type="stealth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3" name="Line 19"/>
            <p:cNvSpPr>
              <a:spLocks noChangeShapeType="1"/>
            </p:cNvSpPr>
            <p:nvPr/>
          </p:nvSpPr>
          <p:spPr bwMode="auto">
            <a:xfrm flipV="1">
              <a:off x="1725" y="2012"/>
              <a:ext cx="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4" name="Line 20"/>
            <p:cNvSpPr>
              <a:spLocks noChangeShapeType="1"/>
            </p:cNvSpPr>
            <p:nvPr/>
          </p:nvSpPr>
          <p:spPr bwMode="auto">
            <a:xfrm>
              <a:off x="1862" y="1818"/>
              <a:ext cx="8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grpSp>
          <p:nvGrpSpPr>
            <p:cNvPr id="45" name="Group 21"/>
            <p:cNvGrpSpPr>
              <a:grpSpLocks/>
            </p:cNvGrpSpPr>
            <p:nvPr/>
          </p:nvGrpSpPr>
          <p:grpSpPr bwMode="auto">
            <a:xfrm>
              <a:off x="1789" y="1859"/>
              <a:ext cx="86" cy="96"/>
              <a:chOff x="2400" y="3312"/>
              <a:chExt cx="86" cy="96"/>
            </a:xfrm>
          </p:grpSpPr>
          <p:sp>
            <p:nvSpPr>
              <p:cNvPr id="108" name="Line 22"/>
              <p:cNvSpPr>
                <a:spLocks noChangeShapeType="1"/>
              </p:cNvSpPr>
              <p:nvPr/>
            </p:nvSpPr>
            <p:spPr bwMode="auto">
              <a:xfrm>
                <a:off x="2400" y="3360"/>
                <a:ext cx="86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  <p:sp>
            <p:nvSpPr>
              <p:cNvPr id="109" name="Line 23"/>
              <p:cNvSpPr>
                <a:spLocks noChangeShapeType="1"/>
              </p:cNvSpPr>
              <p:nvPr/>
            </p:nvSpPr>
            <p:spPr bwMode="auto">
              <a:xfrm>
                <a:off x="2439" y="3312"/>
                <a:ext cx="9" cy="96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zh-CN" altLang="en-US" sz="1800" b="0" smtClean="0">
                  <a:solidFill>
                    <a:srgbClr val="000000"/>
                  </a:solidFill>
                  <a:latin typeface="Futura Lt" pitchFamily="34" charset="0"/>
                  <a:ea typeface="+mn-ea"/>
                </a:endParaRPr>
              </a:p>
            </p:txBody>
          </p:sp>
        </p:grpSp>
        <p:sp>
          <p:nvSpPr>
            <p:cNvPr id="46" name="Oval 24"/>
            <p:cNvSpPr>
              <a:spLocks noChangeArrowheads="1"/>
            </p:cNvSpPr>
            <p:nvPr/>
          </p:nvSpPr>
          <p:spPr bwMode="auto">
            <a:xfrm>
              <a:off x="2301" y="3134"/>
              <a:ext cx="816" cy="816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47" name="Text Box 25"/>
            <p:cNvSpPr txBox="1">
              <a:spLocks noChangeArrowheads="1"/>
            </p:cNvSpPr>
            <p:nvPr/>
          </p:nvSpPr>
          <p:spPr bwMode="auto">
            <a:xfrm>
              <a:off x="2366" y="3336"/>
              <a:ext cx="67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1600" smtClean="0">
                  <a:solidFill>
                    <a:srgbClr val="0A357E"/>
                  </a:solidFill>
                  <a:latin typeface="Arial" charset="0"/>
                </a:rPr>
                <a:t>Transfer</a:t>
              </a:r>
            </a:p>
            <a:p>
              <a:pPr eaLnBrk="0" hangingPunct="0">
                <a:spcBef>
                  <a:spcPct val="0"/>
                </a:spcBef>
              </a:pPr>
              <a:r>
                <a:rPr lang="en-US" altLang="zh-CN" sz="1600" smtClean="0">
                  <a:solidFill>
                    <a:srgbClr val="0A357E"/>
                  </a:solidFill>
                  <a:latin typeface="Arial" charset="0"/>
                </a:rPr>
                <a:t>Roller</a:t>
              </a:r>
            </a:p>
          </p:txBody>
        </p:sp>
        <p:sp>
          <p:nvSpPr>
            <p:cNvPr id="48" name="Line 26"/>
            <p:cNvSpPr>
              <a:spLocks noChangeShapeType="1"/>
            </p:cNvSpPr>
            <p:nvPr/>
          </p:nvSpPr>
          <p:spPr bwMode="auto">
            <a:xfrm flipV="1">
              <a:off x="1862" y="3055"/>
              <a:ext cx="1434" cy="1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49" name="Oval 27"/>
            <p:cNvSpPr>
              <a:spLocks noChangeArrowheads="1"/>
            </p:cNvSpPr>
            <p:nvPr/>
          </p:nvSpPr>
          <p:spPr bwMode="auto">
            <a:xfrm>
              <a:off x="2074" y="3146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0" name="Oval 28"/>
            <p:cNvSpPr>
              <a:spLocks noChangeArrowheads="1"/>
            </p:cNvSpPr>
            <p:nvPr/>
          </p:nvSpPr>
          <p:spPr bwMode="auto">
            <a:xfrm>
              <a:off x="2131" y="3148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1" name="Oval 29"/>
            <p:cNvSpPr>
              <a:spLocks noChangeArrowheads="1"/>
            </p:cNvSpPr>
            <p:nvPr/>
          </p:nvSpPr>
          <p:spPr bwMode="auto">
            <a:xfrm>
              <a:off x="2360" y="3119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2" name="Oval 30"/>
            <p:cNvSpPr>
              <a:spLocks noChangeArrowheads="1"/>
            </p:cNvSpPr>
            <p:nvPr/>
          </p:nvSpPr>
          <p:spPr bwMode="auto">
            <a:xfrm>
              <a:off x="2425" y="3106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3" name="Oval 31"/>
            <p:cNvSpPr>
              <a:spLocks noChangeArrowheads="1"/>
            </p:cNvSpPr>
            <p:nvPr/>
          </p:nvSpPr>
          <p:spPr bwMode="auto">
            <a:xfrm>
              <a:off x="2996" y="2945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55" name="Oval 32"/>
            <p:cNvSpPr>
              <a:spLocks noChangeArrowheads="1"/>
            </p:cNvSpPr>
            <p:nvPr/>
          </p:nvSpPr>
          <p:spPr bwMode="auto">
            <a:xfrm>
              <a:off x="3029" y="2900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8" name="Line 33"/>
            <p:cNvSpPr>
              <a:spLocks noChangeShapeType="1"/>
            </p:cNvSpPr>
            <p:nvPr/>
          </p:nvSpPr>
          <p:spPr bwMode="auto">
            <a:xfrm flipV="1">
              <a:off x="1847" y="2904"/>
              <a:ext cx="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9" name="Line 34"/>
            <p:cNvSpPr>
              <a:spLocks noChangeShapeType="1"/>
            </p:cNvSpPr>
            <p:nvPr/>
          </p:nvSpPr>
          <p:spPr bwMode="auto">
            <a:xfrm flipV="1">
              <a:off x="1941" y="3003"/>
              <a:ext cx="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0" name="Line 35"/>
            <p:cNvSpPr>
              <a:spLocks noChangeShapeType="1"/>
            </p:cNvSpPr>
            <p:nvPr/>
          </p:nvSpPr>
          <p:spPr bwMode="auto">
            <a:xfrm flipV="1">
              <a:off x="1691" y="2101"/>
              <a:ext cx="9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1" name="Line 36"/>
            <p:cNvSpPr>
              <a:spLocks noChangeShapeType="1"/>
            </p:cNvSpPr>
            <p:nvPr/>
          </p:nvSpPr>
          <p:spPr bwMode="auto">
            <a:xfrm>
              <a:off x="1566" y="1987"/>
              <a:ext cx="180" cy="437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1440" y="1968"/>
              <a:ext cx="304" cy="442"/>
            </a:xfrm>
            <a:custGeom>
              <a:avLst/>
              <a:gdLst>
                <a:gd name="T0" fmla="*/ 304 w 304"/>
                <a:gd name="T1" fmla="*/ 429 h 442"/>
                <a:gd name="T2" fmla="*/ 272 w 304"/>
                <a:gd name="T3" fmla="*/ 436 h 442"/>
                <a:gd name="T4" fmla="*/ 194 w 304"/>
                <a:gd name="T5" fmla="*/ 320 h 442"/>
                <a:gd name="T6" fmla="*/ 155 w 304"/>
                <a:gd name="T7" fmla="*/ 273 h 442"/>
                <a:gd name="T8" fmla="*/ 109 w 304"/>
                <a:gd name="T9" fmla="*/ 257 h 442"/>
                <a:gd name="T10" fmla="*/ 62 w 304"/>
                <a:gd name="T11" fmla="*/ 164 h 442"/>
                <a:gd name="T12" fmla="*/ 39 w 304"/>
                <a:gd name="T13" fmla="*/ 117 h 442"/>
                <a:gd name="T14" fmla="*/ 0 w 304"/>
                <a:gd name="T15" fmla="*/ 47 h 442"/>
                <a:gd name="T16" fmla="*/ 39 w 304"/>
                <a:gd name="T17" fmla="*/ 31 h 442"/>
                <a:gd name="T18" fmla="*/ 46 w 304"/>
                <a:gd name="T19" fmla="*/ 55 h 442"/>
                <a:gd name="T20" fmla="*/ 85 w 304"/>
                <a:gd name="T21" fmla="*/ 125 h 442"/>
                <a:gd name="T22" fmla="*/ 109 w 304"/>
                <a:gd name="T23" fmla="*/ 171 h 442"/>
                <a:gd name="T24" fmla="*/ 132 w 304"/>
                <a:gd name="T25" fmla="*/ 179 h 442"/>
                <a:gd name="T26" fmla="*/ 148 w 304"/>
                <a:gd name="T27" fmla="*/ 156 h 442"/>
                <a:gd name="T28" fmla="*/ 132 w 304"/>
                <a:gd name="T29" fmla="*/ 109 h 442"/>
                <a:gd name="T30" fmla="*/ 93 w 304"/>
                <a:gd name="T31" fmla="*/ 16 h 442"/>
                <a:gd name="T32" fmla="*/ 124 w 304"/>
                <a:gd name="T33" fmla="*/ 0 h 4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4"/>
                <a:gd name="T52" fmla="*/ 0 h 442"/>
                <a:gd name="T53" fmla="*/ 304 w 304"/>
                <a:gd name="T54" fmla="*/ 442 h 4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4" h="442">
                  <a:moveTo>
                    <a:pt x="304" y="429"/>
                  </a:moveTo>
                  <a:cubicBezTo>
                    <a:pt x="293" y="431"/>
                    <a:pt x="281" y="442"/>
                    <a:pt x="272" y="436"/>
                  </a:cubicBezTo>
                  <a:cubicBezTo>
                    <a:pt x="247" y="420"/>
                    <a:pt x="213" y="340"/>
                    <a:pt x="194" y="320"/>
                  </a:cubicBezTo>
                  <a:cubicBezTo>
                    <a:pt x="180" y="305"/>
                    <a:pt x="172" y="284"/>
                    <a:pt x="155" y="273"/>
                  </a:cubicBezTo>
                  <a:cubicBezTo>
                    <a:pt x="141" y="264"/>
                    <a:pt x="109" y="257"/>
                    <a:pt x="109" y="257"/>
                  </a:cubicBezTo>
                  <a:cubicBezTo>
                    <a:pt x="88" y="227"/>
                    <a:pt x="83" y="194"/>
                    <a:pt x="62" y="164"/>
                  </a:cubicBezTo>
                  <a:cubicBezTo>
                    <a:pt x="33" y="78"/>
                    <a:pt x="78" y="205"/>
                    <a:pt x="39" y="117"/>
                  </a:cubicBezTo>
                  <a:cubicBezTo>
                    <a:pt x="9" y="49"/>
                    <a:pt x="42" y="89"/>
                    <a:pt x="0" y="47"/>
                  </a:cubicBezTo>
                  <a:cubicBezTo>
                    <a:pt x="6" y="26"/>
                    <a:pt x="4" y="3"/>
                    <a:pt x="39" y="31"/>
                  </a:cubicBezTo>
                  <a:cubicBezTo>
                    <a:pt x="45" y="36"/>
                    <a:pt x="42" y="48"/>
                    <a:pt x="46" y="55"/>
                  </a:cubicBezTo>
                  <a:cubicBezTo>
                    <a:pt x="58" y="79"/>
                    <a:pt x="73" y="101"/>
                    <a:pt x="85" y="125"/>
                  </a:cubicBezTo>
                  <a:cubicBezTo>
                    <a:pt x="94" y="144"/>
                    <a:pt x="91" y="156"/>
                    <a:pt x="109" y="171"/>
                  </a:cubicBezTo>
                  <a:cubicBezTo>
                    <a:pt x="115" y="176"/>
                    <a:pt x="124" y="176"/>
                    <a:pt x="132" y="179"/>
                  </a:cubicBezTo>
                  <a:cubicBezTo>
                    <a:pt x="137" y="171"/>
                    <a:pt x="148" y="165"/>
                    <a:pt x="148" y="156"/>
                  </a:cubicBezTo>
                  <a:cubicBezTo>
                    <a:pt x="148" y="139"/>
                    <a:pt x="137" y="125"/>
                    <a:pt x="132" y="109"/>
                  </a:cubicBezTo>
                  <a:cubicBezTo>
                    <a:pt x="121" y="76"/>
                    <a:pt x="113" y="45"/>
                    <a:pt x="93" y="16"/>
                  </a:cubicBezTo>
                  <a:cubicBezTo>
                    <a:pt x="120" y="7"/>
                    <a:pt x="111" y="14"/>
                    <a:pt x="124" y="0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3" name="Line 38"/>
            <p:cNvSpPr>
              <a:spLocks noChangeShapeType="1"/>
            </p:cNvSpPr>
            <p:nvPr/>
          </p:nvSpPr>
          <p:spPr bwMode="auto">
            <a:xfrm flipH="1" flipV="1">
              <a:off x="1410" y="1738"/>
              <a:ext cx="133" cy="288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4" name="Line 39"/>
            <p:cNvSpPr>
              <a:spLocks noChangeShapeType="1"/>
            </p:cNvSpPr>
            <p:nvPr/>
          </p:nvSpPr>
          <p:spPr bwMode="auto">
            <a:xfrm flipH="1" flipV="1">
              <a:off x="1356" y="1769"/>
              <a:ext cx="140" cy="288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5" name="Line 40"/>
            <p:cNvSpPr>
              <a:spLocks noChangeShapeType="1"/>
            </p:cNvSpPr>
            <p:nvPr/>
          </p:nvSpPr>
          <p:spPr bwMode="auto">
            <a:xfrm flipV="1">
              <a:off x="1005" y="2759"/>
              <a:ext cx="764" cy="93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6" name="Line 41"/>
            <p:cNvSpPr>
              <a:spLocks noChangeShapeType="1"/>
            </p:cNvSpPr>
            <p:nvPr/>
          </p:nvSpPr>
          <p:spPr bwMode="auto">
            <a:xfrm flipH="1">
              <a:off x="1722" y="2759"/>
              <a:ext cx="47" cy="156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7" name="Line 42"/>
            <p:cNvSpPr>
              <a:spLocks noChangeShapeType="1"/>
            </p:cNvSpPr>
            <p:nvPr/>
          </p:nvSpPr>
          <p:spPr bwMode="auto">
            <a:xfrm flipH="1" flipV="1">
              <a:off x="1636" y="2876"/>
              <a:ext cx="86" cy="39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8" name="Line 43"/>
            <p:cNvSpPr>
              <a:spLocks noChangeShapeType="1"/>
            </p:cNvSpPr>
            <p:nvPr/>
          </p:nvSpPr>
          <p:spPr bwMode="auto">
            <a:xfrm flipV="1">
              <a:off x="1644" y="2806"/>
              <a:ext cx="63" cy="77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89" name="Line 44"/>
            <p:cNvSpPr>
              <a:spLocks noChangeShapeType="1"/>
            </p:cNvSpPr>
            <p:nvPr/>
          </p:nvSpPr>
          <p:spPr bwMode="auto">
            <a:xfrm flipH="1">
              <a:off x="997" y="2806"/>
              <a:ext cx="710" cy="93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1753" y="2688"/>
              <a:ext cx="63" cy="188"/>
            </a:xfrm>
            <a:custGeom>
              <a:avLst/>
              <a:gdLst>
                <a:gd name="T0" fmla="*/ 0 w 63"/>
                <a:gd name="T1" fmla="*/ 156 h 188"/>
                <a:gd name="T2" fmla="*/ 39 w 63"/>
                <a:gd name="T3" fmla="*/ 8 h 188"/>
                <a:gd name="T4" fmla="*/ 63 w 63"/>
                <a:gd name="T5" fmla="*/ 1 h 188"/>
                <a:gd name="T6" fmla="*/ 8 w 63"/>
                <a:gd name="T7" fmla="*/ 180 h 188"/>
                <a:gd name="T8" fmla="*/ 0 w 63"/>
                <a:gd name="T9" fmla="*/ 156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188"/>
                <a:gd name="T17" fmla="*/ 63 w 63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188">
                  <a:moveTo>
                    <a:pt x="0" y="156"/>
                  </a:moveTo>
                  <a:cubicBezTo>
                    <a:pt x="13" y="106"/>
                    <a:pt x="23" y="57"/>
                    <a:pt x="39" y="8"/>
                  </a:cubicBezTo>
                  <a:cubicBezTo>
                    <a:pt x="42" y="0"/>
                    <a:pt x="55" y="3"/>
                    <a:pt x="63" y="1"/>
                  </a:cubicBezTo>
                  <a:cubicBezTo>
                    <a:pt x="42" y="60"/>
                    <a:pt x="28" y="121"/>
                    <a:pt x="8" y="180"/>
                  </a:cubicBezTo>
                  <a:cubicBezTo>
                    <a:pt x="5" y="188"/>
                    <a:pt x="3" y="164"/>
                    <a:pt x="0" y="156"/>
                  </a:cubicBezTo>
                  <a:close/>
                </a:path>
              </a:pathLst>
            </a:custGeom>
            <a:solidFill>
              <a:srgbClr val="808080"/>
            </a:solidFill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91" name="Oval 46"/>
            <p:cNvSpPr>
              <a:spLocks noChangeArrowheads="1"/>
            </p:cNvSpPr>
            <p:nvPr/>
          </p:nvSpPr>
          <p:spPr bwMode="auto">
            <a:xfrm>
              <a:off x="1446" y="2673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2" name="Oval 47"/>
            <p:cNvSpPr>
              <a:spLocks noChangeArrowheads="1"/>
            </p:cNvSpPr>
            <p:nvPr/>
          </p:nvSpPr>
          <p:spPr bwMode="auto">
            <a:xfrm>
              <a:off x="1342" y="2750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3" name="Oval 48"/>
            <p:cNvSpPr>
              <a:spLocks noChangeArrowheads="1"/>
            </p:cNvSpPr>
            <p:nvPr/>
          </p:nvSpPr>
          <p:spPr bwMode="auto">
            <a:xfrm>
              <a:off x="1397" y="2743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4" name="Oval 49"/>
            <p:cNvSpPr>
              <a:spLocks noChangeArrowheads="1"/>
            </p:cNvSpPr>
            <p:nvPr/>
          </p:nvSpPr>
          <p:spPr bwMode="auto">
            <a:xfrm>
              <a:off x="1415" y="2727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5" name="Oval 50"/>
            <p:cNvSpPr>
              <a:spLocks noChangeArrowheads="1"/>
            </p:cNvSpPr>
            <p:nvPr/>
          </p:nvSpPr>
          <p:spPr bwMode="auto">
            <a:xfrm>
              <a:off x="1471" y="2730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6" name="Oval 51"/>
            <p:cNvSpPr>
              <a:spLocks noChangeArrowheads="1"/>
            </p:cNvSpPr>
            <p:nvPr/>
          </p:nvSpPr>
          <p:spPr bwMode="auto">
            <a:xfrm>
              <a:off x="1606" y="2646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7" name="Oval 52"/>
            <p:cNvSpPr>
              <a:spLocks noChangeArrowheads="1"/>
            </p:cNvSpPr>
            <p:nvPr/>
          </p:nvSpPr>
          <p:spPr bwMode="auto">
            <a:xfrm>
              <a:off x="1554" y="2672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8" name="Oval 53"/>
            <p:cNvSpPr>
              <a:spLocks noChangeArrowheads="1"/>
            </p:cNvSpPr>
            <p:nvPr/>
          </p:nvSpPr>
          <p:spPr bwMode="auto">
            <a:xfrm>
              <a:off x="1502" y="2699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99" name="Oval 54"/>
            <p:cNvSpPr>
              <a:spLocks noChangeArrowheads="1"/>
            </p:cNvSpPr>
            <p:nvPr/>
          </p:nvSpPr>
          <p:spPr bwMode="auto">
            <a:xfrm>
              <a:off x="1551" y="2724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0" name="Oval 55"/>
            <p:cNvSpPr>
              <a:spLocks noChangeArrowheads="1"/>
            </p:cNvSpPr>
            <p:nvPr/>
          </p:nvSpPr>
          <p:spPr bwMode="auto">
            <a:xfrm>
              <a:off x="1647" y="2680"/>
              <a:ext cx="47" cy="4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01" name="Text Box 56"/>
            <p:cNvSpPr txBox="1">
              <a:spLocks noChangeArrowheads="1"/>
            </p:cNvSpPr>
            <p:nvPr/>
          </p:nvSpPr>
          <p:spPr bwMode="auto">
            <a:xfrm>
              <a:off x="813" y="2184"/>
              <a:ext cx="6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2000" b="0" smtClean="0">
                  <a:solidFill>
                    <a:srgbClr val="0A357E"/>
                  </a:solidFill>
                  <a:latin typeface="Arial" charset="0"/>
                </a:rPr>
                <a:t>废粉仓</a:t>
              </a:r>
            </a:p>
          </p:txBody>
        </p:sp>
        <p:sp>
          <p:nvSpPr>
            <p:cNvPr id="102" name="Text Box 57"/>
            <p:cNvSpPr txBox="1">
              <a:spLocks noChangeArrowheads="1"/>
            </p:cNvSpPr>
            <p:nvPr/>
          </p:nvSpPr>
          <p:spPr bwMode="auto">
            <a:xfrm rot="-511105">
              <a:off x="672" y="3216"/>
              <a:ext cx="115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400" b="0" smtClean="0">
                  <a:solidFill>
                    <a:srgbClr val="0A357E"/>
                  </a:solidFill>
                  <a:latin typeface="Arial" charset="0"/>
                </a:rPr>
                <a:t>                剩余墨粉</a:t>
              </a:r>
            </a:p>
          </p:txBody>
        </p:sp>
        <p:sp>
          <p:nvSpPr>
            <p:cNvPr id="103" name="Text Box 58"/>
            <p:cNvSpPr txBox="1">
              <a:spLocks noChangeArrowheads="1"/>
            </p:cNvSpPr>
            <p:nvPr/>
          </p:nvSpPr>
          <p:spPr bwMode="auto">
            <a:xfrm rot="-467955">
              <a:off x="693" y="3004"/>
              <a:ext cx="96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400" b="0" smtClean="0">
                  <a:solidFill>
                    <a:srgbClr val="0A357E"/>
                  </a:solidFill>
                  <a:latin typeface="Arial" charset="0"/>
                </a:rPr>
                <a:t>               挡片</a:t>
              </a:r>
            </a:p>
          </p:txBody>
        </p:sp>
        <p:sp>
          <p:nvSpPr>
            <p:cNvPr id="104" name="Text Box 59"/>
            <p:cNvSpPr txBox="1">
              <a:spLocks noChangeArrowheads="1"/>
            </p:cNvSpPr>
            <p:nvPr/>
          </p:nvSpPr>
          <p:spPr bwMode="auto">
            <a:xfrm rot="1600518">
              <a:off x="442" y="1757"/>
              <a:ext cx="91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zh-CN" altLang="en-US" sz="1400" b="0" smtClean="0">
                  <a:solidFill>
                    <a:srgbClr val="0A357E"/>
                  </a:solidFill>
                  <a:latin typeface="Arial" charset="0"/>
                </a:rPr>
                <a:t>           清除片</a:t>
              </a:r>
            </a:p>
          </p:txBody>
        </p:sp>
        <p:sp>
          <p:nvSpPr>
            <p:cNvPr id="105" name="Line 60"/>
            <p:cNvSpPr>
              <a:spLocks noChangeShapeType="1"/>
            </p:cNvSpPr>
            <p:nvPr/>
          </p:nvSpPr>
          <p:spPr bwMode="auto">
            <a:xfrm>
              <a:off x="1248" y="2064"/>
              <a:ext cx="432" cy="28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6" name="Line 61"/>
            <p:cNvSpPr>
              <a:spLocks noChangeShapeType="1"/>
            </p:cNvSpPr>
            <p:nvPr/>
          </p:nvSpPr>
          <p:spPr bwMode="auto">
            <a:xfrm flipV="1">
              <a:off x="1730" y="2961"/>
              <a:ext cx="226" cy="2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07" name="Freeform 62"/>
            <p:cNvSpPr>
              <a:spLocks/>
            </p:cNvSpPr>
            <p:nvPr/>
          </p:nvSpPr>
          <p:spPr bwMode="auto">
            <a:xfrm>
              <a:off x="1551" y="2821"/>
              <a:ext cx="265" cy="242"/>
            </a:xfrm>
            <a:custGeom>
              <a:avLst/>
              <a:gdLst>
                <a:gd name="T0" fmla="*/ 0 w 265"/>
                <a:gd name="T1" fmla="*/ 242 h 242"/>
                <a:gd name="T2" fmla="*/ 109 w 265"/>
                <a:gd name="T3" fmla="*/ 234 h 242"/>
                <a:gd name="T4" fmla="*/ 156 w 265"/>
                <a:gd name="T5" fmla="*/ 218 h 242"/>
                <a:gd name="T6" fmla="*/ 179 w 265"/>
                <a:gd name="T7" fmla="*/ 211 h 242"/>
                <a:gd name="T8" fmla="*/ 241 w 265"/>
                <a:gd name="T9" fmla="*/ 148 h 242"/>
                <a:gd name="T10" fmla="*/ 257 w 265"/>
                <a:gd name="T11" fmla="*/ 101 h 242"/>
                <a:gd name="T12" fmla="*/ 265 w 265"/>
                <a:gd name="T13" fmla="*/ 78 h 242"/>
                <a:gd name="T14" fmla="*/ 226 w 265"/>
                <a:gd name="T15" fmla="*/ 0 h 2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5"/>
                <a:gd name="T25" fmla="*/ 0 h 242"/>
                <a:gd name="T26" fmla="*/ 265 w 265"/>
                <a:gd name="T27" fmla="*/ 242 h 24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5" h="242">
                  <a:moveTo>
                    <a:pt x="0" y="242"/>
                  </a:moveTo>
                  <a:cubicBezTo>
                    <a:pt x="36" y="239"/>
                    <a:pt x="73" y="240"/>
                    <a:pt x="109" y="234"/>
                  </a:cubicBezTo>
                  <a:cubicBezTo>
                    <a:pt x="125" y="231"/>
                    <a:pt x="140" y="223"/>
                    <a:pt x="156" y="218"/>
                  </a:cubicBezTo>
                  <a:cubicBezTo>
                    <a:pt x="164" y="215"/>
                    <a:pt x="179" y="211"/>
                    <a:pt x="179" y="211"/>
                  </a:cubicBezTo>
                  <a:cubicBezTo>
                    <a:pt x="205" y="193"/>
                    <a:pt x="219" y="171"/>
                    <a:pt x="241" y="148"/>
                  </a:cubicBezTo>
                  <a:cubicBezTo>
                    <a:pt x="246" y="132"/>
                    <a:pt x="252" y="117"/>
                    <a:pt x="257" y="101"/>
                  </a:cubicBezTo>
                  <a:cubicBezTo>
                    <a:pt x="260" y="93"/>
                    <a:pt x="265" y="78"/>
                    <a:pt x="265" y="78"/>
                  </a:cubicBezTo>
                  <a:cubicBezTo>
                    <a:pt x="252" y="41"/>
                    <a:pt x="250" y="28"/>
                    <a:pt x="226" y="0"/>
                  </a:cubicBezTo>
                </a:path>
              </a:pathLst>
            </a:cu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激光打印机：</a:t>
            </a:r>
            <a:r>
              <a:rPr lang="zh-CN" altLang="en-US" smtClean="0">
                <a:solidFill>
                  <a:srgbClr val="CC00FF"/>
                </a:solidFill>
              </a:rPr>
              <a:t>单色磁鼓抛面图</a:t>
            </a:r>
            <a:endParaRPr lang="zh-CN" altLang="en-US">
              <a:solidFill>
                <a:srgbClr val="CC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/>
              <a:pPr/>
              <a:t>95</a:t>
            </a:fld>
            <a:endParaRPr lang="en-US" altLang="zh-CN"/>
          </a:p>
        </p:txBody>
      </p:sp>
      <p:grpSp>
        <p:nvGrpSpPr>
          <p:cNvPr id="63" name="Group 2220"/>
          <p:cNvGrpSpPr>
            <a:grpSpLocks/>
          </p:cNvGrpSpPr>
          <p:nvPr/>
        </p:nvGrpSpPr>
        <p:grpSpPr bwMode="auto">
          <a:xfrm>
            <a:off x="755470" y="1268700"/>
            <a:ext cx="7696200" cy="4572000"/>
            <a:chOff x="720" y="1248"/>
            <a:chExt cx="4848" cy="2880"/>
          </a:xfrm>
        </p:grpSpPr>
        <p:sp>
          <p:nvSpPr>
            <p:cNvPr id="64" name="Line 2052"/>
            <p:cNvSpPr>
              <a:spLocks noChangeShapeType="1"/>
            </p:cNvSpPr>
            <p:nvPr/>
          </p:nvSpPr>
          <p:spPr bwMode="auto">
            <a:xfrm flipH="1" flipV="1">
              <a:off x="1776" y="3072"/>
              <a:ext cx="624" cy="9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5" name="Arc 2053"/>
            <p:cNvSpPr>
              <a:spLocks/>
            </p:cNvSpPr>
            <p:nvPr/>
          </p:nvSpPr>
          <p:spPr bwMode="auto">
            <a:xfrm flipH="1" flipV="1">
              <a:off x="1584" y="2784"/>
              <a:ext cx="192" cy="288"/>
            </a:xfrm>
            <a:custGeom>
              <a:avLst/>
              <a:gdLst>
                <a:gd name="T0" fmla="*/ 0 w 21600"/>
                <a:gd name="T1" fmla="*/ 0 h 21600"/>
                <a:gd name="T2" fmla="*/ 192 w 21600"/>
                <a:gd name="T3" fmla="*/ 288 h 21600"/>
                <a:gd name="T4" fmla="*/ 0 w 21600"/>
                <a:gd name="T5" fmla="*/ 288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6" name="Arc 2054"/>
            <p:cNvSpPr>
              <a:spLocks/>
            </p:cNvSpPr>
            <p:nvPr/>
          </p:nvSpPr>
          <p:spPr bwMode="auto">
            <a:xfrm flipH="1">
              <a:off x="1584" y="2592"/>
              <a:ext cx="240" cy="192"/>
            </a:xfrm>
            <a:custGeom>
              <a:avLst/>
              <a:gdLst>
                <a:gd name="T0" fmla="*/ 0 w 21600"/>
                <a:gd name="T1" fmla="*/ 0 h 21600"/>
                <a:gd name="T2" fmla="*/ 240 w 21600"/>
                <a:gd name="T3" fmla="*/ 192 h 21600"/>
                <a:gd name="T4" fmla="*/ 0 w 21600"/>
                <a:gd name="T5" fmla="*/ 19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7" name="Oval 2055"/>
            <p:cNvSpPr>
              <a:spLocks noChangeArrowheads="1"/>
            </p:cNvSpPr>
            <p:nvPr/>
          </p:nvSpPr>
          <p:spPr bwMode="auto">
            <a:xfrm>
              <a:off x="2496" y="2928"/>
              <a:ext cx="432" cy="384"/>
            </a:xfrm>
            <a:prstGeom prst="ellipse">
              <a:avLst/>
            </a:prstGeom>
            <a:solidFill>
              <a:srgbClr val="339966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68" name="Line 2056"/>
            <p:cNvSpPr>
              <a:spLocks noChangeShapeType="1"/>
            </p:cNvSpPr>
            <p:nvPr/>
          </p:nvSpPr>
          <p:spPr bwMode="auto">
            <a:xfrm flipV="1">
              <a:off x="1776" y="2352"/>
              <a:ext cx="1056" cy="2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69" name="Oval 2057"/>
            <p:cNvSpPr>
              <a:spLocks noChangeArrowheads="1"/>
            </p:cNvSpPr>
            <p:nvPr/>
          </p:nvSpPr>
          <p:spPr bwMode="auto">
            <a:xfrm>
              <a:off x="2544" y="2736"/>
              <a:ext cx="192" cy="192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0" name="Oval 2058"/>
            <p:cNvSpPr>
              <a:spLocks noChangeArrowheads="1"/>
            </p:cNvSpPr>
            <p:nvPr/>
          </p:nvSpPr>
          <p:spPr bwMode="auto">
            <a:xfrm>
              <a:off x="2943" y="2976"/>
              <a:ext cx="240" cy="240"/>
            </a:xfrm>
            <a:prstGeom prst="ellipse">
              <a:avLst/>
            </a:prstGeom>
            <a:solidFill>
              <a:srgbClr val="3366FF">
                <a:alpha val="50195"/>
              </a:srgbClr>
            </a:solidFill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1" name="Oval 2059"/>
            <p:cNvSpPr>
              <a:spLocks noChangeArrowheads="1"/>
            </p:cNvSpPr>
            <p:nvPr/>
          </p:nvSpPr>
          <p:spPr bwMode="auto">
            <a:xfrm>
              <a:off x="2544" y="3336"/>
              <a:ext cx="328" cy="28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72" name="Line 2060"/>
            <p:cNvSpPr>
              <a:spLocks noChangeShapeType="1"/>
            </p:cNvSpPr>
            <p:nvPr/>
          </p:nvSpPr>
          <p:spPr bwMode="auto">
            <a:xfrm>
              <a:off x="3024" y="3264"/>
              <a:ext cx="480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3" name="Arc 2061"/>
            <p:cNvSpPr>
              <a:spLocks/>
            </p:cNvSpPr>
            <p:nvPr/>
          </p:nvSpPr>
          <p:spPr bwMode="auto">
            <a:xfrm flipV="1">
              <a:off x="3504" y="3216"/>
              <a:ext cx="240" cy="48"/>
            </a:xfrm>
            <a:custGeom>
              <a:avLst/>
              <a:gdLst>
                <a:gd name="T0" fmla="*/ 0 w 21600"/>
                <a:gd name="T1" fmla="*/ 0 h 21600"/>
                <a:gd name="T2" fmla="*/ 240 w 21600"/>
                <a:gd name="T3" fmla="*/ 48 h 21600"/>
                <a:gd name="T4" fmla="*/ 0 w 21600"/>
                <a:gd name="T5" fmla="*/ 48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4" name="Line 2062"/>
            <p:cNvSpPr>
              <a:spLocks noChangeShapeType="1"/>
            </p:cNvSpPr>
            <p:nvPr/>
          </p:nvSpPr>
          <p:spPr bwMode="auto">
            <a:xfrm flipV="1">
              <a:off x="2976" y="2064"/>
              <a:ext cx="912" cy="2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5" name="Line 2063"/>
            <p:cNvSpPr>
              <a:spLocks noChangeShapeType="1"/>
            </p:cNvSpPr>
            <p:nvPr/>
          </p:nvSpPr>
          <p:spPr bwMode="auto">
            <a:xfrm flipV="1">
              <a:off x="1584" y="2688"/>
              <a:ext cx="768" cy="9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6" name="Line 2064"/>
            <p:cNvSpPr>
              <a:spLocks noChangeShapeType="1"/>
            </p:cNvSpPr>
            <p:nvPr/>
          </p:nvSpPr>
          <p:spPr bwMode="auto">
            <a:xfrm flipH="1" flipV="1">
              <a:off x="2352" y="2688"/>
              <a:ext cx="96" cy="3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77" name="Line 2065"/>
            <p:cNvSpPr>
              <a:spLocks noChangeShapeType="1"/>
            </p:cNvSpPr>
            <p:nvPr/>
          </p:nvSpPr>
          <p:spPr bwMode="auto">
            <a:xfrm flipV="1">
              <a:off x="2976" y="2688"/>
              <a:ext cx="288" cy="14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0" name="Line 2066"/>
            <p:cNvSpPr>
              <a:spLocks noChangeShapeType="1"/>
            </p:cNvSpPr>
            <p:nvPr/>
          </p:nvSpPr>
          <p:spPr bwMode="auto">
            <a:xfrm flipH="1" flipV="1">
              <a:off x="2976" y="2304"/>
              <a:ext cx="288" cy="38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1" name="Freeform 2067"/>
            <p:cNvSpPr>
              <a:spLocks/>
            </p:cNvSpPr>
            <p:nvPr/>
          </p:nvSpPr>
          <p:spPr bwMode="auto">
            <a:xfrm>
              <a:off x="3744" y="2040"/>
              <a:ext cx="592" cy="1192"/>
            </a:xfrm>
            <a:custGeom>
              <a:avLst/>
              <a:gdLst>
                <a:gd name="T0" fmla="*/ 144 w 592"/>
                <a:gd name="T1" fmla="*/ 24 h 1192"/>
                <a:gd name="T2" fmla="*/ 336 w 592"/>
                <a:gd name="T3" fmla="*/ 24 h 1192"/>
                <a:gd name="T4" fmla="*/ 528 w 592"/>
                <a:gd name="T5" fmla="*/ 168 h 1192"/>
                <a:gd name="T6" fmla="*/ 576 w 592"/>
                <a:gd name="T7" fmla="*/ 552 h 1192"/>
                <a:gd name="T8" fmla="*/ 432 w 592"/>
                <a:gd name="T9" fmla="*/ 792 h 1192"/>
                <a:gd name="T10" fmla="*/ 96 w 592"/>
                <a:gd name="T11" fmla="*/ 1128 h 1192"/>
                <a:gd name="T12" fmla="*/ 0 w 592"/>
                <a:gd name="T13" fmla="*/ 1176 h 11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2"/>
                <a:gd name="T22" fmla="*/ 0 h 1192"/>
                <a:gd name="T23" fmla="*/ 592 w 592"/>
                <a:gd name="T24" fmla="*/ 1192 h 11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92" h="1192">
                  <a:moveTo>
                    <a:pt x="144" y="24"/>
                  </a:moveTo>
                  <a:cubicBezTo>
                    <a:pt x="208" y="12"/>
                    <a:pt x="272" y="0"/>
                    <a:pt x="336" y="24"/>
                  </a:cubicBezTo>
                  <a:cubicBezTo>
                    <a:pt x="400" y="48"/>
                    <a:pt x="488" y="80"/>
                    <a:pt x="528" y="168"/>
                  </a:cubicBezTo>
                  <a:cubicBezTo>
                    <a:pt x="568" y="256"/>
                    <a:pt x="592" y="448"/>
                    <a:pt x="576" y="552"/>
                  </a:cubicBezTo>
                  <a:cubicBezTo>
                    <a:pt x="560" y="656"/>
                    <a:pt x="512" y="696"/>
                    <a:pt x="432" y="792"/>
                  </a:cubicBezTo>
                  <a:cubicBezTo>
                    <a:pt x="352" y="888"/>
                    <a:pt x="168" y="1064"/>
                    <a:pt x="96" y="1128"/>
                  </a:cubicBezTo>
                  <a:cubicBezTo>
                    <a:pt x="24" y="1192"/>
                    <a:pt x="16" y="1168"/>
                    <a:pt x="0" y="1176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2" name="Line 2068"/>
            <p:cNvSpPr>
              <a:spLocks noChangeShapeType="1"/>
            </p:cNvSpPr>
            <p:nvPr/>
          </p:nvSpPr>
          <p:spPr bwMode="auto">
            <a:xfrm flipH="1">
              <a:off x="2928" y="1248"/>
              <a:ext cx="0" cy="28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3" name="Line 2069"/>
            <p:cNvSpPr>
              <a:spLocks noChangeShapeType="1"/>
            </p:cNvSpPr>
            <p:nvPr/>
          </p:nvSpPr>
          <p:spPr bwMode="auto">
            <a:xfrm>
              <a:off x="2976" y="2832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4" name="Arc 2070"/>
            <p:cNvSpPr>
              <a:spLocks/>
            </p:cNvSpPr>
            <p:nvPr/>
          </p:nvSpPr>
          <p:spPr bwMode="auto">
            <a:xfrm>
              <a:off x="2736" y="2976"/>
              <a:ext cx="144" cy="144"/>
            </a:xfrm>
            <a:custGeom>
              <a:avLst/>
              <a:gdLst>
                <a:gd name="T0" fmla="*/ 0 w 21600"/>
                <a:gd name="T1" fmla="*/ 0 h 21600"/>
                <a:gd name="T2" fmla="*/ 144 w 21600"/>
                <a:gd name="T3" fmla="*/ 144 h 21600"/>
                <a:gd name="T4" fmla="*/ 0 w 21600"/>
                <a:gd name="T5" fmla="*/ 144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bg2"/>
              </a:solidFill>
              <a:prstDash val="dash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15" name="Oval 2071"/>
            <p:cNvSpPr>
              <a:spLocks noChangeArrowheads="1"/>
            </p:cNvSpPr>
            <p:nvPr/>
          </p:nvSpPr>
          <p:spPr bwMode="auto">
            <a:xfrm>
              <a:off x="3512" y="2831"/>
              <a:ext cx="192" cy="152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6" name="AutoShape 2072"/>
            <p:cNvSpPr>
              <a:spLocks noChangeArrowheads="1"/>
            </p:cNvSpPr>
            <p:nvPr/>
          </p:nvSpPr>
          <p:spPr bwMode="auto">
            <a:xfrm>
              <a:off x="3360" y="2880"/>
              <a:ext cx="528" cy="48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7" name="Oval 2073"/>
            <p:cNvSpPr>
              <a:spLocks noChangeArrowheads="1"/>
            </p:cNvSpPr>
            <p:nvPr/>
          </p:nvSpPr>
          <p:spPr bwMode="auto">
            <a:xfrm>
              <a:off x="1008" y="3312"/>
              <a:ext cx="328" cy="28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8" name="Oval 2074"/>
            <p:cNvSpPr>
              <a:spLocks noChangeArrowheads="1"/>
            </p:cNvSpPr>
            <p:nvPr/>
          </p:nvSpPr>
          <p:spPr bwMode="auto">
            <a:xfrm>
              <a:off x="1008" y="3024"/>
              <a:ext cx="328" cy="288"/>
            </a:xfrm>
            <a:prstGeom prst="ellips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19" name="Line 2075"/>
            <p:cNvSpPr>
              <a:spLocks noChangeShapeType="1"/>
            </p:cNvSpPr>
            <p:nvPr/>
          </p:nvSpPr>
          <p:spPr bwMode="auto">
            <a:xfrm>
              <a:off x="920" y="3312"/>
              <a:ext cx="3358" cy="2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0" name="Text Box 2076"/>
            <p:cNvSpPr txBox="1">
              <a:spLocks noChangeArrowheads="1"/>
            </p:cNvSpPr>
            <p:nvPr/>
          </p:nvSpPr>
          <p:spPr bwMode="auto">
            <a:xfrm>
              <a:off x="1872" y="1488"/>
              <a:ext cx="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Primary Charge Roller</a:t>
              </a:r>
            </a:p>
          </p:txBody>
        </p:sp>
        <p:sp>
          <p:nvSpPr>
            <p:cNvPr id="121" name="Text Box 2077"/>
            <p:cNvSpPr txBox="1">
              <a:spLocks noChangeArrowheads="1"/>
            </p:cNvSpPr>
            <p:nvPr/>
          </p:nvSpPr>
          <p:spPr bwMode="auto">
            <a:xfrm>
              <a:off x="1680" y="1920"/>
              <a:ext cx="62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OPC Drum</a:t>
              </a:r>
            </a:p>
          </p:txBody>
        </p:sp>
        <p:sp>
          <p:nvSpPr>
            <p:cNvPr id="122" name="AutoShape 2078"/>
            <p:cNvSpPr>
              <a:spLocks noChangeArrowheads="1"/>
            </p:cNvSpPr>
            <p:nvPr/>
          </p:nvSpPr>
          <p:spPr bwMode="auto">
            <a:xfrm rot="-1622388">
              <a:off x="2448" y="3024"/>
              <a:ext cx="48" cy="96"/>
            </a:xfrm>
            <a:prstGeom prst="flowChartMerge">
              <a:avLst/>
            </a:prstGeom>
            <a:solidFill>
              <a:srgbClr val="3399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3" name="Line 2079"/>
            <p:cNvSpPr>
              <a:spLocks noChangeShapeType="1"/>
            </p:cNvSpPr>
            <p:nvPr/>
          </p:nvSpPr>
          <p:spPr bwMode="auto">
            <a:xfrm>
              <a:off x="2223" y="2079"/>
              <a:ext cx="336" cy="9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4" name="Line 2080"/>
            <p:cNvSpPr>
              <a:spLocks noChangeShapeType="1"/>
            </p:cNvSpPr>
            <p:nvPr/>
          </p:nvSpPr>
          <p:spPr bwMode="auto">
            <a:xfrm>
              <a:off x="2208" y="1680"/>
              <a:ext cx="384" cy="105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25" name="Text Box 2082"/>
            <p:cNvSpPr txBox="1">
              <a:spLocks noChangeArrowheads="1"/>
            </p:cNvSpPr>
            <p:nvPr/>
          </p:nvSpPr>
          <p:spPr bwMode="auto">
            <a:xfrm>
              <a:off x="935" y="2854"/>
              <a:ext cx="57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Hot Roller</a:t>
              </a:r>
            </a:p>
          </p:txBody>
        </p:sp>
        <p:sp>
          <p:nvSpPr>
            <p:cNvPr id="126" name="Text Box 2083"/>
            <p:cNvSpPr txBox="1">
              <a:spLocks noChangeArrowheads="1"/>
            </p:cNvSpPr>
            <p:nvPr/>
          </p:nvSpPr>
          <p:spPr bwMode="auto">
            <a:xfrm>
              <a:off x="864" y="3577"/>
              <a:ext cx="81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Pressure Roller</a:t>
              </a:r>
            </a:p>
          </p:txBody>
        </p:sp>
        <p:sp>
          <p:nvSpPr>
            <p:cNvPr id="127" name="Text Box 2084"/>
            <p:cNvSpPr txBox="1">
              <a:spLocks noChangeArrowheads="1"/>
            </p:cNvSpPr>
            <p:nvPr/>
          </p:nvSpPr>
          <p:spPr bwMode="auto">
            <a:xfrm>
              <a:off x="2324" y="3602"/>
              <a:ext cx="76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Transfer Roller</a:t>
              </a:r>
            </a:p>
          </p:txBody>
        </p:sp>
        <p:sp>
          <p:nvSpPr>
            <p:cNvPr id="128" name="AutoShape 2085"/>
            <p:cNvSpPr>
              <a:spLocks noChangeArrowheads="1"/>
            </p:cNvSpPr>
            <p:nvPr/>
          </p:nvSpPr>
          <p:spPr bwMode="auto">
            <a:xfrm rot="4473486">
              <a:off x="2402" y="3129"/>
              <a:ext cx="48" cy="96"/>
            </a:xfrm>
            <a:prstGeom prst="flowChartExtract">
              <a:avLst/>
            </a:prstGeom>
            <a:solidFill>
              <a:srgbClr val="339966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29" name="Arc 2086"/>
            <p:cNvSpPr>
              <a:spLocks/>
            </p:cNvSpPr>
            <p:nvPr/>
          </p:nvSpPr>
          <p:spPr bwMode="auto">
            <a:xfrm rot="-1408106" flipH="1" flipV="1">
              <a:off x="3026" y="2869"/>
              <a:ext cx="121" cy="136"/>
            </a:xfrm>
            <a:custGeom>
              <a:avLst/>
              <a:gdLst>
                <a:gd name="T0" fmla="*/ 0 w 21600"/>
                <a:gd name="T1" fmla="*/ 0 h 21600"/>
                <a:gd name="T2" fmla="*/ 121 w 21600"/>
                <a:gd name="T3" fmla="*/ 136 h 21600"/>
                <a:gd name="T4" fmla="*/ 0 w 21600"/>
                <a:gd name="T5" fmla="*/ 13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38100" cmpd="dbl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0" name="AutoShape 2087"/>
            <p:cNvSpPr>
              <a:spLocks noChangeArrowheads="1"/>
            </p:cNvSpPr>
            <p:nvPr/>
          </p:nvSpPr>
          <p:spPr bwMode="auto">
            <a:xfrm>
              <a:off x="1728" y="2832"/>
              <a:ext cx="624" cy="14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Waste hopper</a:t>
              </a:r>
              <a:endParaRPr lang="en-US" altLang="zh-CN" sz="2400" b="0" smtClean="0">
                <a:solidFill>
                  <a:srgbClr val="0A357E"/>
                </a:solidFill>
              </a:endParaRPr>
            </a:p>
          </p:txBody>
        </p:sp>
        <p:sp>
          <p:nvSpPr>
            <p:cNvPr id="131" name="AutoShape 2088"/>
            <p:cNvSpPr>
              <a:spLocks noChangeArrowheads="1"/>
            </p:cNvSpPr>
            <p:nvPr/>
          </p:nvSpPr>
          <p:spPr bwMode="auto">
            <a:xfrm>
              <a:off x="3344" y="2355"/>
              <a:ext cx="912" cy="19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Toner supply hopper</a:t>
              </a:r>
              <a:endParaRPr lang="en-US" altLang="zh-CN" sz="2400" b="0" smtClean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132" name="Text Box 2089"/>
            <p:cNvSpPr txBox="1">
              <a:spLocks noChangeArrowheads="1"/>
            </p:cNvSpPr>
            <p:nvPr/>
          </p:nvSpPr>
          <p:spPr bwMode="auto">
            <a:xfrm>
              <a:off x="1463" y="3099"/>
              <a:ext cx="63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Wiper blade</a:t>
              </a:r>
              <a:endParaRPr lang="en-US" altLang="zh-CN" sz="1000" b="0" smtClean="0">
                <a:solidFill>
                  <a:srgbClr val="0A357E"/>
                </a:solidFill>
                <a:latin typeface="Arial" charset="0"/>
              </a:endParaRPr>
            </a:p>
          </p:txBody>
        </p:sp>
        <p:sp>
          <p:nvSpPr>
            <p:cNvPr id="133" name="Line 2090"/>
            <p:cNvSpPr>
              <a:spLocks noChangeShapeType="1"/>
            </p:cNvSpPr>
            <p:nvPr/>
          </p:nvSpPr>
          <p:spPr bwMode="auto">
            <a:xfrm flipV="1">
              <a:off x="2064" y="3072"/>
              <a:ext cx="384" cy="9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4" name="Text Box 2091"/>
            <p:cNvSpPr txBox="1">
              <a:spLocks noChangeArrowheads="1"/>
            </p:cNvSpPr>
            <p:nvPr/>
          </p:nvSpPr>
          <p:spPr bwMode="auto">
            <a:xfrm>
              <a:off x="1536" y="3408"/>
              <a:ext cx="8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Recovery blade</a:t>
              </a:r>
            </a:p>
          </p:txBody>
        </p:sp>
        <p:sp>
          <p:nvSpPr>
            <p:cNvPr id="135" name="Line 2092"/>
            <p:cNvSpPr>
              <a:spLocks noChangeShapeType="1"/>
            </p:cNvSpPr>
            <p:nvPr/>
          </p:nvSpPr>
          <p:spPr bwMode="auto">
            <a:xfrm flipV="1">
              <a:off x="2304" y="3177"/>
              <a:ext cx="104" cy="32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6" name="Oval 2093"/>
            <p:cNvSpPr>
              <a:spLocks noChangeArrowheads="1"/>
            </p:cNvSpPr>
            <p:nvPr/>
          </p:nvSpPr>
          <p:spPr bwMode="auto">
            <a:xfrm>
              <a:off x="3000" y="3039"/>
              <a:ext cx="135" cy="12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37" name="Text Box 2094"/>
            <p:cNvSpPr txBox="1">
              <a:spLocks noChangeArrowheads="1"/>
            </p:cNvSpPr>
            <p:nvPr/>
          </p:nvSpPr>
          <p:spPr bwMode="auto">
            <a:xfrm>
              <a:off x="3239" y="3497"/>
              <a:ext cx="218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Developer sleeve (cylindrical magnet inside)</a:t>
              </a:r>
            </a:p>
          </p:txBody>
        </p:sp>
        <p:sp>
          <p:nvSpPr>
            <p:cNvPr id="138" name="Line 2095"/>
            <p:cNvSpPr>
              <a:spLocks noChangeShapeType="1"/>
            </p:cNvSpPr>
            <p:nvPr/>
          </p:nvSpPr>
          <p:spPr bwMode="auto">
            <a:xfrm flipH="1" flipV="1">
              <a:off x="3088" y="3129"/>
              <a:ext cx="188" cy="43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39" name="Text Box 2096"/>
            <p:cNvSpPr txBox="1">
              <a:spLocks noChangeArrowheads="1"/>
            </p:cNvSpPr>
            <p:nvPr/>
          </p:nvSpPr>
          <p:spPr bwMode="auto">
            <a:xfrm>
              <a:off x="3456" y="1728"/>
              <a:ext cx="6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Doctor blade</a:t>
              </a:r>
            </a:p>
          </p:txBody>
        </p:sp>
        <p:sp>
          <p:nvSpPr>
            <p:cNvPr id="140" name="Line 2097"/>
            <p:cNvSpPr>
              <a:spLocks noChangeShapeType="1"/>
            </p:cNvSpPr>
            <p:nvPr/>
          </p:nvSpPr>
          <p:spPr bwMode="auto">
            <a:xfrm flipH="1">
              <a:off x="3037" y="1824"/>
              <a:ext cx="467" cy="1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1" name="Arc 2098"/>
            <p:cNvSpPr>
              <a:spLocks/>
            </p:cNvSpPr>
            <p:nvPr/>
          </p:nvSpPr>
          <p:spPr bwMode="auto">
            <a:xfrm>
              <a:off x="3696" y="2688"/>
              <a:ext cx="144" cy="144"/>
            </a:xfrm>
            <a:custGeom>
              <a:avLst/>
              <a:gdLst>
                <a:gd name="T0" fmla="*/ 0 w 21600"/>
                <a:gd name="T1" fmla="*/ 0 h 21600"/>
                <a:gd name="T2" fmla="*/ 144 w 21600"/>
                <a:gd name="T3" fmla="*/ 144 h 21600"/>
                <a:gd name="T4" fmla="*/ 0 w 21600"/>
                <a:gd name="T5" fmla="*/ 144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bg2"/>
              </a:solidFill>
              <a:prstDash val="dash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2" name="Text Box 2099"/>
            <p:cNvSpPr txBox="1">
              <a:spLocks noChangeArrowheads="1"/>
            </p:cNvSpPr>
            <p:nvPr/>
          </p:nvSpPr>
          <p:spPr bwMode="auto">
            <a:xfrm>
              <a:off x="4405" y="2469"/>
              <a:ext cx="76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Stirring blade</a:t>
              </a:r>
            </a:p>
          </p:txBody>
        </p:sp>
        <p:sp>
          <p:nvSpPr>
            <p:cNvPr id="143" name="Line 2100"/>
            <p:cNvSpPr>
              <a:spLocks noChangeShapeType="1"/>
            </p:cNvSpPr>
            <p:nvPr/>
          </p:nvSpPr>
          <p:spPr bwMode="auto">
            <a:xfrm flipH="1">
              <a:off x="3857" y="2597"/>
              <a:ext cx="567" cy="28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4" name="Text Box 2101"/>
            <p:cNvSpPr txBox="1">
              <a:spLocks noChangeArrowheads="1"/>
            </p:cNvSpPr>
            <p:nvPr/>
          </p:nvSpPr>
          <p:spPr bwMode="auto">
            <a:xfrm>
              <a:off x="4320" y="3216"/>
              <a:ext cx="76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PAPER PATH</a:t>
              </a:r>
            </a:p>
          </p:txBody>
        </p:sp>
        <p:sp>
          <p:nvSpPr>
            <p:cNvPr id="145" name="Line 2102"/>
            <p:cNvSpPr>
              <a:spLocks noChangeShapeType="1"/>
            </p:cNvSpPr>
            <p:nvPr/>
          </p:nvSpPr>
          <p:spPr bwMode="auto">
            <a:xfrm flipH="1">
              <a:off x="4375" y="3383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46" name="AutoShape 2103"/>
            <p:cNvSpPr>
              <a:spLocks noChangeArrowheads="1"/>
            </p:cNvSpPr>
            <p:nvPr/>
          </p:nvSpPr>
          <p:spPr bwMode="auto">
            <a:xfrm>
              <a:off x="3100" y="3198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7" name="AutoShape 2104"/>
            <p:cNvSpPr>
              <a:spLocks noChangeArrowheads="1"/>
            </p:cNvSpPr>
            <p:nvPr/>
          </p:nvSpPr>
          <p:spPr bwMode="auto">
            <a:xfrm>
              <a:off x="3165" y="320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8" name="AutoShape 2105"/>
            <p:cNvSpPr>
              <a:spLocks noChangeArrowheads="1"/>
            </p:cNvSpPr>
            <p:nvPr/>
          </p:nvSpPr>
          <p:spPr bwMode="auto">
            <a:xfrm>
              <a:off x="3199" y="3204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49" name="AutoShape 2106"/>
            <p:cNvSpPr>
              <a:spLocks noChangeArrowheads="1"/>
            </p:cNvSpPr>
            <p:nvPr/>
          </p:nvSpPr>
          <p:spPr bwMode="auto">
            <a:xfrm>
              <a:off x="3248" y="319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0" name="AutoShape 2107"/>
            <p:cNvSpPr>
              <a:spLocks noChangeArrowheads="1"/>
            </p:cNvSpPr>
            <p:nvPr/>
          </p:nvSpPr>
          <p:spPr bwMode="auto">
            <a:xfrm>
              <a:off x="3274" y="3162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1" name="AutoShape 2108"/>
            <p:cNvSpPr>
              <a:spLocks noChangeArrowheads="1"/>
            </p:cNvSpPr>
            <p:nvPr/>
          </p:nvSpPr>
          <p:spPr bwMode="auto">
            <a:xfrm>
              <a:off x="3217" y="3152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2" name="AutoShape 2109"/>
            <p:cNvSpPr>
              <a:spLocks noChangeArrowheads="1"/>
            </p:cNvSpPr>
            <p:nvPr/>
          </p:nvSpPr>
          <p:spPr bwMode="auto">
            <a:xfrm>
              <a:off x="3368" y="3193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3" name="AutoShape 2110"/>
            <p:cNvSpPr>
              <a:spLocks noChangeArrowheads="1"/>
            </p:cNvSpPr>
            <p:nvPr/>
          </p:nvSpPr>
          <p:spPr bwMode="auto">
            <a:xfrm>
              <a:off x="3312" y="320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4" name="AutoShape 2111"/>
            <p:cNvSpPr>
              <a:spLocks noChangeArrowheads="1"/>
            </p:cNvSpPr>
            <p:nvPr/>
          </p:nvSpPr>
          <p:spPr bwMode="auto">
            <a:xfrm>
              <a:off x="3152" y="3159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5" name="AutoShape 2112"/>
            <p:cNvSpPr>
              <a:spLocks noChangeArrowheads="1"/>
            </p:cNvSpPr>
            <p:nvPr/>
          </p:nvSpPr>
          <p:spPr bwMode="auto">
            <a:xfrm>
              <a:off x="3417" y="3196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6" name="AutoShape 2113"/>
            <p:cNvSpPr>
              <a:spLocks noChangeArrowheads="1"/>
            </p:cNvSpPr>
            <p:nvPr/>
          </p:nvSpPr>
          <p:spPr bwMode="auto">
            <a:xfrm>
              <a:off x="3178" y="3113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7" name="AutoShape 2114"/>
            <p:cNvSpPr>
              <a:spLocks noChangeArrowheads="1"/>
            </p:cNvSpPr>
            <p:nvPr/>
          </p:nvSpPr>
          <p:spPr bwMode="auto">
            <a:xfrm>
              <a:off x="3461" y="3193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8" name="AutoShape 2115"/>
            <p:cNvSpPr>
              <a:spLocks noChangeArrowheads="1"/>
            </p:cNvSpPr>
            <p:nvPr/>
          </p:nvSpPr>
          <p:spPr bwMode="auto">
            <a:xfrm>
              <a:off x="3191" y="3063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59" name="AutoShape 2116"/>
            <p:cNvSpPr>
              <a:spLocks noChangeArrowheads="1"/>
            </p:cNvSpPr>
            <p:nvPr/>
          </p:nvSpPr>
          <p:spPr bwMode="auto">
            <a:xfrm>
              <a:off x="3170" y="3026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0" name="AutoShape 2117"/>
            <p:cNvSpPr>
              <a:spLocks noChangeArrowheads="1"/>
            </p:cNvSpPr>
            <p:nvPr/>
          </p:nvSpPr>
          <p:spPr bwMode="auto">
            <a:xfrm>
              <a:off x="3134" y="2974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1" name="AutoShape 2118"/>
            <p:cNvSpPr>
              <a:spLocks noChangeArrowheads="1"/>
            </p:cNvSpPr>
            <p:nvPr/>
          </p:nvSpPr>
          <p:spPr bwMode="auto">
            <a:xfrm>
              <a:off x="3229" y="310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2" name="AutoShape 2119"/>
            <p:cNvSpPr>
              <a:spLocks noChangeArrowheads="1"/>
            </p:cNvSpPr>
            <p:nvPr/>
          </p:nvSpPr>
          <p:spPr bwMode="auto">
            <a:xfrm>
              <a:off x="3271" y="3112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3" name="AutoShape 2120"/>
            <p:cNvSpPr>
              <a:spLocks noChangeArrowheads="1"/>
            </p:cNvSpPr>
            <p:nvPr/>
          </p:nvSpPr>
          <p:spPr bwMode="auto">
            <a:xfrm>
              <a:off x="3328" y="3153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4" name="AutoShape 2121"/>
            <p:cNvSpPr>
              <a:spLocks noChangeArrowheads="1"/>
            </p:cNvSpPr>
            <p:nvPr/>
          </p:nvSpPr>
          <p:spPr bwMode="auto">
            <a:xfrm>
              <a:off x="3315" y="3109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5" name="AutoShape 2122"/>
            <p:cNvSpPr>
              <a:spLocks noChangeArrowheads="1"/>
            </p:cNvSpPr>
            <p:nvPr/>
          </p:nvSpPr>
          <p:spPr bwMode="auto">
            <a:xfrm>
              <a:off x="3371" y="314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6" name="AutoShape 2123"/>
            <p:cNvSpPr>
              <a:spLocks noChangeArrowheads="1"/>
            </p:cNvSpPr>
            <p:nvPr/>
          </p:nvSpPr>
          <p:spPr bwMode="auto">
            <a:xfrm>
              <a:off x="3279" y="3065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7" name="AutoShape 2124"/>
            <p:cNvSpPr>
              <a:spLocks noChangeArrowheads="1"/>
            </p:cNvSpPr>
            <p:nvPr/>
          </p:nvSpPr>
          <p:spPr bwMode="auto">
            <a:xfrm>
              <a:off x="3228" y="3037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8" name="AutoShape 2125"/>
            <p:cNvSpPr>
              <a:spLocks noChangeArrowheads="1"/>
            </p:cNvSpPr>
            <p:nvPr/>
          </p:nvSpPr>
          <p:spPr bwMode="auto">
            <a:xfrm>
              <a:off x="3191" y="2985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69" name="AutoShape 2126"/>
            <p:cNvSpPr>
              <a:spLocks noChangeArrowheads="1"/>
            </p:cNvSpPr>
            <p:nvPr/>
          </p:nvSpPr>
          <p:spPr bwMode="auto">
            <a:xfrm>
              <a:off x="2266" y="3096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0" name="AutoShape 2127"/>
            <p:cNvSpPr>
              <a:spLocks noChangeArrowheads="1"/>
            </p:cNvSpPr>
            <p:nvPr/>
          </p:nvSpPr>
          <p:spPr bwMode="auto">
            <a:xfrm>
              <a:off x="2339" y="3091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1" name="AutoShape 2128"/>
            <p:cNvSpPr>
              <a:spLocks noChangeArrowheads="1"/>
            </p:cNvSpPr>
            <p:nvPr/>
          </p:nvSpPr>
          <p:spPr bwMode="auto">
            <a:xfrm>
              <a:off x="2400" y="3120"/>
              <a:ext cx="48" cy="48"/>
            </a:xfrm>
            <a:prstGeom prst="flowChartConnector">
              <a:avLst/>
            </a:prstGeom>
            <a:solidFill>
              <a:srgbClr val="C0C0C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2" name="Rectangle 2129"/>
            <p:cNvSpPr>
              <a:spLocks noChangeArrowheads="1"/>
            </p:cNvSpPr>
            <p:nvPr/>
          </p:nvSpPr>
          <p:spPr bwMode="auto">
            <a:xfrm>
              <a:off x="3024" y="3211"/>
              <a:ext cx="47" cy="47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3" name="Text Box 2130"/>
            <p:cNvSpPr txBox="1">
              <a:spLocks noChangeArrowheads="1"/>
            </p:cNvSpPr>
            <p:nvPr/>
          </p:nvSpPr>
          <p:spPr bwMode="auto">
            <a:xfrm>
              <a:off x="3216" y="3696"/>
              <a:ext cx="115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Developer sealing blade</a:t>
              </a:r>
            </a:p>
          </p:txBody>
        </p:sp>
        <p:sp>
          <p:nvSpPr>
            <p:cNvPr id="174" name="Line 2131"/>
            <p:cNvSpPr>
              <a:spLocks noChangeShapeType="1"/>
            </p:cNvSpPr>
            <p:nvPr/>
          </p:nvSpPr>
          <p:spPr bwMode="auto">
            <a:xfrm flipH="1" flipV="1">
              <a:off x="3047" y="3241"/>
              <a:ext cx="187" cy="50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  <p:sp>
          <p:nvSpPr>
            <p:cNvPr id="175" name="Text Box 2132"/>
            <p:cNvSpPr txBox="1">
              <a:spLocks noChangeArrowheads="1"/>
            </p:cNvSpPr>
            <p:nvPr/>
          </p:nvSpPr>
          <p:spPr bwMode="auto">
            <a:xfrm>
              <a:off x="720" y="2928"/>
              <a:ext cx="192" cy="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F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U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S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I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N</a:t>
              </a:r>
            </a:p>
            <a:p>
              <a:pPr eaLnBrk="0" hangingPunct="0">
                <a:lnSpc>
                  <a:spcPct val="70000"/>
                </a:lnSpc>
                <a:spcBef>
                  <a:spcPct val="30000"/>
                </a:spcBef>
              </a:pPr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G</a:t>
              </a:r>
            </a:p>
          </p:txBody>
        </p:sp>
        <p:sp>
          <p:nvSpPr>
            <p:cNvPr id="176" name="Oval 2133"/>
            <p:cNvSpPr>
              <a:spLocks noChangeArrowheads="1"/>
            </p:cNvSpPr>
            <p:nvPr/>
          </p:nvSpPr>
          <p:spPr bwMode="auto">
            <a:xfrm>
              <a:off x="3421" y="3069"/>
              <a:ext cx="68" cy="72"/>
            </a:xfrm>
            <a:prstGeom prst="ellips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</a:endParaRPr>
            </a:p>
          </p:txBody>
        </p:sp>
        <p:sp>
          <p:nvSpPr>
            <p:cNvPr id="177" name="Text Box 2134"/>
            <p:cNvSpPr txBox="1">
              <a:spLocks noChangeArrowheads="1"/>
            </p:cNvSpPr>
            <p:nvPr/>
          </p:nvSpPr>
          <p:spPr bwMode="auto">
            <a:xfrm>
              <a:off x="4416" y="2784"/>
              <a:ext cx="115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/>
              <a:r>
                <a:rPr lang="en-US" altLang="zh-CN" sz="1200" b="0" smtClean="0">
                  <a:solidFill>
                    <a:srgbClr val="0A357E"/>
                  </a:solidFill>
                  <a:latin typeface="Arial" charset="0"/>
                </a:rPr>
                <a:t>Toner Low sensing wire</a:t>
              </a:r>
              <a:endParaRPr lang="en-US" altLang="zh-CN" sz="1200" b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8" name="Line 2135"/>
            <p:cNvSpPr>
              <a:spLocks noChangeShapeType="1"/>
            </p:cNvSpPr>
            <p:nvPr/>
          </p:nvSpPr>
          <p:spPr bwMode="auto">
            <a:xfrm flipH="1">
              <a:off x="3483" y="2883"/>
              <a:ext cx="943" cy="21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zh-CN" altLang="en-US" sz="1800" b="0" smtClean="0">
                <a:solidFill>
                  <a:srgbClr val="000000"/>
                </a:solidFill>
                <a:latin typeface="Futura Lt" pitchFamily="34" charset="0"/>
                <a:ea typeface="+mn-ea"/>
              </a:endParaRPr>
            </a:p>
          </p:txBody>
        </p:sp>
      </p:grpSp>
      <p:sp>
        <p:nvSpPr>
          <p:cNvPr id="88" name="内容占位符 8"/>
          <p:cNvSpPr txBox="1">
            <a:spLocks/>
          </p:cNvSpPr>
          <p:nvPr/>
        </p:nvSpPr>
        <p:spPr bwMode="auto">
          <a:xfrm>
            <a:off x="6372250" y="260560"/>
            <a:ext cx="2664370" cy="237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分辨率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 smtClean="0">
                <a:latin typeface="+mn-lt"/>
                <a:ea typeface="+mn-ea"/>
              </a:rPr>
              <a:t>打印速度</a:t>
            </a:r>
            <a:endParaRPr lang="en-US" altLang="zh-CN" sz="2400" kern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打印幅面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lang="zh-CN" altLang="en-US" sz="2400" kern="0" smtClean="0">
                <a:latin typeface="+mn-lt"/>
                <a:ea typeface="+mn-ea"/>
              </a:rPr>
              <a:t>打印负荷</a:t>
            </a:r>
            <a:endParaRPr lang="en-US" altLang="zh-CN" sz="2400" kern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Wingdings" pitchFamily="2" charset="2"/>
              <a:buChar char="p"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价格、体积、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重量、耗材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…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9" name="内容占位符 8"/>
          <p:cNvSpPr txBox="1">
            <a:spLocks/>
          </p:cNvSpPr>
          <p:nvPr/>
        </p:nvSpPr>
        <p:spPr bwMode="auto">
          <a:xfrm>
            <a:off x="4716020" y="620610"/>
            <a:ext cx="1728240" cy="50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zh-CN" altLang="en-US" sz="2800" b="1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参数：</a:t>
            </a:r>
            <a:endParaRPr kumimoji="0" lang="zh-CN" altLang="en-US" sz="2800" b="1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utoShape 2"/>
          <p:cNvSpPr>
            <a:spLocks noChangeArrowheads="1"/>
          </p:cNvSpPr>
          <p:nvPr/>
        </p:nvSpPr>
        <p:spPr bwMode="gray">
          <a:xfrm>
            <a:off x="251400" y="620610"/>
            <a:ext cx="8641200" cy="5760800"/>
          </a:xfrm>
          <a:prstGeom prst="roundRect">
            <a:avLst>
              <a:gd name="adj" fmla="val 5838"/>
            </a:avLst>
          </a:prstGeom>
          <a:solidFill>
            <a:srgbClr val="002168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 sz="3200">
              <a:solidFill>
                <a:srgbClr val="2A3B75"/>
              </a:solidFill>
              <a:latin typeface="Futura Hv" pitchFamily="34" charset="0"/>
              <a:ea typeface="ＭＳ Ｐゴシック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b="1" smtClean="0"/>
              <a:pPr/>
              <a:t>96</a:t>
            </a:fld>
            <a:endParaRPr lang="en-US" altLang="zh-CN" b="1"/>
          </a:p>
        </p:txBody>
      </p:sp>
      <p:pic>
        <p:nvPicPr>
          <p:cNvPr id="89" name="Picture 3" descr="fish 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764630"/>
            <a:ext cx="2655888" cy="2933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90" name="Group 4"/>
          <p:cNvGrpSpPr>
            <a:grpSpLocks/>
          </p:cNvGrpSpPr>
          <p:nvPr/>
        </p:nvGrpSpPr>
        <p:grpSpPr bwMode="auto">
          <a:xfrm>
            <a:off x="2667000" y="4038600"/>
            <a:ext cx="1666875" cy="2286000"/>
            <a:chOff x="1680" y="2544"/>
            <a:chExt cx="1050" cy="1440"/>
          </a:xfrm>
        </p:grpSpPr>
        <p:pic>
          <p:nvPicPr>
            <p:cNvPr id="91" name="Picture 5" descr="fish R_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6" y="2544"/>
              <a:ext cx="1034" cy="11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2" name="Text Box 6"/>
            <p:cNvSpPr txBox="1">
              <a:spLocks noChangeArrowheads="1"/>
            </p:cNvSpPr>
            <p:nvPr/>
          </p:nvSpPr>
          <p:spPr bwMode="auto">
            <a:xfrm>
              <a:off x="1680" y="3696"/>
              <a:ext cx="10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400">
                  <a:solidFill>
                    <a:srgbClr val="FF99FF"/>
                  </a:solidFill>
                  <a:latin typeface="Futura Bk" pitchFamily="34" charset="0"/>
                  <a:ea typeface="宋体" charset="-122"/>
                </a:rPr>
                <a:t>m</a:t>
              </a:r>
              <a:r>
                <a:rPr lang="en-US" altLang="zh-CN" sz="2400">
                  <a:solidFill>
                    <a:schemeClr val="bg1"/>
                  </a:solidFill>
                  <a:latin typeface="Futura Bk" pitchFamily="34" charset="0"/>
                  <a:ea typeface="宋体" charset="-122"/>
                </a:rPr>
                <a:t>agenta</a:t>
              </a:r>
              <a:endParaRPr lang="en-AU" altLang="zh-CN" sz="2400">
                <a:solidFill>
                  <a:schemeClr val="bg1"/>
                </a:solidFill>
                <a:latin typeface="Futura Bk" pitchFamily="34" charset="0"/>
                <a:ea typeface="宋体" charset="-122"/>
              </a:endParaRPr>
            </a:p>
          </p:txBody>
        </p:sp>
      </p:grpSp>
      <p:grpSp>
        <p:nvGrpSpPr>
          <p:cNvPr id="93" name="Group 7"/>
          <p:cNvGrpSpPr>
            <a:grpSpLocks/>
          </p:cNvGrpSpPr>
          <p:nvPr/>
        </p:nvGrpSpPr>
        <p:grpSpPr bwMode="auto">
          <a:xfrm>
            <a:off x="4775200" y="4038600"/>
            <a:ext cx="1641475" cy="2286000"/>
            <a:chOff x="3008" y="2544"/>
            <a:chExt cx="1034" cy="1440"/>
          </a:xfrm>
        </p:grpSpPr>
        <p:pic>
          <p:nvPicPr>
            <p:cNvPr id="94" name="Picture 8" descr="fish R_Y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08" y="2544"/>
              <a:ext cx="1034" cy="11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5" name="Text Box 9"/>
            <p:cNvSpPr txBox="1">
              <a:spLocks noChangeArrowheads="1"/>
            </p:cNvSpPr>
            <p:nvPr/>
          </p:nvSpPr>
          <p:spPr bwMode="auto">
            <a:xfrm>
              <a:off x="3024" y="3696"/>
              <a:ext cx="10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400">
                  <a:solidFill>
                    <a:srgbClr val="FF99FF"/>
                  </a:solidFill>
                  <a:latin typeface="Futura Bk" pitchFamily="34" charset="0"/>
                  <a:ea typeface="宋体" charset="-122"/>
                </a:rPr>
                <a:t>y</a:t>
              </a:r>
              <a:r>
                <a:rPr lang="en-US" altLang="zh-CN" sz="2400">
                  <a:solidFill>
                    <a:schemeClr val="bg1"/>
                  </a:solidFill>
                  <a:latin typeface="Futura Bk" pitchFamily="34" charset="0"/>
                  <a:ea typeface="宋体" charset="-122"/>
                </a:rPr>
                <a:t>ellow</a:t>
              </a:r>
              <a:endParaRPr lang="en-AU" altLang="zh-CN" sz="2400">
                <a:solidFill>
                  <a:schemeClr val="bg1"/>
                </a:solidFill>
                <a:latin typeface="Futura Bk" pitchFamily="34" charset="0"/>
                <a:ea typeface="宋体" charset="-122"/>
              </a:endParaRPr>
            </a:p>
          </p:txBody>
        </p:sp>
      </p:grpSp>
      <p:grpSp>
        <p:nvGrpSpPr>
          <p:cNvPr id="96" name="Group 10"/>
          <p:cNvGrpSpPr>
            <a:grpSpLocks/>
          </p:cNvGrpSpPr>
          <p:nvPr/>
        </p:nvGrpSpPr>
        <p:grpSpPr bwMode="auto">
          <a:xfrm>
            <a:off x="6858000" y="4038600"/>
            <a:ext cx="1641475" cy="2286000"/>
            <a:chOff x="4320" y="2544"/>
            <a:chExt cx="1034" cy="1440"/>
          </a:xfrm>
        </p:grpSpPr>
        <p:pic>
          <p:nvPicPr>
            <p:cNvPr id="97" name="Picture 11" descr="fish R_K cop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20" y="2544"/>
              <a:ext cx="1034" cy="11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8" name="Text Box 12"/>
            <p:cNvSpPr txBox="1">
              <a:spLocks noChangeArrowheads="1"/>
            </p:cNvSpPr>
            <p:nvPr/>
          </p:nvSpPr>
          <p:spPr bwMode="auto">
            <a:xfrm>
              <a:off x="4320" y="3696"/>
              <a:ext cx="10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400">
                  <a:solidFill>
                    <a:schemeClr val="bg1"/>
                  </a:solidFill>
                  <a:latin typeface="Futura Bk" pitchFamily="34" charset="0"/>
                  <a:ea typeface="宋体" charset="-122"/>
                </a:rPr>
                <a:t>blac</a:t>
              </a:r>
              <a:r>
                <a:rPr lang="en-US" altLang="zh-CN" sz="2400">
                  <a:solidFill>
                    <a:srgbClr val="FF99FF"/>
                  </a:solidFill>
                  <a:latin typeface="Futura Bk" pitchFamily="34" charset="0"/>
                  <a:ea typeface="宋体" charset="-122"/>
                </a:rPr>
                <a:t>k</a:t>
              </a:r>
              <a:endParaRPr lang="en-AU" altLang="zh-CN" sz="2400">
                <a:solidFill>
                  <a:srgbClr val="FF99FF"/>
                </a:solidFill>
                <a:latin typeface="Futura Bk" pitchFamily="34" charset="0"/>
                <a:ea typeface="宋体" charset="-122"/>
              </a:endParaRPr>
            </a:p>
          </p:txBody>
        </p:sp>
      </p:grpSp>
      <p:sp>
        <p:nvSpPr>
          <p:cNvPr id="99" name="Text Box 13"/>
          <p:cNvSpPr txBox="1">
            <a:spLocks noChangeArrowheads="1"/>
          </p:cNvSpPr>
          <p:nvPr/>
        </p:nvSpPr>
        <p:spPr bwMode="auto">
          <a:xfrm>
            <a:off x="4191000" y="1660525"/>
            <a:ext cx="457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>
                <a:solidFill>
                  <a:schemeClr val="bg1"/>
                </a:solidFill>
                <a:latin typeface="Futura Hv" pitchFamily="34" charset="0"/>
                <a:ea typeface="宋体" charset="-122"/>
              </a:rPr>
              <a:t>彩色图像的组成</a:t>
            </a:r>
            <a:endParaRPr lang="zh-CN" altLang="en-AU" sz="2800">
              <a:solidFill>
                <a:schemeClr val="bg1"/>
              </a:solidFill>
              <a:latin typeface="Futura Hv" pitchFamily="34" charset="0"/>
              <a:ea typeface="宋体" charset="-122"/>
            </a:endParaRPr>
          </a:p>
        </p:txBody>
      </p:sp>
      <p:grpSp>
        <p:nvGrpSpPr>
          <p:cNvPr id="100" name="Group 14"/>
          <p:cNvGrpSpPr>
            <a:grpSpLocks/>
          </p:cNvGrpSpPr>
          <p:nvPr/>
        </p:nvGrpSpPr>
        <p:grpSpPr bwMode="auto">
          <a:xfrm>
            <a:off x="609600" y="4038600"/>
            <a:ext cx="1676400" cy="2286000"/>
            <a:chOff x="384" y="2544"/>
            <a:chExt cx="1056" cy="1440"/>
          </a:xfrm>
        </p:grpSpPr>
        <p:sp>
          <p:nvSpPr>
            <p:cNvPr id="101" name="Text Box 15"/>
            <p:cNvSpPr txBox="1">
              <a:spLocks noChangeArrowheads="1"/>
            </p:cNvSpPr>
            <p:nvPr/>
          </p:nvSpPr>
          <p:spPr bwMode="auto">
            <a:xfrm>
              <a:off x="384" y="3696"/>
              <a:ext cx="10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400">
                  <a:solidFill>
                    <a:srgbClr val="FF99FF"/>
                  </a:solidFill>
                  <a:latin typeface="Futura Bk" pitchFamily="34" charset="0"/>
                  <a:ea typeface="宋体" charset="-122"/>
                </a:rPr>
                <a:t>c</a:t>
              </a:r>
              <a:r>
                <a:rPr lang="en-US" altLang="zh-CN" sz="2400">
                  <a:solidFill>
                    <a:schemeClr val="bg1"/>
                  </a:solidFill>
                  <a:latin typeface="Futura Bk" pitchFamily="34" charset="0"/>
                  <a:ea typeface="宋体" charset="-122"/>
                </a:rPr>
                <a:t>yan</a:t>
              </a:r>
              <a:endParaRPr lang="en-AU" altLang="zh-CN" sz="2400">
                <a:solidFill>
                  <a:schemeClr val="bg1"/>
                </a:solidFill>
                <a:latin typeface="Futura Bk" pitchFamily="34" charset="0"/>
                <a:ea typeface="宋体" charset="-122"/>
              </a:endParaRPr>
            </a:p>
          </p:txBody>
        </p:sp>
        <p:pic>
          <p:nvPicPr>
            <p:cNvPr id="102" name="Picture 16" descr="fish R_C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4" y="2544"/>
              <a:ext cx="1021" cy="11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激光打印机：</a:t>
            </a:r>
            <a:r>
              <a:rPr lang="zh-CN" altLang="en-US" smtClean="0">
                <a:solidFill>
                  <a:srgbClr val="FF0000"/>
                </a:solidFill>
              </a:rPr>
              <a:t>彩色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LCD</a:t>
            </a:r>
            <a:r>
              <a:rPr lang="zh-CN" altLang="en-US" smtClean="0"/>
              <a:t>显示器原理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97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79390" y="5445280"/>
            <a:ext cx="8857230" cy="575978"/>
          </a:xfrm>
        </p:spPr>
        <p:txBody>
          <a:bodyPr/>
          <a:lstStyle/>
          <a:p>
            <a:pPr algn="ctr">
              <a:buNone/>
            </a:pPr>
            <a:r>
              <a:rPr lang="en-US" altLang="zh-CN" dirty="0" smtClean="0"/>
              <a:t>TFT LCD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Thin film transistor liquid crystal display</a:t>
            </a:r>
            <a:r>
              <a:rPr lang="zh-CN" altLang="en-US" dirty="0" smtClean="0"/>
              <a:t>）</a:t>
            </a:r>
            <a:endParaRPr lang="zh-CN" altLang="en-US" b="0" dirty="0"/>
          </a:p>
        </p:txBody>
      </p:sp>
      <p:pic>
        <p:nvPicPr>
          <p:cNvPr id="204185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1556740"/>
            <a:ext cx="3521223" cy="2887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186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9890" y="1268700"/>
            <a:ext cx="1676014" cy="39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185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43659" y="1464259"/>
            <a:ext cx="3576931" cy="2684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6"/>
          <p:cNvSpPr txBox="1">
            <a:spLocks/>
          </p:cNvSpPr>
          <p:nvPr/>
        </p:nvSpPr>
        <p:spPr bwMode="auto">
          <a:xfrm>
            <a:off x="189282" y="5942398"/>
            <a:ext cx="8857230" cy="57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1688" indent="-279400" algn="l" rtl="0" fontAlgn="base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39850" indent="-358775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65000"/>
              <a:buFont typeface="Wingdings" pitchFamily="2" charset="2"/>
              <a:buChar char="p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879600" indent="-360363" algn="l" rtl="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Wingdings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3304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5pPr>
            <a:lvl6pPr marL="27876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32448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7020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4159250" indent="-271463" algn="l" rtl="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75000"/>
              <a:buFont typeface="Wingdings" pitchFamily="2" charset="2"/>
              <a:buChar char="ü"/>
              <a:defRPr sz="24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 algn="ctr">
              <a:buNone/>
            </a:pPr>
            <a:r>
              <a:rPr lang="zh-CN" altLang="en-US" kern="0" dirty="0"/>
              <a:t>薄膜</a:t>
            </a:r>
            <a:r>
              <a:rPr lang="zh-CN" altLang="en-US" kern="0" dirty="0" smtClean="0"/>
              <a:t>场效应晶体管</a:t>
            </a:r>
            <a:r>
              <a:rPr lang="zh-CN" altLang="en-US" kern="0" dirty="0"/>
              <a:t>液晶显示器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LCD</a:t>
            </a:r>
            <a:r>
              <a:rPr lang="zh-CN" altLang="en-US" smtClean="0"/>
              <a:t>显示器原理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98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692620"/>
            <a:ext cx="3610730" cy="504070"/>
          </a:xfrm>
        </p:spPr>
        <p:txBody>
          <a:bodyPr/>
          <a:lstStyle/>
          <a:p>
            <a:pPr>
              <a:buNone/>
            </a:pPr>
            <a:r>
              <a:rPr lang="en-US" altLang="zh-CN" sz="2400" smtClean="0"/>
              <a:t>TN</a:t>
            </a:r>
            <a:r>
              <a:rPr lang="zh-CN" altLang="en-US" sz="2400" smtClean="0"/>
              <a:t>型</a:t>
            </a:r>
            <a:r>
              <a:rPr lang="en-US" altLang="zh-CN" sz="2400" smtClean="0"/>
              <a:t>LCD</a:t>
            </a:r>
            <a:r>
              <a:rPr lang="zh-CN" altLang="en-US" sz="2400" smtClean="0"/>
              <a:t>的工作原理</a:t>
            </a:r>
            <a:endParaRPr lang="en-US" altLang="zh-CN" sz="2400" smtClean="0"/>
          </a:p>
        </p:txBody>
      </p:sp>
      <p:pic>
        <p:nvPicPr>
          <p:cNvPr id="195072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6020" y="348460"/>
            <a:ext cx="4176580" cy="32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072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2456902"/>
            <a:ext cx="4757849" cy="356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724160" y="5085230"/>
            <a:ext cx="3240450" cy="14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TFT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400" smtClean="0"/>
              <a:t>Thin film transistor</a:t>
            </a:r>
            <a:r>
              <a:rPr lang="zh-CN" altLang="en-US" sz="2400" smtClean="0"/>
              <a:t>，</a:t>
            </a:r>
            <a:endParaRPr lang="en-US" altLang="zh-CN" sz="2400" smtClean="0"/>
          </a:p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400" smtClean="0"/>
              <a:t>薄膜晶体管。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LCD</a:t>
            </a:r>
            <a:r>
              <a:rPr lang="zh-CN" altLang="en-US" smtClean="0"/>
              <a:t>显示器原理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F534CE-ECD3-46EB-B0DB-917E8BD5C516}" type="slidenum">
              <a:rPr lang="zh-CN" altLang="en-US" smtClean="0">
                <a:solidFill>
                  <a:srgbClr val="000000"/>
                </a:solidFill>
              </a:rPr>
              <a:pPr/>
              <a:t>99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410" y="692620"/>
            <a:ext cx="3610730" cy="504070"/>
          </a:xfrm>
        </p:spPr>
        <p:txBody>
          <a:bodyPr/>
          <a:lstStyle/>
          <a:p>
            <a:pPr>
              <a:buNone/>
            </a:pPr>
            <a:r>
              <a:rPr lang="en-US" altLang="zh-CN" sz="2400" smtClean="0"/>
              <a:t>TN</a:t>
            </a:r>
            <a:r>
              <a:rPr lang="zh-CN" altLang="en-US" sz="2400" smtClean="0"/>
              <a:t>型</a:t>
            </a:r>
            <a:r>
              <a:rPr lang="en-US" altLang="zh-CN" sz="2400" smtClean="0"/>
              <a:t>LCD</a:t>
            </a:r>
            <a:r>
              <a:rPr lang="zh-CN" altLang="en-US" sz="2400" smtClean="0"/>
              <a:t>的工作原理</a:t>
            </a:r>
            <a:endParaRPr lang="en-US" altLang="zh-CN" sz="2400" smtClean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724160" y="5085230"/>
            <a:ext cx="3240450" cy="14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TFT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CN" sz="2400" smtClean="0"/>
              <a:t>Thin film transistor</a:t>
            </a:r>
            <a:r>
              <a:rPr lang="zh-CN" altLang="en-US" sz="2400" smtClean="0"/>
              <a:t>，</a:t>
            </a:r>
            <a:endParaRPr lang="en-US" altLang="zh-CN" sz="2400" smtClean="0"/>
          </a:p>
          <a:p>
            <a:pPr marL="342900" lvl="0" indent="-342900" algn="l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400" smtClean="0"/>
              <a:t>薄膜晶体管。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0837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390" y="1700760"/>
            <a:ext cx="4251599" cy="324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0838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36909" y="1643670"/>
            <a:ext cx="4183681" cy="283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35442</TotalTime>
  <Words>6124</Words>
  <Application>Microsoft Office PowerPoint</Application>
  <PresentationFormat>全屏显示(4:3)</PresentationFormat>
  <Paragraphs>1341</Paragraphs>
  <Slides>104</Slides>
  <Notes>0</Notes>
  <HiddenSlides>5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104</vt:i4>
      </vt:variant>
    </vt:vector>
  </HeadingPairs>
  <TitlesOfParts>
    <vt:vector size="124" baseType="lpstr">
      <vt:lpstr>Futura Bk</vt:lpstr>
      <vt:lpstr>Futura Hv</vt:lpstr>
      <vt:lpstr>Futura Lt</vt:lpstr>
      <vt:lpstr>ＭＳ Ｐゴシック</vt:lpstr>
      <vt:lpstr>黑体</vt:lpstr>
      <vt:lpstr>华文行楷</vt:lpstr>
      <vt:lpstr>楷体_GB2312</vt:lpstr>
      <vt:lpstr>隶书</vt:lpstr>
      <vt:lpstr>宋体</vt:lpstr>
      <vt:lpstr>Arial</vt:lpstr>
      <vt:lpstr>Arial Black</vt:lpstr>
      <vt:lpstr>Courier New</vt:lpstr>
      <vt:lpstr>Symbol</vt:lpstr>
      <vt:lpstr>Times New Roman</vt:lpstr>
      <vt:lpstr>Wingdings</vt:lpstr>
      <vt:lpstr>Pixel</vt:lpstr>
      <vt:lpstr>1_Pixel</vt:lpstr>
      <vt:lpstr>公式</vt:lpstr>
      <vt:lpstr>Visio</vt:lpstr>
      <vt:lpstr>Image</vt:lpstr>
      <vt:lpstr>PowerPoint 演示文稿</vt:lpstr>
      <vt:lpstr>第8章  总线与输入输出系统</vt:lpstr>
      <vt:lpstr>PowerPoint 演示文稿</vt:lpstr>
      <vt:lpstr>8.4.1 程序查询方式</vt:lpstr>
      <vt:lpstr>8.4.1 程序查询方式</vt:lpstr>
      <vt:lpstr>PowerPoint 演示文稿</vt:lpstr>
      <vt:lpstr>8.4.2 中断方式</vt:lpstr>
      <vt:lpstr>8.4.2 中断方式</vt:lpstr>
      <vt:lpstr>8.4.2 中断方式</vt:lpstr>
      <vt:lpstr>8.4.2 中断方式</vt:lpstr>
      <vt:lpstr>8.4.2 中断方式      1. 中断过程</vt:lpstr>
      <vt:lpstr>8.4.2 中断方式      1. 中断过程</vt:lpstr>
      <vt:lpstr>8.4.2 中断方式      2. 中断源的选择与识别</vt:lpstr>
      <vt:lpstr>8.4.2 中断方式      2. 中断源的选择与识别</vt:lpstr>
      <vt:lpstr>8.4.2 中断方式      2. 中断源的选择与识别</vt:lpstr>
      <vt:lpstr>8.4.2 中断方式      2. 中断源的选择与识别</vt:lpstr>
      <vt:lpstr>8.4.2 中断方式      2. 中断源的选择与识别</vt:lpstr>
      <vt:lpstr>8.4.2 中断方式      2. 中断源的选择与识别</vt:lpstr>
      <vt:lpstr>8.4.2 中断方式      2. 中断源的选择与识别</vt:lpstr>
      <vt:lpstr>PowerPoint 演示文稿</vt:lpstr>
      <vt:lpstr>8.4.2 中断方式      2. 中断源的选择与识别</vt:lpstr>
      <vt:lpstr>PowerPoint 演示文稿</vt:lpstr>
      <vt:lpstr>PowerPoint 演示文稿</vt:lpstr>
      <vt:lpstr>PowerPoint 演示文稿</vt:lpstr>
      <vt:lpstr>8.4.2 中断方式      2. 中断源的选择与识别</vt:lpstr>
      <vt:lpstr>8.4.2 中断方式      2. 中断源的选择与识别</vt:lpstr>
      <vt:lpstr>8.4.2 中断方式      2. 中断源的选择与识别</vt:lpstr>
      <vt:lpstr>8.4.2 中断方式      3. 中断方式的实现</vt:lpstr>
      <vt:lpstr>8.4.2 中断方式     3. 中断方式的实现</vt:lpstr>
      <vt:lpstr>8.4.2 中断方式     3. 中断方式的实现</vt:lpstr>
      <vt:lpstr>PowerPoint 演示文稿</vt:lpstr>
      <vt:lpstr>8.4.3 直接存储器存取方式</vt:lpstr>
      <vt:lpstr>8.4.3 直接存储器存取方式      一、DMA过程</vt:lpstr>
      <vt:lpstr>8.4.3 直接存储器存取方式      一、DMA过程</vt:lpstr>
      <vt:lpstr>DMA工作过程</vt:lpstr>
      <vt:lpstr>8.4.3 直接存储器存取方式      一、DMA过程</vt:lpstr>
      <vt:lpstr>8.4.3 直接存储器存取方式      一、DMA过程</vt:lpstr>
      <vt:lpstr>8.4.3 直接存储器存取方式      一、DMA过程</vt:lpstr>
      <vt:lpstr>8.4.3 直接存储器存取方式      二、DMA工作机制</vt:lpstr>
      <vt:lpstr>8.4.3 直接存储器存取方式      二、DMA工作机制</vt:lpstr>
      <vt:lpstr>8.4.3 直接存储器存取方式      二、DMA工作机制</vt:lpstr>
      <vt:lpstr>8.4.3 直接存储器存取方式      二、DMA工作机制</vt:lpstr>
      <vt:lpstr>8.4.3 直接存储器存取方式      二、DMA工作机制</vt:lpstr>
      <vt:lpstr>8.4.3 直接存储器存取方式      二、DMA工作机制</vt:lpstr>
      <vt:lpstr>8.4.3 直接存储器存取方式      二、DMA工作机制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8.4.4  I/O通道方式</vt:lpstr>
      <vt:lpstr>8.4.4  I/O通道方式</vt:lpstr>
      <vt:lpstr>8.4.4  I/O通道方式</vt:lpstr>
      <vt:lpstr>8.4.4  I/O通道方式</vt:lpstr>
      <vt:lpstr>8.4.4  I/O通道方式      1. 通道的工作过程</vt:lpstr>
      <vt:lpstr>8.4.4  I/O通道方式      1. 通道的工作过程</vt:lpstr>
      <vt:lpstr>PowerPoint 演示文稿</vt:lpstr>
      <vt:lpstr>8.4.4  I/O通道方式      1. 通道的工作过程</vt:lpstr>
      <vt:lpstr>8.4.4  I/O通道方式      2. 通道结构与类型</vt:lpstr>
      <vt:lpstr>PowerPoint 演示文稿</vt:lpstr>
      <vt:lpstr>8.4.4  I/O通道方式      2. 通道结构与类型</vt:lpstr>
      <vt:lpstr>8.4.4  I/O通道方式      2. 通道结构与类型</vt:lpstr>
      <vt:lpstr>8.4.4  I/O通道方式      2. 通道结构与类型</vt:lpstr>
      <vt:lpstr>8.4.4  I/O通道方式      2. 通道结构与类型</vt:lpstr>
      <vt:lpstr>8.4.4  I/O通道方式      2. 通道结构与类型</vt:lpstr>
      <vt:lpstr>8.4.4  I/O通道方式      2. 通道结构与类型</vt:lpstr>
      <vt:lpstr>8.4.4  I/O通道方式      2. 通道结构与类型</vt:lpstr>
      <vt:lpstr>8.4.4  I/O通道方式      2. 通道结构与类型</vt:lpstr>
      <vt:lpstr>8.4.4  I/O通道方式      2. 通道结构与类型</vt:lpstr>
      <vt:lpstr>8.4.4  I/O通道方式      3. 通道流量</vt:lpstr>
      <vt:lpstr>8.4.4  I/O通道方式      3. 通道流量</vt:lpstr>
      <vt:lpstr>8.4.4  I/O通道方式      3. 通道流量</vt:lpstr>
      <vt:lpstr>8.4.4  I/O通道方式      3. 通道流量</vt:lpstr>
      <vt:lpstr>8.4.4  I/O通道方式      3. 通道流量</vt:lpstr>
      <vt:lpstr>PowerPoint 演示文稿</vt:lpstr>
      <vt:lpstr>8.4.5 操作系统的支持</vt:lpstr>
      <vt:lpstr>8.4.5 操作系统的支持</vt:lpstr>
      <vt:lpstr>PowerPoint 演示文稿</vt:lpstr>
      <vt:lpstr>8.5 输入/输出 设备</vt:lpstr>
      <vt:lpstr>机械鼠标</vt:lpstr>
      <vt:lpstr>机械鼠标</vt:lpstr>
      <vt:lpstr>光学鼠标</vt:lpstr>
      <vt:lpstr>光学鼠标</vt:lpstr>
      <vt:lpstr>激光打印机</vt:lpstr>
      <vt:lpstr>激光打印机：硒鼓切面图</vt:lpstr>
      <vt:lpstr>激光打印机：打印过程中各部件所起的作用</vt:lpstr>
      <vt:lpstr>激光打印机：成像过程 – 1.充电</vt:lpstr>
      <vt:lpstr>激光打印机：成像过程 – 2.感光</vt:lpstr>
      <vt:lpstr>激光打印机：成像过程 – 2.感光</vt:lpstr>
      <vt:lpstr>激光打印机：成像过程 – 3.显影</vt:lpstr>
      <vt:lpstr>激光打印机：成像过程 – 4.转印</vt:lpstr>
      <vt:lpstr>激光打印机：成像过程 – 5.热溶</vt:lpstr>
      <vt:lpstr>激光打印机：成像过程 – 6.清除</vt:lpstr>
      <vt:lpstr>激光打印机：单色磁鼓抛面图</vt:lpstr>
      <vt:lpstr>激光打印机：彩色</vt:lpstr>
      <vt:lpstr>LCD显示器原理</vt:lpstr>
      <vt:lpstr>LCD显示器原理</vt:lpstr>
      <vt:lpstr>LCD显示器原理</vt:lpstr>
      <vt:lpstr>LCD显示器原理</vt:lpstr>
      <vt:lpstr>LCD显示器原理</vt:lpstr>
      <vt:lpstr>LCD显示器原理</vt:lpstr>
      <vt:lpstr>LCD显示器原理</vt:lpstr>
      <vt:lpstr>等离子(PDP) vs 液晶(LCD)</vt:lpstr>
    </vt:vector>
  </TitlesOfParts>
  <Company>西安电子科技大学 计算机学院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计算机组成与体系结构</dc:title>
  <dc:subject>第8章 总线与输入输出系统</dc:subject>
  <dc:creator>车向泉</dc:creator>
  <dc:description>8.4 输入输出技术_x000d_
 1.程序查询方式_x000d_
 2.中断方式_x000d_
 3.直接存储器存取方式_x000d_
 4.I/O通道方式_x000d_
 5.操作系统的支持</dc:description>
  <cp:lastModifiedBy>车向泉</cp:lastModifiedBy>
  <cp:revision>1531</cp:revision>
  <dcterms:created xsi:type="dcterms:W3CDTF">1601-01-01T00:00:00Z</dcterms:created>
  <dcterms:modified xsi:type="dcterms:W3CDTF">2018-06-28T02:38:24Z</dcterms:modified>
</cp:coreProperties>
</file>